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handoutMasterIdLst>
    <p:handoutMasterId r:id="rId53"/>
  </p:handoutMasterIdLst>
  <p:sldIdLst>
    <p:sldId id="256" r:id="rId2"/>
    <p:sldId id="325" r:id="rId3"/>
    <p:sldId id="257" r:id="rId4"/>
    <p:sldId id="328" r:id="rId5"/>
    <p:sldId id="348" r:id="rId6"/>
    <p:sldId id="349" r:id="rId7"/>
    <p:sldId id="350" r:id="rId8"/>
    <p:sldId id="351" r:id="rId9"/>
    <p:sldId id="352" r:id="rId10"/>
    <p:sldId id="359" r:id="rId11"/>
    <p:sldId id="360" r:id="rId12"/>
    <p:sldId id="329" r:id="rId13"/>
    <p:sldId id="330" r:id="rId14"/>
    <p:sldId id="291" r:id="rId15"/>
    <p:sldId id="290" r:id="rId16"/>
    <p:sldId id="294" r:id="rId17"/>
    <p:sldId id="274" r:id="rId18"/>
    <p:sldId id="361" r:id="rId19"/>
    <p:sldId id="322" r:id="rId20"/>
    <p:sldId id="369" r:id="rId21"/>
    <p:sldId id="286" r:id="rId22"/>
    <p:sldId id="297" r:id="rId23"/>
    <p:sldId id="298" r:id="rId24"/>
    <p:sldId id="362" r:id="rId25"/>
    <p:sldId id="363" r:id="rId26"/>
    <p:sldId id="304" r:id="rId27"/>
    <p:sldId id="367" r:id="rId28"/>
    <p:sldId id="336" r:id="rId29"/>
    <p:sldId id="366" r:id="rId30"/>
    <p:sldId id="307" r:id="rId31"/>
    <p:sldId id="310" r:id="rId32"/>
    <p:sldId id="311" r:id="rId33"/>
    <p:sldId id="342" r:id="rId34"/>
    <p:sldId id="370" r:id="rId35"/>
    <p:sldId id="355" r:id="rId36"/>
    <p:sldId id="356" r:id="rId37"/>
    <p:sldId id="278" r:id="rId38"/>
    <p:sldId id="331" r:id="rId39"/>
    <p:sldId id="269" r:id="rId40"/>
    <p:sldId id="273" r:id="rId41"/>
    <p:sldId id="267" r:id="rId42"/>
    <p:sldId id="270" r:id="rId43"/>
    <p:sldId id="282" r:id="rId44"/>
    <p:sldId id="332" r:id="rId45"/>
    <p:sldId id="368" r:id="rId46"/>
    <p:sldId id="371" r:id="rId47"/>
    <p:sldId id="372" r:id="rId48"/>
    <p:sldId id="373" r:id="rId49"/>
    <p:sldId id="374" r:id="rId50"/>
    <p:sldId id="375" r:id="rId51"/>
  </p:sldIdLst>
  <p:sldSz cx="9144000" cy="6858000" type="screen4x3"/>
  <p:notesSz cx="7315200" cy="9601200"/>
  <p:defaultTextStyle>
    <a:defPPr>
      <a:defRPr lang="en-US"/>
    </a:defPPr>
    <a:lvl1pPr algn="l" rtl="0" fontAlgn="base">
      <a:spcBef>
        <a:spcPct val="0"/>
      </a:spcBef>
      <a:spcAft>
        <a:spcPct val="0"/>
      </a:spcAft>
      <a:defRPr sz="2000" kern="1200">
        <a:solidFill>
          <a:schemeClr val="tx1"/>
        </a:solidFill>
        <a:latin typeface="Comic Sans MS" pitchFamily="66" charset="0"/>
        <a:ea typeface="+mn-ea"/>
        <a:cs typeface="Arial" charset="0"/>
      </a:defRPr>
    </a:lvl1pPr>
    <a:lvl2pPr marL="457200" algn="l" rtl="0" fontAlgn="base">
      <a:spcBef>
        <a:spcPct val="0"/>
      </a:spcBef>
      <a:spcAft>
        <a:spcPct val="0"/>
      </a:spcAft>
      <a:defRPr sz="2000" kern="1200">
        <a:solidFill>
          <a:schemeClr val="tx1"/>
        </a:solidFill>
        <a:latin typeface="Comic Sans MS" pitchFamily="66" charset="0"/>
        <a:ea typeface="+mn-ea"/>
        <a:cs typeface="Arial" charset="0"/>
      </a:defRPr>
    </a:lvl2pPr>
    <a:lvl3pPr marL="914400" algn="l" rtl="0" fontAlgn="base">
      <a:spcBef>
        <a:spcPct val="0"/>
      </a:spcBef>
      <a:spcAft>
        <a:spcPct val="0"/>
      </a:spcAft>
      <a:defRPr sz="2000" kern="1200">
        <a:solidFill>
          <a:schemeClr val="tx1"/>
        </a:solidFill>
        <a:latin typeface="Comic Sans MS" pitchFamily="66" charset="0"/>
        <a:ea typeface="+mn-ea"/>
        <a:cs typeface="Arial" charset="0"/>
      </a:defRPr>
    </a:lvl3pPr>
    <a:lvl4pPr marL="1371600" algn="l" rtl="0" fontAlgn="base">
      <a:spcBef>
        <a:spcPct val="0"/>
      </a:spcBef>
      <a:spcAft>
        <a:spcPct val="0"/>
      </a:spcAft>
      <a:defRPr sz="2000" kern="1200">
        <a:solidFill>
          <a:schemeClr val="tx1"/>
        </a:solidFill>
        <a:latin typeface="Comic Sans MS" pitchFamily="66" charset="0"/>
        <a:ea typeface="+mn-ea"/>
        <a:cs typeface="Arial" charset="0"/>
      </a:defRPr>
    </a:lvl4pPr>
    <a:lvl5pPr marL="1828800" algn="l" rtl="0" fontAlgn="base">
      <a:spcBef>
        <a:spcPct val="0"/>
      </a:spcBef>
      <a:spcAft>
        <a:spcPct val="0"/>
      </a:spcAft>
      <a:defRPr sz="2000" kern="1200">
        <a:solidFill>
          <a:schemeClr val="tx1"/>
        </a:solidFill>
        <a:latin typeface="Comic Sans MS" pitchFamily="66" charset="0"/>
        <a:ea typeface="+mn-ea"/>
        <a:cs typeface="Arial" charset="0"/>
      </a:defRPr>
    </a:lvl5pPr>
    <a:lvl6pPr marL="2286000" algn="l" defTabSz="914400" rtl="0" eaLnBrk="1" latinLnBrk="0" hangingPunct="1">
      <a:defRPr sz="2000" kern="1200">
        <a:solidFill>
          <a:schemeClr val="tx1"/>
        </a:solidFill>
        <a:latin typeface="Comic Sans MS" pitchFamily="66" charset="0"/>
        <a:ea typeface="+mn-ea"/>
        <a:cs typeface="Arial" charset="0"/>
      </a:defRPr>
    </a:lvl6pPr>
    <a:lvl7pPr marL="2743200" algn="l" defTabSz="914400" rtl="0" eaLnBrk="1" latinLnBrk="0" hangingPunct="1">
      <a:defRPr sz="2000" kern="1200">
        <a:solidFill>
          <a:schemeClr val="tx1"/>
        </a:solidFill>
        <a:latin typeface="Comic Sans MS" pitchFamily="66" charset="0"/>
        <a:ea typeface="+mn-ea"/>
        <a:cs typeface="Arial" charset="0"/>
      </a:defRPr>
    </a:lvl7pPr>
    <a:lvl8pPr marL="3200400" algn="l" defTabSz="914400" rtl="0" eaLnBrk="1" latinLnBrk="0" hangingPunct="1">
      <a:defRPr sz="2000" kern="1200">
        <a:solidFill>
          <a:schemeClr val="tx1"/>
        </a:solidFill>
        <a:latin typeface="Comic Sans MS" pitchFamily="66" charset="0"/>
        <a:ea typeface="+mn-ea"/>
        <a:cs typeface="Arial" charset="0"/>
      </a:defRPr>
    </a:lvl8pPr>
    <a:lvl9pPr marL="3657600" algn="l" defTabSz="914400" rtl="0" eaLnBrk="1" latinLnBrk="0" hangingPunct="1">
      <a:defRPr sz="2000" kern="1200">
        <a:solidFill>
          <a:schemeClr val="tx1"/>
        </a:solidFill>
        <a:latin typeface="Comic Sans MS" pitchFamily="66"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00"/>
    <a:srgbClr val="FF9900"/>
    <a:srgbClr val="0066CC"/>
    <a:srgbClr val="66CCFF"/>
    <a:srgbClr val="C6FBFE"/>
    <a:srgbClr val="B8FBFE"/>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729" autoAdjust="0"/>
  </p:normalViewPr>
  <p:slideViewPr>
    <p:cSldViewPr>
      <p:cViewPr varScale="1">
        <p:scale>
          <a:sx n="55" d="100"/>
          <a:sy n="55" d="100"/>
        </p:scale>
        <p:origin x="-102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520"/>
    </p:cViewPr>
  </p:sorterViewPr>
  <p:notesViewPr>
    <p:cSldViewPr>
      <p:cViewPr varScale="1">
        <p:scale>
          <a:sx n="76" d="100"/>
          <a:sy n="76" d="100"/>
        </p:scale>
        <p:origin x="-147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409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410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410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C17904D0-2FBB-423E-8604-8892AF134859}" type="slidenum">
              <a:rPr lang="en-US"/>
              <a:pPr>
                <a:defRPr/>
              </a:pPr>
              <a:t>‹#›</a:t>
            </a:fld>
            <a:endParaRPr lang="en-US"/>
          </a:p>
        </p:txBody>
      </p:sp>
    </p:spTree>
    <p:extLst>
      <p:ext uri="{BB962C8B-B14F-4D97-AF65-F5344CB8AC3E}">
        <p14:creationId xmlns:p14="http://schemas.microsoft.com/office/powerpoint/2010/main" val="2461870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1258888" y="719138"/>
            <a:ext cx="4800600" cy="36004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31838" y="4559300"/>
            <a:ext cx="5851525" cy="4322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0B5B8D2A-EE33-4B9C-AE04-85384F7084C8}" type="slidenum">
              <a:rPr lang="en-US"/>
              <a:pPr>
                <a:defRPr/>
              </a:pPr>
              <a:t>‹#›</a:t>
            </a:fld>
            <a:endParaRPr lang="en-US"/>
          </a:p>
        </p:txBody>
      </p:sp>
    </p:spTree>
    <p:extLst>
      <p:ext uri="{BB962C8B-B14F-4D97-AF65-F5344CB8AC3E}">
        <p14:creationId xmlns:p14="http://schemas.microsoft.com/office/powerpoint/2010/main" val="8801099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p>
            <a:pPr>
              <a:defRPr/>
            </a:pPr>
            <a:fld id="{11DC5411-68AE-4C92-B868-DD20DD3ACDCE}" type="slidenum">
              <a:rPr lang="en-US" smtClean="0"/>
              <a:pPr>
                <a:defRPr/>
              </a:pPr>
              <a:t>1</a:t>
            </a:fld>
            <a:endParaRPr 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hyperlink" Target="http://public.web.cern.ch/public/Content/Chapters/Spotlight/SpotlightCool-en.html" TargetMode="External"/><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14" descr="The LHC tunnel">
            <a:hlinkClick r:id="rId2" tooltip="The LHC tunnel"/>
          </p:cNvPr>
          <p:cNvPicPr>
            <a:picLocks noChangeAspect="1" noChangeArrowheads="1"/>
          </p:cNvPicPr>
          <p:nvPr userDrawn="1"/>
        </p:nvPicPr>
        <p:blipFill>
          <a:blip r:embed="rId3" cstate="print"/>
          <a:srcRect/>
          <a:stretch>
            <a:fillRect/>
          </a:stretch>
        </p:blipFill>
        <p:spPr bwMode="auto">
          <a:xfrm>
            <a:off x="0" y="0"/>
            <a:ext cx="4495800" cy="3048000"/>
          </a:xfrm>
          <a:prstGeom prst="rect">
            <a:avLst/>
          </a:prstGeom>
          <a:noFill/>
          <a:ln w="19050">
            <a:solidFill>
              <a:schemeClr val="tx1"/>
            </a:solidFill>
            <a:miter lim="800000"/>
            <a:headEnd/>
            <a:tailEnd/>
          </a:ln>
        </p:spPr>
      </p:pic>
      <p:pic>
        <p:nvPicPr>
          <p:cNvPr id="4" name="Picture 15" descr="0509008_05"/>
          <p:cNvPicPr>
            <a:picLocks noChangeAspect="1" noChangeArrowheads="1"/>
          </p:cNvPicPr>
          <p:nvPr userDrawn="1"/>
        </p:nvPicPr>
        <p:blipFill>
          <a:blip r:embed="rId4" cstate="print"/>
          <a:srcRect/>
          <a:stretch>
            <a:fillRect/>
          </a:stretch>
        </p:blipFill>
        <p:spPr bwMode="auto">
          <a:xfrm>
            <a:off x="4495800" y="3048000"/>
            <a:ext cx="4648200" cy="3200400"/>
          </a:xfrm>
          <a:prstGeom prst="rect">
            <a:avLst/>
          </a:prstGeom>
          <a:noFill/>
          <a:ln w="19050">
            <a:solidFill>
              <a:schemeClr val="tx1"/>
            </a:solidFill>
            <a:miter lim="800000"/>
            <a:headEnd/>
            <a:tailEnd/>
          </a:ln>
        </p:spPr>
      </p:pic>
      <p:pic>
        <p:nvPicPr>
          <p:cNvPr id="5" name="Picture 16" descr="0107014_01"/>
          <p:cNvPicPr>
            <a:picLocks noChangeAspect="1" noChangeArrowheads="1"/>
          </p:cNvPicPr>
          <p:nvPr userDrawn="1"/>
        </p:nvPicPr>
        <p:blipFill>
          <a:blip r:embed="rId5" cstate="print"/>
          <a:srcRect/>
          <a:stretch>
            <a:fillRect/>
          </a:stretch>
        </p:blipFill>
        <p:spPr bwMode="auto">
          <a:xfrm>
            <a:off x="4495800" y="0"/>
            <a:ext cx="4648200" cy="3051175"/>
          </a:xfrm>
          <a:prstGeom prst="rect">
            <a:avLst/>
          </a:prstGeom>
          <a:noFill/>
          <a:ln w="19050">
            <a:solidFill>
              <a:schemeClr val="tx1"/>
            </a:solidFill>
            <a:miter lim="800000"/>
            <a:headEnd/>
            <a:tailEnd/>
          </a:ln>
        </p:spPr>
      </p:pic>
      <p:pic>
        <p:nvPicPr>
          <p:cNvPr id="6" name="Picture 17" descr="0610010_01"/>
          <p:cNvPicPr>
            <a:picLocks noChangeAspect="1" noChangeArrowheads="1"/>
          </p:cNvPicPr>
          <p:nvPr userDrawn="1"/>
        </p:nvPicPr>
        <p:blipFill>
          <a:blip r:embed="rId6" cstate="print"/>
          <a:srcRect/>
          <a:stretch>
            <a:fillRect/>
          </a:stretch>
        </p:blipFill>
        <p:spPr bwMode="auto">
          <a:xfrm>
            <a:off x="-1588" y="3038475"/>
            <a:ext cx="4497388" cy="3209925"/>
          </a:xfrm>
          <a:prstGeom prst="rect">
            <a:avLst/>
          </a:prstGeom>
          <a:noFill/>
          <a:ln w="19050">
            <a:solidFill>
              <a:schemeClr val="tx1"/>
            </a:solidFill>
            <a:miter lim="800000"/>
            <a:headEnd/>
            <a:tailEnd/>
          </a:ln>
        </p:spPr>
      </p:pic>
      <p:sp>
        <p:nvSpPr>
          <p:cNvPr id="7" name="Line 3"/>
          <p:cNvSpPr>
            <a:spLocks noChangeShapeType="1"/>
          </p:cNvSpPr>
          <p:nvPr/>
        </p:nvSpPr>
        <p:spPr bwMode="auto">
          <a:xfrm flipV="1">
            <a:off x="152400" y="6324600"/>
            <a:ext cx="8839200" cy="0"/>
          </a:xfrm>
          <a:prstGeom prst="line">
            <a:avLst/>
          </a:prstGeom>
          <a:noFill/>
          <a:ln w="38100">
            <a:solidFill>
              <a:schemeClr val="accent2"/>
            </a:solidFill>
            <a:round/>
            <a:headEnd/>
            <a:tailEnd/>
          </a:ln>
          <a:effectLst/>
        </p:spPr>
        <p:txBody>
          <a:bodyPr/>
          <a:lstStyle/>
          <a:p>
            <a:pPr algn="ctr" eaLnBrk="0" hangingPunct="0">
              <a:defRPr/>
            </a:pPr>
            <a:endParaRPr lang="en-US">
              <a:cs typeface="+mn-cs"/>
            </a:endParaRPr>
          </a:p>
        </p:txBody>
      </p:sp>
      <p:pic>
        <p:nvPicPr>
          <p:cNvPr id="8" name="Picture 15" descr="CERNLogoNew"/>
          <p:cNvPicPr>
            <a:picLocks noChangeAspect="1" noChangeArrowheads="1"/>
          </p:cNvPicPr>
          <p:nvPr userDrawn="1"/>
        </p:nvPicPr>
        <p:blipFill>
          <a:blip r:embed="rId7" cstate="print"/>
          <a:srcRect/>
          <a:stretch>
            <a:fillRect/>
          </a:stretch>
        </p:blipFill>
        <p:spPr bwMode="auto">
          <a:xfrm>
            <a:off x="152400" y="152400"/>
            <a:ext cx="776288" cy="776288"/>
          </a:xfrm>
          <a:prstGeom prst="rect">
            <a:avLst/>
          </a:prstGeom>
          <a:noFill/>
          <a:ln w="6350">
            <a:solidFill>
              <a:schemeClr val="tx1"/>
            </a:solidFill>
            <a:miter lim="800000"/>
            <a:headEnd/>
            <a:tailEnd/>
          </a:ln>
        </p:spPr>
      </p:pic>
      <p:pic>
        <p:nvPicPr>
          <p:cNvPr id="9" name="Picture 16" descr="atlas"/>
          <p:cNvPicPr>
            <a:picLocks noChangeArrowheads="1"/>
          </p:cNvPicPr>
          <p:nvPr userDrawn="1"/>
        </p:nvPicPr>
        <p:blipFill>
          <a:blip r:embed="rId8" cstate="print"/>
          <a:srcRect/>
          <a:stretch>
            <a:fillRect/>
          </a:stretch>
        </p:blipFill>
        <p:spPr bwMode="auto">
          <a:xfrm>
            <a:off x="8458200" y="152400"/>
            <a:ext cx="547688" cy="776288"/>
          </a:xfrm>
          <a:prstGeom prst="rect">
            <a:avLst/>
          </a:prstGeom>
          <a:noFill/>
          <a:ln w="6350">
            <a:solidFill>
              <a:schemeClr val="tx1"/>
            </a:solidFill>
            <a:miter lim="800000"/>
            <a:headEnd/>
            <a:tailEnd/>
          </a:ln>
        </p:spPr>
      </p:pic>
      <p:sp>
        <p:nvSpPr>
          <p:cNvPr id="10" name="Rectangle 10"/>
          <p:cNvSpPr>
            <a:spLocks noChangeArrowheads="1"/>
          </p:cNvSpPr>
          <p:nvPr/>
        </p:nvSpPr>
        <p:spPr bwMode="auto">
          <a:xfrm>
            <a:off x="609600" y="6400800"/>
            <a:ext cx="1981200" cy="320675"/>
          </a:xfrm>
          <a:prstGeom prst="rect">
            <a:avLst/>
          </a:prstGeom>
          <a:noFill/>
          <a:ln w="9525">
            <a:noFill/>
            <a:miter lim="800000"/>
            <a:headEnd/>
            <a:tailEnd/>
          </a:ln>
          <a:effectLst/>
        </p:spPr>
        <p:txBody>
          <a:bodyPr/>
          <a:lstStyle/>
          <a:p>
            <a:pPr>
              <a:defRPr/>
            </a:pPr>
            <a:endParaRPr lang="en-US" sz="1200">
              <a:latin typeface="Verdana" pitchFamily="34" charset="0"/>
              <a:cs typeface="+mn-cs"/>
            </a:endParaRPr>
          </a:p>
        </p:txBody>
      </p:sp>
      <p:sp>
        <p:nvSpPr>
          <p:cNvPr id="43010" name="Rectangle 2"/>
          <p:cNvSpPr>
            <a:spLocks noGrp="1" noChangeArrowheads="1"/>
          </p:cNvSpPr>
          <p:nvPr>
            <p:ph type="ctrTitle"/>
          </p:nvPr>
        </p:nvSpPr>
        <p:spPr>
          <a:xfrm>
            <a:off x="533400" y="762000"/>
            <a:ext cx="7772400" cy="1470025"/>
          </a:xfrm>
        </p:spPr>
        <p:txBody>
          <a:bodyPr/>
          <a:lstStyle>
            <a:lvl1pPr>
              <a:defRPr/>
            </a:lvl1pPr>
          </a:lstStyle>
          <a:p>
            <a:r>
              <a:rPr lang="en-US"/>
              <a:t>Click to edit Master title style</a:t>
            </a:r>
          </a:p>
        </p:txBody>
      </p:sp>
      <p:sp>
        <p:nvSpPr>
          <p:cNvPr id="11" name="Rectangle 11"/>
          <p:cNvSpPr>
            <a:spLocks noGrp="1" noChangeArrowheads="1"/>
          </p:cNvSpPr>
          <p:nvPr>
            <p:ph type="ftr" sz="quarter" idx="10"/>
          </p:nvPr>
        </p:nvSpPr>
        <p:spPr>
          <a:xfrm>
            <a:off x="1752600" y="6400800"/>
            <a:ext cx="5334000" cy="457200"/>
          </a:xfrm>
        </p:spPr>
        <p:txBody>
          <a:bodyPr/>
          <a:lstStyle>
            <a:lvl1pPr>
              <a:defRPr/>
            </a:lvl1pPr>
          </a:lstStyle>
          <a:p>
            <a:pPr>
              <a:defRPr/>
            </a:pPr>
            <a:r>
              <a:rPr lang="en-US"/>
              <a:t>Vincent Hedberg -  Lund University</a:t>
            </a:r>
          </a:p>
        </p:txBody>
      </p:sp>
      <p:sp>
        <p:nvSpPr>
          <p:cNvPr id="12" name="Rectangle 12"/>
          <p:cNvSpPr>
            <a:spLocks noGrp="1" noChangeArrowheads="1"/>
          </p:cNvSpPr>
          <p:nvPr>
            <p:ph type="sldNum" sz="quarter" idx="11"/>
          </p:nvPr>
        </p:nvSpPr>
        <p:spPr/>
        <p:txBody>
          <a:bodyPr/>
          <a:lstStyle>
            <a:lvl1pPr>
              <a:defRPr/>
            </a:lvl1pPr>
          </a:lstStyle>
          <a:p>
            <a:pPr>
              <a:defRPr/>
            </a:pPr>
            <a:fld id="{C490E5CA-A332-4EE5-87EF-0F0320ACE4A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0"/>
          <p:cNvSpPr>
            <a:spLocks noGrp="1" noChangeArrowheads="1"/>
          </p:cNvSpPr>
          <p:nvPr>
            <p:ph type="dt" sz="half" idx="10"/>
          </p:nvPr>
        </p:nvSpPr>
        <p:spPr>
          <a:ln/>
        </p:spPr>
        <p:txBody>
          <a:bodyPr/>
          <a:lstStyle>
            <a:lvl1pPr>
              <a:defRPr/>
            </a:lvl1pPr>
          </a:lstStyle>
          <a:p>
            <a:pPr>
              <a:defRPr/>
            </a:pPr>
            <a:endParaRPr lang="en-US"/>
          </a:p>
        </p:txBody>
      </p:sp>
      <p:sp>
        <p:nvSpPr>
          <p:cNvPr id="5"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6" name="Rectangle 1032"/>
          <p:cNvSpPr>
            <a:spLocks noGrp="1" noChangeArrowheads="1"/>
          </p:cNvSpPr>
          <p:nvPr>
            <p:ph type="sldNum" sz="quarter" idx="12"/>
          </p:nvPr>
        </p:nvSpPr>
        <p:spPr>
          <a:ln/>
        </p:spPr>
        <p:txBody>
          <a:bodyPr/>
          <a:lstStyle>
            <a:lvl1pPr>
              <a:defRPr/>
            </a:lvl1pPr>
          </a:lstStyle>
          <a:p>
            <a:pPr>
              <a:defRPr/>
            </a:pPr>
            <a:fld id="{ECFB34F1-62D8-4CCB-90DA-11EBD0656F9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53150" y="152400"/>
            <a:ext cx="192405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5619750" cy="5821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0"/>
          <p:cNvSpPr>
            <a:spLocks noGrp="1" noChangeArrowheads="1"/>
          </p:cNvSpPr>
          <p:nvPr>
            <p:ph type="dt" sz="half" idx="10"/>
          </p:nvPr>
        </p:nvSpPr>
        <p:spPr>
          <a:ln/>
        </p:spPr>
        <p:txBody>
          <a:bodyPr/>
          <a:lstStyle>
            <a:lvl1pPr>
              <a:defRPr/>
            </a:lvl1pPr>
          </a:lstStyle>
          <a:p>
            <a:pPr>
              <a:defRPr/>
            </a:pPr>
            <a:endParaRPr lang="en-US"/>
          </a:p>
        </p:txBody>
      </p:sp>
      <p:sp>
        <p:nvSpPr>
          <p:cNvPr id="5"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6" name="Rectangle 1032"/>
          <p:cNvSpPr>
            <a:spLocks noGrp="1" noChangeArrowheads="1"/>
          </p:cNvSpPr>
          <p:nvPr>
            <p:ph type="sldNum" sz="quarter" idx="12"/>
          </p:nvPr>
        </p:nvSpPr>
        <p:spPr>
          <a:ln/>
        </p:spPr>
        <p:txBody>
          <a:bodyPr/>
          <a:lstStyle>
            <a:lvl1pPr>
              <a:defRPr/>
            </a:lvl1pPr>
          </a:lstStyle>
          <a:p>
            <a:pPr>
              <a:defRPr/>
            </a:pPr>
            <a:fld id="{C9EB6D42-6326-4513-92CB-8E2E2CCC9D5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81000" y="152400"/>
            <a:ext cx="76962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30"/>
          <p:cNvSpPr>
            <a:spLocks noGrp="1" noChangeArrowheads="1"/>
          </p:cNvSpPr>
          <p:nvPr>
            <p:ph type="dt" sz="half" idx="10"/>
          </p:nvPr>
        </p:nvSpPr>
        <p:spPr>
          <a:ln/>
        </p:spPr>
        <p:txBody>
          <a:bodyPr/>
          <a:lstStyle>
            <a:lvl1pPr>
              <a:defRPr/>
            </a:lvl1pPr>
          </a:lstStyle>
          <a:p>
            <a:pPr>
              <a:defRPr/>
            </a:pPr>
            <a:endParaRPr lang="en-US"/>
          </a:p>
        </p:txBody>
      </p:sp>
      <p:sp>
        <p:nvSpPr>
          <p:cNvPr id="4"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5" name="Rectangle 1032"/>
          <p:cNvSpPr>
            <a:spLocks noGrp="1" noChangeArrowheads="1"/>
          </p:cNvSpPr>
          <p:nvPr>
            <p:ph type="sldNum" sz="quarter" idx="12"/>
          </p:nvPr>
        </p:nvSpPr>
        <p:spPr>
          <a:ln/>
        </p:spPr>
        <p:txBody>
          <a:bodyPr/>
          <a:lstStyle>
            <a:lvl1pPr>
              <a:defRPr/>
            </a:lvl1pPr>
          </a:lstStyle>
          <a:p>
            <a:pPr>
              <a:defRPr/>
            </a:pPr>
            <a:fld id="{2DF39639-C3D8-4247-B595-DE52D5B5B25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0"/>
          <p:cNvSpPr>
            <a:spLocks noGrp="1" noChangeArrowheads="1"/>
          </p:cNvSpPr>
          <p:nvPr>
            <p:ph type="dt" sz="half" idx="10"/>
          </p:nvPr>
        </p:nvSpPr>
        <p:spPr>
          <a:ln/>
        </p:spPr>
        <p:txBody>
          <a:bodyPr/>
          <a:lstStyle>
            <a:lvl1pPr>
              <a:defRPr/>
            </a:lvl1pPr>
          </a:lstStyle>
          <a:p>
            <a:pPr>
              <a:defRPr/>
            </a:pPr>
            <a:endParaRPr lang="en-US"/>
          </a:p>
        </p:txBody>
      </p:sp>
      <p:sp>
        <p:nvSpPr>
          <p:cNvPr id="5"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6" name="Rectangle 1032"/>
          <p:cNvSpPr>
            <a:spLocks noGrp="1" noChangeArrowheads="1"/>
          </p:cNvSpPr>
          <p:nvPr>
            <p:ph type="sldNum" sz="quarter" idx="12"/>
          </p:nvPr>
        </p:nvSpPr>
        <p:spPr>
          <a:ln/>
        </p:spPr>
        <p:txBody>
          <a:bodyPr/>
          <a:lstStyle>
            <a:lvl1pPr>
              <a:defRPr/>
            </a:lvl1pPr>
          </a:lstStyle>
          <a:p>
            <a:pPr>
              <a:defRPr/>
            </a:pPr>
            <a:fld id="{22E80A26-0D59-4FEE-942E-B2563095102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p>
        </p:txBody>
      </p:sp>
      <p:sp>
        <p:nvSpPr>
          <p:cNvPr id="5"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6" name="Rectangle 1032"/>
          <p:cNvSpPr>
            <a:spLocks noGrp="1" noChangeArrowheads="1"/>
          </p:cNvSpPr>
          <p:nvPr>
            <p:ph type="sldNum" sz="quarter" idx="12"/>
          </p:nvPr>
        </p:nvSpPr>
        <p:spPr>
          <a:ln/>
        </p:spPr>
        <p:txBody>
          <a:bodyPr/>
          <a:lstStyle>
            <a:lvl1pPr>
              <a:defRPr/>
            </a:lvl1pPr>
          </a:lstStyle>
          <a:p>
            <a:pPr>
              <a:defRPr/>
            </a:pPr>
            <a:fld id="{A0AACBDD-638D-45C1-9D5B-A2AADFA9E1F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800"/>
            <a:ext cx="2057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90800" y="1447800"/>
            <a:ext cx="2057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0"/>
          <p:cNvSpPr>
            <a:spLocks noGrp="1" noChangeArrowheads="1"/>
          </p:cNvSpPr>
          <p:nvPr>
            <p:ph type="dt" sz="half" idx="10"/>
          </p:nvPr>
        </p:nvSpPr>
        <p:spPr>
          <a:ln/>
        </p:spPr>
        <p:txBody>
          <a:bodyPr/>
          <a:lstStyle>
            <a:lvl1pPr>
              <a:defRPr/>
            </a:lvl1pPr>
          </a:lstStyle>
          <a:p>
            <a:pPr>
              <a:defRPr/>
            </a:pPr>
            <a:endParaRPr lang="en-US"/>
          </a:p>
        </p:txBody>
      </p:sp>
      <p:sp>
        <p:nvSpPr>
          <p:cNvPr id="6"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7" name="Rectangle 1032"/>
          <p:cNvSpPr>
            <a:spLocks noGrp="1" noChangeArrowheads="1"/>
          </p:cNvSpPr>
          <p:nvPr>
            <p:ph type="sldNum" sz="quarter" idx="12"/>
          </p:nvPr>
        </p:nvSpPr>
        <p:spPr>
          <a:ln/>
        </p:spPr>
        <p:txBody>
          <a:bodyPr/>
          <a:lstStyle>
            <a:lvl1pPr>
              <a:defRPr/>
            </a:lvl1pPr>
          </a:lstStyle>
          <a:p>
            <a:pPr>
              <a:defRPr/>
            </a:pPr>
            <a:fld id="{4336BCB6-3B99-440E-84C7-B8AE26C05E7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0"/>
          <p:cNvSpPr>
            <a:spLocks noGrp="1" noChangeArrowheads="1"/>
          </p:cNvSpPr>
          <p:nvPr>
            <p:ph type="dt" sz="half" idx="10"/>
          </p:nvPr>
        </p:nvSpPr>
        <p:spPr>
          <a:ln/>
        </p:spPr>
        <p:txBody>
          <a:bodyPr/>
          <a:lstStyle>
            <a:lvl1pPr>
              <a:defRPr/>
            </a:lvl1pPr>
          </a:lstStyle>
          <a:p>
            <a:pPr>
              <a:defRPr/>
            </a:pPr>
            <a:endParaRPr lang="en-US"/>
          </a:p>
        </p:txBody>
      </p:sp>
      <p:sp>
        <p:nvSpPr>
          <p:cNvPr id="8"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9" name="Rectangle 1032"/>
          <p:cNvSpPr>
            <a:spLocks noGrp="1" noChangeArrowheads="1"/>
          </p:cNvSpPr>
          <p:nvPr>
            <p:ph type="sldNum" sz="quarter" idx="12"/>
          </p:nvPr>
        </p:nvSpPr>
        <p:spPr>
          <a:ln/>
        </p:spPr>
        <p:txBody>
          <a:bodyPr/>
          <a:lstStyle>
            <a:lvl1pPr>
              <a:defRPr/>
            </a:lvl1pPr>
          </a:lstStyle>
          <a:p>
            <a:pPr>
              <a:defRPr/>
            </a:pPr>
            <a:fld id="{DF954688-E64D-44E7-8B46-839E4A7228D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0"/>
          <p:cNvSpPr>
            <a:spLocks noGrp="1" noChangeArrowheads="1"/>
          </p:cNvSpPr>
          <p:nvPr>
            <p:ph type="dt" sz="half" idx="10"/>
          </p:nvPr>
        </p:nvSpPr>
        <p:spPr>
          <a:ln/>
        </p:spPr>
        <p:txBody>
          <a:bodyPr/>
          <a:lstStyle>
            <a:lvl1pPr>
              <a:defRPr/>
            </a:lvl1pPr>
          </a:lstStyle>
          <a:p>
            <a:pPr>
              <a:defRPr/>
            </a:pPr>
            <a:endParaRPr lang="en-US"/>
          </a:p>
        </p:txBody>
      </p:sp>
      <p:sp>
        <p:nvSpPr>
          <p:cNvPr id="4"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5" name="Rectangle 1032"/>
          <p:cNvSpPr>
            <a:spLocks noGrp="1" noChangeArrowheads="1"/>
          </p:cNvSpPr>
          <p:nvPr>
            <p:ph type="sldNum" sz="quarter" idx="12"/>
          </p:nvPr>
        </p:nvSpPr>
        <p:spPr>
          <a:ln/>
        </p:spPr>
        <p:txBody>
          <a:bodyPr/>
          <a:lstStyle>
            <a:lvl1pPr>
              <a:defRPr/>
            </a:lvl1pPr>
          </a:lstStyle>
          <a:p>
            <a:pPr>
              <a:defRPr/>
            </a:pPr>
            <a:fld id="{103CAC9C-20FA-4118-AF6F-BC78033AC88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a:ln/>
        </p:spPr>
        <p:txBody>
          <a:bodyPr/>
          <a:lstStyle>
            <a:lvl1pPr>
              <a:defRPr/>
            </a:lvl1pPr>
          </a:lstStyle>
          <a:p>
            <a:pPr>
              <a:defRPr/>
            </a:pPr>
            <a:endParaRPr lang="en-US"/>
          </a:p>
        </p:txBody>
      </p:sp>
      <p:sp>
        <p:nvSpPr>
          <p:cNvPr id="3"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4" name="Rectangle 1032"/>
          <p:cNvSpPr>
            <a:spLocks noGrp="1" noChangeArrowheads="1"/>
          </p:cNvSpPr>
          <p:nvPr>
            <p:ph type="sldNum" sz="quarter" idx="12"/>
          </p:nvPr>
        </p:nvSpPr>
        <p:spPr>
          <a:ln/>
        </p:spPr>
        <p:txBody>
          <a:bodyPr/>
          <a:lstStyle>
            <a:lvl1pPr>
              <a:defRPr/>
            </a:lvl1pPr>
          </a:lstStyle>
          <a:p>
            <a:pPr>
              <a:defRPr/>
            </a:pPr>
            <a:fld id="{6515DFD5-6BE2-4FCF-A29D-AACF7F7958A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p>
        </p:txBody>
      </p:sp>
      <p:sp>
        <p:nvSpPr>
          <p:cNvPr id="6"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7" name="Rectangle 1032"/>
          <p:cNvSpPr>
            <a:spLocks noGrp="1" noChangeArrowheads="1"/>
          </p:cNvSpPr>
          <p:nvPr>
            <p:ph type="sldNum" sz="quarter" idx="12"/>
          </p:nvPr>
        </p:nvSpPr>
        <p:spPr>
          <a:ln/>
        </p:spPr>
        <p:txBody>
          <a:bodyPr/>
          <a:lstStyle>
            <a:lvl1pPr>
              <a:defRPr/>
            </a:lvl1pPr>
          </a:lstStyle>
          <a:p>
            <a:pPr>
              <a:defRPr/>
            </a:pPr>
            <a:fld id="{49BEE6FD-2389-41E0-87EB-B4BA5367609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p>
        </p:txBody>
      </p:sp>
      <p:sp>
        <p:nvSpPr>
          <p:cNvPr id="6" name="Rectangle 1031"/>
          <p:cNvSpPr>
            <a:spLocks noGrp="1" noChangeArrowheads="1"/>
          </p:cNvSpPr>
          <p:nvPr>
            <p:ph type="ftr" sz="quarter" idx="11"/>
          </p:nvPr>
        </p:nvSpPr>
        <p:spPr>
          <a:ln/>
        </p:spPr>
        <p:txBody>
          <a:bodyPr/>
          <a:lstStyle>
            <a:lvl1pPr>
              <a:defRPr/>
            </a:lvl1pPr>
          </a:lstStyle>
          <a:p>
            <a:pPr>
              <a:defRPr/>
            </a:pPr>
            <a:r>
              <a:rPr lang="en-US"/>
              <a:t>Vincent Hedberg -  Lund University</a:t>
            </a:r>
          </a:p>
        </p:txBody>
      </p:sp>
      <p:sp>
        <p:nvSpPr>
          <p:cNvPr id="7" name="Rectangle 1032"/>
          <p:cNvSpPr>
            <a:spLocks noGrp="1" noChangeArrowheads="1"/>
          </p:cNvSpPr>
          <p:nvPr>
            <p:ph type="sldNum" sz="quarter" idx="12"/>
          </p:nvPr>
        </p:nvSpPr>
        <p:spPr>
          <a:ln/>
        </p:spPr>
        <p:txBody>
          <a:bodyPr/>
          <a:lstStyle>
            <a:lvl1pPr>
              <a:defRPr/>
            </a:lvl1pPr>
          </a:lstStyle>
          <a:p>
            <a:pPr>
              <a:defRPr/>
            </a:pPr>
            <a:fld id="{22E9340D-8FD9-4641-AFF6-64BF9CBC49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6FBFE"/>
            </a:gs>
            <a:gs pos="100000">
              <a:srgbClr val="F8FFFF"/>
            </a:gs>
          </a:gsLst>
          <a:lin ang="5400000" scaled="1"/>
        </a:grad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bwMode="auto">
          <a:xfrm>
            <a:off x="1066800" y="152400"/>
            <a:ext cx="7010400" cy="685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3" name="Line 1029"/>
          <p:cNvSpPr>
            <a:spLocks noChangeShapeType="1"/>
          </p:cNvSpPr>
          <p:nvPr/>
        </p:nvSpPr>
        <p:spPr bwMode="auto">
          <a:xfrm flipV="1">
            <a:off x="152400" y="6324600"/>
            <a:ext cx="8839200" cy="0"/>
          </a:xfrm>
          <a:prstGeom prst="line">
            <a:avLst/>
          </a:prstGeom>
          <a:noFill/>
          <a:ln w="38100">
            <a:solidFill>
              <a:schemeClr val="accent2"/>
            </a:solidFill>
            <a:round/>
            <a:headEnd/>
            <a:tailEnd/>
          </a:ln>
          <a:effectLst/>
        </p:spPr>
        <p:txBody>
          <a:bodyPr/>
          <a:lstStyle/>
          <a:p>
            <a:pPr algn="ctr" eaLnBrk="0" hangingPunct="0">
              <a:defRPr/>
            </a:pPr>
            <a:endParaRPr lang="en-US">
              <a:cs typeface="+mn-cs"/>
            </a:endParaRPr>
          </a:p>
        </p:txBody>
      </p:sp>
      <p:sp>
        <p:nvSpPr>
          <p:cNvPr id="7174" name="Rectangle 1030"/>
          <p:cNvSpPr>
            <a:spLocks noGrp="1" noChangeArrowheads="1"/>
          </p:cNvSpPr>
          <p:nvPr>
            <p:ph type="dt" sz="half" idx="2"/>
          </p:nvPr>
        </p:nvSpPr>
        <p:spPr bwMode="auto">
          <a:xfrm>
            <a:off x="609600" y="6400800"/>
            <a:ext cx="19812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mj-lt"/>
                <a:cs typeface="+mn-cs"/>
              </a:defRPr>
            </a:lvl1pPr>
          </a:lstStyle>
          <a:p>
            <a:pPr>
              <a:defRPr/>
            </a:pPr>
            <a:endParaRPr lang="en-US"/>
          </a:p>
        </p:txBody>
      </p:sp>
      <p:sp>
        <p:nvSpPr>
          <p:cNvPr id="7175" name="Rectangle 1031"/>
          <p:cNvSpPr>
            <a:spLocks noGrp="1" noChangeArrowheads="1"/>
          </p:cNvSpPr>
          <p:nvPr>
            <p:ph type="ftr" sz="quarter" idx="3"/>
          </p:nvPr>
        </p:nvSpPr>
        <p:spPr bwMode="auto">
          <a:xfrm>
            <a:off x="1676400" y="6477000"/>
            <a:ext cx="5715000" cy="64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cs typeface="+mn-cs"/>
              </a:defRPr>
            </a:lvl1pPr>
          </a:lstStyle>
          <a:p>
            <a:pPr>
              <a:defRPr/>
            </a:pPr>
            <a:r>
              <a:rPr lang="en-US"/>
              <a:t>Vincent Hedberg -  Lund University</a:t>
            </a:r>
          </a:p>
        </p:txBody>
      </p:sp>
      <p:sp>
        <p:nvSpPr>
          <p:cNvPr id="7176" name="Rectangle 1032"/>
          <p:cNvSpPr>
            <a:spLocks noGrp="1" noChangeArrowheads="1"/>
          </p:cNvSpPr>
          <p:nvPr>
            <p:ph type="sldNum" sz="quarter" idx="4"/>
          </p:nvPr>
        </p:nvSpPr>
        <p:spPr bwMode="auto">
          <a:xfrm>
            <a:off x="6553200" y="6400800"/>
            <a:ext cx="1981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fld id="{858C836D-CC84-4DEA-8353-52489E0E7F8D}" type="slidenum">
              <a:rPr lang="en-US"/>
              <a:pPr>
                <a:defRPr/>
              </a:pPr>
              <a:t>‹#›</a:t>
            </a:fld>
            <a:endParaRPr lang="en-US"/>
          </a:p>
        </p:txBody>
      </p:sp>
      <p:pic>
        <p:nvPicPr>
          <p:cNvPr id="1031" name="Picture 1033" descr="CERNLogoNew"/>
          <p:cNvPicPr>
            <a:picLocks noChangeAspect="1" noChangeArrowheads="1"/>
          </p:cNvPicPr>
          <p:nvPr userDrawn="1"/>
        </p:nvPicPr>
        <p:blipFill>
          <a:blip r:embed="rId14" cstate="print"/>
          <a:srcRect/>
          <a:stretch>
            <a:fillRect/>
          </a:stretch>
        </p:blipFill>
        <p:spPr bwMode="auto">
          <a:xfrm>
            <a:off x="152400" y="152400"/>
            <a:ext cx="776288" cy="776288"/>
          </a:xfrm>
          <a:prstGeom prst="rect">
            <a:avLst/>
          </a:prstGeom>
          <a:noFill/>
          <a:ln w="6350">
            <a:solidFill>
              <a:schemeClr val="tx1"/>
            </a:solidFill>
            <a:miter lim="800000"/>
            <a:headEnd/>
            <a:tailEnd/>
          </a:ln>
        </p:spPr>
      </p:pic>
      <p:pic>
        <p:nvPicPr>
          <p:cNvPr id="1032" name="Picture 1034" descr="atlas"/>
          <p:cNvPicPr>
            <a:picLocks noChangeArrowheads="1"/>
          </p:cNvPicPr>
          <p:nvPr userDrawn="1"/>
        </p:nvPicPr>
        <p:blipFill>
          <a:blip r:embed="rId15" cstate="print"/>
          <a:srcRect/>
          <a:stretch>
            <a:fillRect/>
          </a:stretch>
        </p:blipFill>
        <p:spPr bwMode="auto">
          <a:xfrm>
            <a:off x="8382000" y="152400"/>
            <a:ext cx="533400" cy="776288"/>
          </a:xfrm>
          <a:prstGeom prst="rect">
            <a:avLst/>
          </a:prstGeom>
          <a:noFill/>
          <a:ln w="6350">
            <a:solidFill>
              <a:schemeClr val="tx1"/>
            </a:solidFill>
            <a:miter lim="800000"/>
            <a:headEnd/>
            <a:tailEnd/>
          </a:ln>
        </p:spPr>
      </p:pic>
      <p:sp>
        <p:nvSpPr>
          <p:cNvPr id="7179" name="Line 1035"/>
          <p:cNvSpPr>
            <a:spLocks noChangeShapeType="1"/>
          </p:cNvSpPr>
          <p:nvPr userDrawn="1"/>
        </p:nvSpPr>
        <p:spPr bwMode="auto">
          <a:xfrm flipV="1">
            <a:off x="152400" y="990600"/>
            <a:ext cx="8839200" cy="0"/>
          </a:xfrm>
          <a:prstGeom prst="line">
            <a:avLst/>
          </a:prstGeom>
          <a:noFill/>
          <a:ln w="38100">
            <a:solidFill>
              <a:schemeClr val="accent2"/>
            </a:solidFill>
            <a:round/>
            <a:headEnd/>
            <a:tailEnd/>
          </a:ln>
          <a:effectLst/>
        </p:spPr>
        <p:txBody>
          <a:bodyPr/>
          <a:lstStyle/>
          <a:p>
            <a:pPr algn="ctr" eaLnBrk="0" hangingPunct="0">
              <a:defRPr/>
            </a:pPr>
            <a:endParaRPr lang="en-US">
              <a:cs typeface="+mn-cs"/>
            </a:endParaRPr>
          </a:p>
        </p:txBody>
      </p:sp>
      <p:sp>
        <p:nvSpPr>
          <p:cNvPr id="1034" name="Rectangle 1036"/>
          <p:cNvSpPr>
            <a:spLocks noGrp="1" noChangeArrowheads="1"/>
          </p:cNvSpPr>
          <p:nvPr>
            <p:ph type="body" idx="1"/>
          </p:nvPr>
        </p:nvSpPr>
        <p:spPr bwMode="auto">
          <a:xfrm>
            <a:off x="381000" y="1447800"/>
            <a:ext cx="4267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78"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iming>
    <p:tnLst>
      <p:par>
        <p:cTn id="1" dur="indefinite" restart="never" nodeType="tmRoot"/>
      </p:par>
    </p:tnLst>
  </p:timing>
  <p:hf hdr="0" dt="0"/>
  <p:txStyles>
    <p:titleStyle>
      <a:lvl1pPr algn="ctr"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2400" b="1">
          <a:solidFill>
            <a:schemeClr val="folHlink"/>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2400" b="1">
          <a:solidFill>
            <a:schemeClr val="folHlink"/>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2400" b="1">
          <a:solidFill>
            <a:schemeClr val="folHlink"/>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2400" b="1">
          <a:solidFill>
            <a:schemeClr val="folHlink"/>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2400" b="1">
          <a:solidFill>
            <a:schemeClr val="folHlink"/>
          </a:solidFill>
          <a:effectLst>
            <a:outerShdw blurRad="38100" dist="38100" dir="2700000" algn="tl">
              <a:srgbClr val="000000"/>
            </a:outerShdw>
          </a:effectLst>
          <a:latin typeface="Verdana" pitchFamily="34" charset="0"/>
        </a:defRPr>
      </a:lvl9pPr>
    </p:titleStyle>
    <p:bodyStyle>
      <a:lvl1pPr marL="469900" indent="-469900" algn="l" rtl="0" eaLnBrk="0" fontAlgn="base" hangingPunct="0">
        <a:spcBef>
          <a:spcPct val="20000"/>
        </a:spcBef>
        <a:spcAft>
          <a:spcPct val="0"/>
        </a:spcAft>
        <a:buClr>
          <a:srgbClr val="A50021"/>
        </a:buClr>
        <a:buChar char="•"/>
        <a:defRPr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A50021"/>
        </a:buClr>
        <a:buChar char="•"/>
        <a:defRPr sz="2600">
          <a:solidFill>
            <a:schemeClr val="tx1"/>
          </a:solidFill>
          <a:latin typeface="+mn-lt"/>
        </a:defRPr>
      </a:lvl2pPr>
      <a:lvl3pPr marL="1304925" indent="-395288" algn="l" rtl="0" eaLnBrk="0" fontAlgn="base" hangingPunct="0">
        <a:spcBef>
          <a:spcPct val="20000"/>
        </a:spcBef>
        <a:spcAft>
          <a:spcPct val="0"/>
        </a:spcAft>
        <a:buClr>
          <a:srgbClr val="A50021"/>
        </a:buClr>
        <a:buChar char="•"/>
        <a:defRPr sz="2300">
          <a:solidFill>
            <a:schemeClr val="tx1"/>
          </a:solidFill>
          <a:latin typeface="+mn-lt"/>
        </a:defRPr>
      </a:lvl3pPr>
      <a:lvl4pPr marL="1693863" indent="-387350" algn="l" rtl="0" eaLnBrk="0" fontAlgn="base" hangingPunct="0">
        <a:spcBef>
          <a:spcPct val="20000"/>
        </a:spcBef>
        <a:spcAft>
          <a:spcPct val="0"/>
        </a:spcAft>
        <a:buClr>
          <a:srgbClr val="A50021"/>
        </a:buClr>
        <a:buChar char="•"/>
        <a:defRPr sz="2000">
          <a:solidFill>
            <a:schemeClr val="tx1"/>
          </a:solidFill>
          <a:latin typeface="+mn-lt"/>
        </a:defRPr>
      </a:lvl4pPr>
      <a:lvl5pPr marL="2093913" indent="-398463" algn="l" rtl="0" eaLnBrk="0" fontAlgn="base" hangingPunct="0">
        <a:spcBef>
          <a:spcPct val="25000"/>
        </a:spcBef>
        <a:spcAft>
          <a:spcPct val="0"/>
        </a:spcAft>
        <a:buClr>
          <a:srgbClr val="A50021"/>
        </a:buClr>
        <a:buChar char="•"/>
        <a:defRPr sz="2000">
          <a:solidFill>
            <a:schemeClr val="tx1"/>
          </a:solidFill>
          <a:latin typeface="+mn-lt"/>
        </a:defRPr>
      </a:lvl5pPr>
      <a:lvl6pPr marL="2551113" indent="-398463" algn="l" rtl="0" fontAlgn="base">
        <a:spcBef>
          <a:spcPct val="25000"/>
        </a:spcBef>
        <a:spcAft>
          <a:spcPct val="0"/>
        </a:spcAft>
        <a:buClr>
          <a:srgbClr val="A50021"/>
        </a:buClr>
        <a:buChar char="•"/>
        <a:defRPr sz="2000">
          <a:solidFill>
            <a:schemeClr val="tx1"/>
          </a:solidFill>
          <a:latin typeface="+mn-lt"/>
        </a:defRPr>
      </a:lvl6pPr>
      <a:lvl7pPr marL="3008313" indent="-398463" algn="l" rtl="0" fontAlgn="base">
        <a:spcBef>
          <a:spcPct val="25000"/>
        </a:spcBef>
        <a:spcAft>
          <a:spcPct val="0"/>
        </a:spcAft>
        <a:buClr>
          <a:srgbClr val="A50021"/>
        </a:buClr>
        <a:buChar char="•"/>
        <a:defRPr sz="2000">
          <a:solidFill>
            <a:schemeClr val="tx1"/>
          </a:solidFill>
          <a:latin typeface="+mn-lt"/>
        </a:defRPr>
      </a:lvl7pPr>
      <a:lvl8pPr marL="3465513" indent="-398463" algn="l" rtl="0" fontAlgn="base">
        <a:spcBef>
          <a:spcPct val="25000"/>
        </a:spcBef>
        <a:spcAft>
          <a:spcPct val="0"/>
        </a:spcAft>
        <a:buClr>
          <a:srgbClr val="A50021"/>
        </a:buClr>
        <a:buChar char="•"/>
        <a:defRPr sz="2000">
          <a:solidFill>
            <a:schemeClr val="tx1"/>
          </a:solidFill>
          <a:latin typeface="+mn-lt"/>
        </a:defRPr>
      </a:lvl8pPr>
      <a:lvl9pPr marL="3922713" indent="-398463" algn="l" rtl="0" fontAlgn="base">
        <a:spcBef>
          <a:spcPct val="25000"/>
        </a:spcBef>
        <a:spcAft>
          <a:spcPct val="0"/>
        </a:spcAft>
        <a:buClr>
          <a:srgbClr val="A5002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file:///D:\V%20I%20D%20E%20O%20S\W%20O%20R%20K\ATLAS\Presentation%202010\lhc_animation.wm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file:///D:\V%20I%20D%20E%20O%20S\W%20O%20R%20K\ATLAS\Presentation%202010\lhc.wm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file:///D:\V%20I%20D%20E%20O%20S\W%20O%20R%20K\ATLAS\Presentation%202010\lhc_assembly.wm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file:///D:\V%20I%20D%20E%20O%20S\W%20O%20R%20K\ATLAS\Presentation%202010\lhc_celebration.wm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file:///D:\V%20I%20D%20E%20O%20S\W%20O%20R%20K\ATLAS\Presentation%202010\atlas_visit_cropped.wmv" TargetMode="External"/><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ideo" Target="file:///D:\V%20I%20D%20E%20O%20S\W%20O%20R%20K\ATLAS\Presentation%202010\trailer_2.wm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file:///D:\V%20I%20D%20E%20O%20S\W%20O%20R%20K\ATLAS\Presentation%202010\electron_photon.wmv"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file:///D:\V%20I%20D%20E%20O%20S\W%20O%20R%20K\ATLAS\Presentation%202010\hadron.wm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ideo" Target="file:///D:\V%20I%20D%20E%20O%20S\W%20O%20R%20K\ATLAS\Presentation%202010\muon.wmv"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D:\V%20I%20D%20E%20O%20S\W%20O%20R%20K\ATLAS\Presentation%202010\muon_principle.wmv" TargetMode="External"/><Relationship Id="rId1" Type="http://schemas.openxmlformats.org/officeDocument/2006/relationships/video" Target="file:///D:\V%20I%20D%20E%20O%20S\W%20O%20R%20K\ATLAS\Presentation%202010\atlas_assembly_muon.wmv" TargetMode="External"/><Relationship Id="rId5" Type="http://schemas.openxmlformats.org/officeDocument/2006/relationships/image" Target="../media/image40.pn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V%20I%20D%20E%20O%20S\W%20O%20R%20K\ATLAS\Presentation%202010\tilecal_principle.wmv" TargetMode="External"/><Relationship Id="rId1" Type="http://schemas.openxmlformats.org/officeDocument/2006/relationships/video" Target="file:///D:\V%20I%20D%20E%20O%20S\W%20O%20R%20K\ATLAS\Presentation%202010\lar_principle.wmv"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D:\V%20I%20D%20E%20O%20S\W%20O%20R%20K\ATLAS\Presentation%202010\trt_assembly.wmv" TargetMode="External"/><Relationship Id="rId1" Type="http://schemas.openxmlformats.org/officeDocument/2006/relationships/video" Target="file:///D:\V%20I%20D%20E%20O%20S\W%20O%20R%20K\ATLAS\Presentation%202010\trt_principle.wmv"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ideo" Target="file:///D:\V%20I%20D%20E%20O%20S\W%20O%20R%20K\ATLAS\Presentation%202010\inner_detector_clipped.wmv"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ideo" Target="file:///D:\V%20I%20D%20E%20O%20S\W%20O%20R%20K\ATLAS\Presentation%202010\pixel_module.wm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ideo" Target="file:///D:\V%20I%20D%20E%20O%20S\W%20O%20R%20K\ATLAS\Presentation%202010\atlas_event_2009.wm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file:///D:\V%20I%20D%20E%20O%20S\W%20O%20R%20K\ATLAS\Presentation%202010\HI_event_slow.wmv"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W%20W%20W\Presentation\particle_event_ns.wmv" TargetMode="External"/><Relationship Id="rId1" Type="http://schemas.microsoft.com/office/2007/relationships/media" Target="file:///D:\W%20W%20W\Presentation\particle_event_ns.wmv" TargetMode="Externa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ideo" Target="file:///D:\V%20I%20D%20E%20O%20S\W%20O%20R%20K\ATLAS\Presentation%202010\cern_black_hole.wmv" TargetMode="External"/><Relationship Id="rId5" Type="http://schemas.openxmlformats.org/officeDocument/2006/relationships/image" Target="../media/image58.pn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ideo" Target="file:///D:\V%20I%20D%20E%20O%20S\W%20O%20R%20K\ATLAS\Presentation%202010\galaxy.wmv" TargetMode="Externa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ideo" Target="file:///D:\V%20I%20D%20E%20O%20S\W%20O%20R%20K\ATLAS\Presentation%202010\Berner_Lee.wmv" TargetMode="Externa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video" Target="file:///D:\V%20I%20D%20E%20O%20S\W%20O%20R%20K\ATLAS\Presentation%202010\grid.wmv"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1"/>
          <p:cNvSpPr>
            <a:spLocks noGrp="1" noChangeArrowheads="1"/>
          </p:cNvSpPr>
          <p:nvPr>
            <p:ph type="ftr" sz="quarter" idx="10"/>
          </p:nvPr>
        </p:nvSpPr>
        <p:spPr/>
        <p:txBody>
          <a:bodyPr/>
          <a:lstStyle/>
          <a:p>
            <a:pPr>
              <a:defRPr/>
            </a:pPr>
            <a:r>
              <a:rPr lang="en-US" dirty="0" smtClean="0"/>
              <a:t>Vincent Hedberg -  Lund University</a:t>
            </a:r>
          </a:p>
        </p:txBody>
      </p:sp>
      <p:sp>
        <p:nvSpPr>
          <p:cNvPr id="3075" name="Rectangle 12"/>
          <p:cNvSpPr>
            <a:spLocks noGrp="1" noChangeArrowheads="1"/>
          </p:cNvSpPr>
          <p:nvPr>
            <p:ph type="sldNum" sz="quarter" idx="11"/>
          </p:nvPr>
        </p:nvSpPr>
        <p:spPr/>
        <p:txBody>
          <a:bodyPr/>
          <a:lstStyle/>
          <a:p>
            <a:pPr>
              <a:defRPr/>
            </a:pPr>
            <a:fld id="{3CAE42F3-7CFE-4D75-9B73-99DD9E5D68F3}" type="slidenum">
              <a:rPr lang="en-US" smtClean="0"/>
              <a:pPr>
                <a:defRPr/>
              </a:pPr>
              <a:t>1</a:t>
            </a:fld>
            <a:endParaRPr lang="en-US" dirty="0" smtClean="0"/>
          </a:p>
        </p:txBody>
      </p:sp>
      <p:sp>
        <p:nvSpPr>
          <p:cNvPr id="44034" name="Rectangle 2"/>
          <p:cNvSpPr>
            <a:spLocks noGrp="1" noChangeArrowheads="1"/>
          </p:cNvSpPr>
          <p:nvPr>
            <p:ph type="ctrTitle"/>
          </p:nvPr>
        </p:nvSpPr>
        <p:spPr>
          <a:xfrm>
            <a:off x="1143000" y="152400"/>
            <a:ext cx="7010400" cy="914400"/>
          </a:xfrm>
          <a:solidFill>
            <a:schemeClr val="bg1">
              <a:alpha val="70000"/>
            </a:schemeClr>
          </a:solidFill>
          <a:ln w="38100">
            <a:solidFill>
              <a:schemeClr val="tx1"/>
            </a:solidFill>
          </a:ln>
        </p:spPr>
        <p:txBody>
          <a:bodyPr/>
          <a:lstStyle/>
          <a:p>
            <a:pPr eaLnBrk="1" hangingPunct="1">
              <a:defRPr/>
            </a:pPr>
            <a:r>
              <a:rPr lang="en-US" sz="4000" dirty="0">
                <a:solidFill>
                  <a:schemeClr val="accent2"/>
                </a:solidFill>
                <a:effectLst>
                  <a:outerShdw blurRad="38100" dist="38100" dir="2700000" algn="tl">
                    <a:srgbClr val="C0C0C0"/>
                  </a:outerShdw>
                </a:effectLst>
              </a:rPr>
              <a:t>LHC &amp; ATLAS</a:t>
            </a:r>
            <a:r>
              <a:rPr lang="en-US" sz="800" dirty="0">
                <a:effectLst>
                  <a:outerShdw blurRad="38100" dist="38100" dir="2700000" algn="tl">
                    <a:srgbClr val="C0C0C0"/>
                  </a:outerShdw>
                </a:effectLst>
              </a:rPr>
              <a:t/>
            </a:r>
            <a:br>
              <a:rPr lang="en-US" sz="800" dirty="0">
                <a:effectLst>
                  <a:outerShdw blurRad="38100" dist="38100" dir="2700000" algn="tl">
                    <a:srgbClr val="C0C0C0"/>
                  </a:outerShdw>
                </a:effectLst>
              </a:rPr>
            </a:br>
            <a:r>
              <a:rPr lang="en-US" sz="1800" dirty="0">
                <a:effectLst>
                  <a:outerShdw blurRad="38100" dist="38100" dir="2700000" algn="tl">
                    <a:srgbClr val="C0C0C0"/>
                  </a:outerShdw>
                </a:effectLst>
              </a:rPr>
              <a:t>The largest particle physics experiment in the world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CE24FB7D-061D-4C1D-AE98-9F8C13ACA1E0}" type="slidenum">
              <a:rPr lang="en-US" smtClean="0"/>
              <a:pPr>
                <a:defRPr/>
              </a:pPr>
              <a:t>10</a:t>
            </a:fld>
            <a:endParaRPr lang="en-US"/>
          </a:p>
        </p:txBody>
      </p:sp>
      <p:sp>
        <p:nvSpPr>
          <p:cNvPr id="4" name="Footer Placeholder 4"/>
          <p:cNvSpPr txBox="1">
            <a:spLocks/>
          </p:cNvSpPr>
          <p:nvPr/>
        </p:nvSpPr>
        <p:spPr bwMode="auto">
          <a:xfrm>
            <a:off x="1676400" y="6477000"/>
            <a:ext cx="5715000" cy="647700"/>
          </a:xfrm>
          <a:prstGeom prst="rect">
            <a:avLst/>
          </a:prstGeom>
          <a:noFill/>
          <a:ln w="9525">
            <a:noFill/>
            <a:miter lim="800000"/>
            <a:headEnd/>
            <a:tailEnd/>
          </a:ln>
          <a:effectLst/>
        </p:spPr>
        <p:txBody>
          <a:bodyPr/>
          <a:lstStyle/>
          <a:p>
            <a:pPr algn="ctr">
              <a:defRPr/>
            </a:pPr>
            <a:r>
              <a:rPr lang="en-US" sz="1200">
                <a:cs typeface="+mn-cs"/>
              </a:rPr>
              <a:t>Vincent Hedberg -  Lund University</a:t>
            </a:r>
            <a:endParaRPr lang="en-US" sz="1200" dirty="0">
              <a:cs typeface="+mn-cs"/>
            </a:endParaRPr>
          </a:p>
        </p:txBody>
      </p:sp>
      <p:sp>
        <p:nvSpPr>
          <p:cNvPr id="5" name="Slide Number Placeholder 5"/>
          <p:cNvSpPr txBox="1">
            <a:spLocks/>
          </p:cNvSpPr>
          <p:nvPr/>
        </p:nvSpPr>
        <p:spPr bwMode="auto">
          <a:xfrm>
            <a:off x="6553200" y="6400800"/>
            <a:ext cx="1981200" cy="304800"/>
          </a:xfrm>
          <a:prstGeom prst="rect">
            <a:avLst/>
          </a:prstGeom>
          <a:noFill/>
          <a:ln w="9525">
            <a:noFill/>
            <a:miter lim="800000"/>
            <a:headEnd/>
            <a:tailEnd/>
          </a:ln>
          <a:effectLst/>
        </p:spPr>
        <p:txBody>
          <a:bodyPr/>
          <a:lstStyle/>
          <a:p>
            <a:pPr algn="r">
              <a:defRPr/>
            </a:pPr>
            <a:fld id="{86AF5E13-A5A8-476C-8ED0-C10B630A4BFE}" type="slidenum">
              <a:rPr lang="en-US" sz="1200">
                <a:cs typeface="+mn-cs"/>
              </a:rPr>
              <a:pPr algn="r">
                <a:defRPr/>
              </a:pPr>
              <a:t>10</a:t>
            </a:fld>
            <a:endParaRPr lang="en-US" sz="1200">
              <a:cs typeface="+mn-cs"/>
            </a:endParaRPr>
          </a:p>
        </p:txBody>
      </p:sp>
      <p:sp>
        <p:nvSpPr>
          <p:cNvPr id="6" name="Rectangle 2"/>
          <p:cNvSpPr txBox="1">
            <a:spLocks noChangeArrowheads="1"/>
          </p:cNvSpPr>
          <p:nvPr/>
        </p:nvSpPr>
        <p:spPr>
          <a:xfrm>
            <a:off x="1066800" y="152400"/>
            <a:ext cx="7010400" cy="685800"/>
          </a:xfrm>
          <a:prstGeom prst="rect">
            <a:avLst/>
          </a:prstGeom>
        </p:spPr>
        <p:txBody>
          <a:bodyPr/>
          <a:lstStyle/>
          <a:p>
            <a:pPr algn="ctr">
              <a:defRPr/>
            </a:pPr>
            <a:r>
              <a:rPr lang="en-US" sz="2800" b="1" kern="0">
                <a:solidFill>
                  <a:schemeClr val="folHlink"/>
                </a:solidFill>
                <a:effectLst>
                  <a:outerShdw blurRad="38100" dist="38100" dir="2700000" algn="tl">
                    <a:srgbClr val="000000"/>
                  </a:outerShdw>
                </a:effectLst>
                <a:latin typeface="+mj-lt"/>
                <a:ea typeface="+mj-ea"/>
                <a:cs typeface="+mj-cs"/>
              </a:rPr>
              <a:t>The Large Hadron Collider (LHC)</a:t>
            </a:r>
          </a:p>
        </p:txBody>
      </p:sp>
      <p:pic>
        <p:nvPicPr>
          <p:cNvPr id="7" name="lhc_animation.wmv">
            <a:hlinkClick r:id="" action="ppaction://media"/>
          </p:cNvPr>
          <p:cNvPicPr>
            <a:picLocks noRot="1" noChangeAspect="1" noChangeArrowheads="1"/>
          </p:cNvPicPr>
          <p:nvPr>
            <a:videoFile r:link="rId1"/>
          </p:nvPr>
        </p:nvPicPr>
        <p:blipFill>
          <a:blip r:embed="rId3" cstate="print"/>
          <a:srcRect/>
          <a:stretch>
            <a:fillRect/>
          </a:stretch>
        </p:blipFill>
        <p:spPr bwMode="auto">
          <a:xfrm>
            <a:off x="2667000" y="1066800"/>
            <a:ext cx="6477000" cy="5181600"/>
          </a:xfrm>
          <a:prstGeom prst="rect">
            <a:avLst/>
          </a:prstGeom>
          <a:noFill/>
          <a:ln w="9525">
            <a:noFill/>
            <a:miter lim="800000"/>
            <a:headEnd/>
            <a:tailEnd/>
          </a:ln>
        </p:spPr>
      </p:pic>
      <p:sp>
        <p:nvSpPr>
          <p:cNvPr id="12296" name="Text Box 4"/>
          <p:cNvSpPr txBox="1">
            <a:spLocks noChangeArrowheads="1"/>
          </p:cNvSpPr>
          <p:nvPr/>
        </p:nvSpPr>
        <p:spPr bwMode="auto">
          <a:xfrm>
            <a:off x="228600" y="990600"/>
            <a:ext cx="2378075" cy="3444875"/>
          </a:xfrm>
          <a:prstGeom prst="rect">
            <a:avLst/>
          </a:prstGeom>
          <a:noFill/>
          <a:ln w="9525">
            <a:noFill/>
            <a:miter lim="800000"/>
            <a:headEnd/>
            <a:tailEnd/>
          </a:ln>
        </p:spPr>
        <p:txBody>
          <a:bodyPr>
            <a:spAutoFit/>
          </a:bodyPr>
          <a:lstStyle/>
          <a:p>
            <a:pPr algn="ctr" eaLnBrk="0" hangingPunct="0"/>
            <a:r>
              <a:rPr lang="en-US">
                <a:solidFill>
                  <a:srgbClr val="008000"/>
                </a:solidFill>
              </a:rPr>
              <a:t>The protons are first accelerated in a linear accelerator. They are then accelerated in the PS and SPS synchrotrons and finally injected into the 27 km long LHC tunnel.</a:t>
            </a:r>
            <a:endParaRPr lang="en-US" sz="1600">
              <a:solidFill>
                <a:srgbClr val="008000"/>
              </a:solidFill>
            </a:endParaRPr>
          </a:p>
        </p:txBody>
      </p:sp>
      <p:sp>
        <p:nvSpPr>
          <p:cNvPr id="12297" name="Text Box 5"/>
          <p:cNvSpPr txBox="1">
            <a:spLocks noChangeArrowheads="1"/>
          </p:cNvSpPr>
          <p:nvPr/>
        </p:nvSpPr>
        <p:spPr bwMode="auto">
          <a:xfrm>
            <a:off x="0" y="4648200"/>
            <a:ext cx="2505075" cy="1616075"/>
          </a:xfrm>
          <a:prstGeom prst="rect">
            <a:avLst/>
          </a:prstGeom>
          <a:noFill/>
          <a:ln w="9525" algn="ctr">
            <a:noFill/>
            <a:miter lim="800000"/>
            <a:headEnd/>
            <a:tailEnd/>
          </a:ln>
        </p:spPr>
        <p:txBody>
          <a:bodyPr wrap="none">
            <a:spAutoFit/>
          </a:bodyPr>
          <a:lstStyle/>
          <a:p>
            <a:pPr algn="ctr" eaLnBrk="0" hangingPunct="0"/>
            <a:r>
              <a:rPr lang="en-US">
                <a:solidFill>
                  <a:schemeClr val="accent2"/>
                </a:solidFill>
              </a:rPr>
              <a:t>The protons are </a:t>
            </a:r>
          </a:p>
          <a:p>
            <a:pPr algn="ctr" eaLnBrk="0" hangingPunct="0"/>
            <a:r>
              <a:rPr lang="en-US">
                <a:solidFill>
                  <a:schemeClr val="accent2"/>
                </a:solidFill>
              </a:rPr>
              <a:t>travelling in </a:t>
            </a:r>
          </a:p>
          <a:p>
            <a:pPr algn="ctr" eaLnBrk="0" hangingPunct="0"/>
            <a:r>
              <a:rPr lang="en-US">
                <a:solidFill>
                  <a:schemeClr val="accent2"/>
                </a:solidFill>
              </a:rPr>
              <a:t>2808 bunches that </a:t>
            </a:r>
          </a:p>
          <a:p>
            <a:pPr algn="ctr" eaLnBrk="0" hangingPunct="0"/>
            <a:r>
              <a:rPr lang="en-US">
                <a:solidFill>
                  <a:schemeClr val="accent2"/>
                </a:solidFill>
              </a:rPr>
              <a:t>each contain</a:t>
            </a:r>
          </a:p>
          <a:p>
            <a:pPr algn="ctr" eaLnBrk="0" hangingPunct="0"/>
            <a:r>
              <a:rPr lang="en-US">
                <a:solidFill>
                  <a:schemeClr val="accent2"/>
                </a:solidFill>
              </a:rPr>
              <a:t>10</a:t>
            </a:r>
            <a:r>
              <a:rPr lang="en-US" baseline="30000">
                <a:solidFill>
                  <a:schemeClr val="accent2"/>
                </a:solidFill>
              </a:rPr>
              <a:t>11</a:t>
            </a:r>
            <a:r>
              <a:rPr lang="en-US">
                <a:solidFill>
                  <a:schemeClr val="accent2"/>
                </a:solidFill>
              </a:rPr>
              <a:t> protons.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41584DA0-976C-4729-80CB-10D1626FC3AF}" type="slidenum">
              <a:rPr lang="en-US" smtClean="0"/>
              <a:pPr>
                <a:defRPr/>
              </a:pPr>
              <a:t>11</a:t>
            </a:fld>
            <a:endParaRPr lang="en-US"/>
          </a:p>
        </p:txBody>
      </p:sp>
      <p:sp>
        <p:nvSpPr>
          <p:cNvPr id="4" name="Footer Placeholder 4"/>
          <p:cNvSpPr txBox="1">
            <a:spLocks/>
          </p:cNvSpPr>
          <p:nvPr/>
        </p:nvSpPr>
        <p:spPr bwMode="auto">
          <a:xfrm>
            <a:off x="1676400" y="6477000"/>
            <a:ext cx="5715000" cy="647700"/>
          </a:xfrm>
          <a:prstGeom prst="rect">
            <a:avLst/>
          </a:prstGeom>
          <a:noFill/>
          <a:ln w="9525">
            <a:noFill/>
            <a:miter lim="800000"/>
            <a:headEnd/>
            <a:tailEnd/>
          </a:ln>
          <a:effectLst/>
        </p:spPr>
        <p:txBody>
          <a:bodyPr/>
          <a:lstStyle/>
          <a:p>
            <a:pPr algn="ctr">
              <a:defRPr/>
            </a:pPr>
            <a:r>
              <a:rPr lang="en-US" sz="1200">
                <a:cs typeface="+mn-cs"/>
              </a:rPr>
              <a:t>Vincent Hedberg -  Lund University</a:t>
            </a:r>
            <a:endParaRPr lang="en-US" sz="1200" dirty="0">
              <a:cs typeface="+mn-cs"/>
            </a:endParaRPr>
          </a:p>
        </p:txBody>
      </p:sp>
      <p:sp>
        <p:nvSpPr>
          <p:cNvPr id="5" name="Slide Number Placeholder 5"/>
          <p:cNvSpPr txBox="1">
            <a:spLocks/>
          </p:cNvSpPr>
          <p:nvPr/>
        </p:nvSpPr>
        <p:spPr bwMode="auto">
          <a:xfrm>
            <a:off x="6553200" y="6400800"/>
            <a:ext cx="1981200" cy="304800"/>
          </a:xfrm>
          <a:prstGeom prst="rect">
            <a:avLst/>
          </a:prstGeom>
          <a:noFill/>
          <a:ln w="9525">
            <a:noFill/>
            <a:miter lim="800000"/>
            <a:headEnd/>
            <a:tailEnd/>
          </a:ln>
          <a:effectLst/>
        </p:spPr>
        <p:txBody>
          <a:bodyPr/>
          <a:lstStyle/>
          <a:p>
            <a:pPr algn="r">
              <a:defRPr/>
            </a:pPr>
            <a:fld id="{FA938C2A-042E-497E-8BEC-043EE1B96DB7}" type="slidenum">
              <a:rPr lang="en-US" sz="1200">
                <a:cs typeface="+mn-cs"/>
              </a:rPr>
              <a:pPr algn="r">
                <a:defRPr/>
              </a:pPr>
              <a:t>11</a:t>
            </a:fld>
            <a:endParaRPr lang="en-US" sz="1200">
              <a:cs typeface="+mn-cs"/>
            </a:endParaRPr>
          </a:p>
        </p:txBody>
      </p:sp>
      <p:sp>
        <p:nvSpPr>
          <p:cNvPr id="6" name="Rectangle 2"/>
          <p:cNvSpPr txBox="1">
            <a:spLocks noChangeArrowheads="1"/>
          </p:cNvSpPr>
          <p:nvPr/>
        </p:nvSpPr>
        <p:spPr>
          <a:xfrm>
            <a:off x="1066800" y="152400"/>
            <a:ext cx="7010400" cy="685800"/>
          </a:xfrm>
          <a:prstGeom prst="rect">
            <a:avLst/>
          </a:prstGeom>
        </p:spPr>
        <p:txBody>
          <a:bodyPr/>
          <a:lstStyle/>
          <a:p>
            <a:pPr algn="ctr">
              <a:defRPr/>
            </a:pPr>
            <a:r>
              <a:rPr lang="en-US" sz="3200" b="1" kern="0">
                <a:solidFill>
                  <a:schemeClr val="folHlink"/>
                </a:solidFill>
                <a:effectLst>
                  <a:outerShdw blurRad="38100" dist="38100" dir="2700000" algn="tl">
                    <a:srgbClr val="000000"/>
                  </a:outerShdw>
                </a:effectLst>
                <a:latin typeface="+mj-lt"/>
                <a:ea typeface="+mj-ea"/>
                <a:cs typeface="+mj-cs"/>
              </a:rPr>
              <a:t>In the LHC accelerator tunnel</a:t>
            </a:r>
          </a:p>
        </p:txBody>
      </p:sp>
      <p:pic>
        <p:nvPicPr>
          <p:cNvPr id="7" name="lhc.wmv">
            <a:hlinkClick r:id="" action="ppaction://media"/>
          </p:cNvPr>
          <p:cNvPicPr>
            <a:picLocks noRot="1" noChangeAspect="1" noChangeArrowheads="1"/>
          </p:cNvPicPr>
          <p:nvPr>
            <a:videoFile r:link="rId1"/>
          </p:nvPr>
        </p:nvPicPr>
        <p:blipFill>
          <a:blip r:embed="rId3" cstate="print"/>
          <a:srcRect/>
          <a:stretch>
            <a:fillRect/>
          </a:stretch>
        </p:blipFill>
        <p:spPr bwMode="auto">
          <a:xfrm>
            <a:off x="304800" y="1066800"/>
            <a:ext cx="8610600" cy="510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3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p:txBody>
          <a:bodyPr/>
          <a:lstStyle/>
          <a:p>
            <a:pPr>
              <a:defRPr/>
            </a:pPr>
            <a:r>
              <a:rPr lang="en-US" dirty="0" smtClean="0"/>
              <a:t>Vincent Hedberg -  Lund University</a:t>
            </a:r>
          </a:p>
        </p:txBody>
      </p:sp>
      <p:sp>
        <p:nvSpPr>
          <p:cNvPr id="19459" name="Slide Number Placeholder 5"/>
          <p:cNvSpPr>
            <a:spLocks noGrp="1"/>
          </p:cNvSpPr>
          <p:nvPr>
            <p:ph type="sldNum" sz="quarter" idx="12"/>
          </p:nvPr>
        </p:nvSpPr>
        <p:spPr/>
        <p:txBody>
          <a:bodyPr/>
          <a:lstStyle/>
          <a:p>
            <a:pPr>
              <a:defRPr/>
            </a:pPr>
            <a:fld id="{5CA5A896-7D62-4C89-9FED-63C602E670A3}" type="slidenum">
              <a:rPr lang="en-US" smtClean="0"/>
              <a:pPr>
                <a:defRPr/>
              </a:pPr>
              <a:t>12</a:t>
            </a:fld>
            <a:endParaRPr lang="en-US" smtClean="0"/>
          </a:p>
        </p:txBody>
      </p:sp>
      <p:sp>
        <p:nvSpPr>
          <p:cNvPr id="174082" name="Rectangle 2"/>
          <p:cNvSpPr>
            <a:spLocks noGrp="1" noChangeArrowheads="1"/>
          </p:cNvSpPr>
          <p:nvPr>
            <p:ph type="title"/>
          </p:nvPr>
        </p:nvSpPr>
        <p:spPr>
          <a:xfrm>
            <a:off x="1066800" y="228600"/>
            <a:ext cx="7010400" cy="685800"/>
          </a:xfrm>
        </p:spPr>
        <p:txBody>
          <a:bodyPr/>
          <a:lstStyle/>
          <a:p>
            <a:pPr eaLnBrk="1" hangingPunct="1">
              <a:defRPr/>
            </a:pPr>
            <a:r>
              <a:rPr lang="en-US" sz="2800"/>
              <a:t>The magnets that bend the proton beams.</a:t>
            </a:r>
          </a:p>
        </p:txBody>
      </p:sp>
      <p:pic>
        <p:nvPicPr>
          <p:cNvPr id="14341" name="Picture 3" descr="lhc_03"/>
          <p:cNvPicPr>
            <a:picLocks noChangeAspect="1" noChangeArrowheads="1"/>
          </p:cNvPicPr>
          <p:nvPr/>
        </p:nvPicPr>
        <p:blipFill>
          <a:blip r:embed="rId2" cstate="print"/>
          <a:srcRect/>
          <a:stretch>
            <a:fillRect/>
          </a:stretch>
        </p:blipFill>
        <p:spPr bwMode="auto">
          <a:xfrm>
            <a:off x="304800" y="1143000"/>
            <a:ext cx="6705600" cy="5029200"/>
          </a:xfrm>
          <a:prstGeom prst="rect">
            <a:avLst/>
          </a:prstGeom>
          <a:noFill/>
          <a:ln w="9525">
            <a:noFill/>
            <a:miter lim="800000"/>
            <a:headEnd/>
            <a:tailEnd/>
          </a:ln>
        </p:spPr>
      </p:pic>
      <p:sp>
        <p:nvSpPr>
          <p:cNvPr id="14342" name="Text Box 4"/>
          <p:cNvSpPr txBox="1">
            <a:spLocks noChangeArrowheads="1"/>
          </p:cNvSpPr>
          <p:nvPr/>
        </p:nvSpPr>
        <p:spPr bwMode="auto">
          <a:xfrm>
            <a:off x="7159625" y="3276600"/>
            <a:ext cx="1978025" cy="701675"/>
          </a:xfrm>
          <a:prstGeom prst="rect">
            <a:avLst/>
          </a:prstGeom>
          <a:noFill/>
          <a:ln w="9525" algn="ctr">
            <a:noFill/>
            <a:miter lim="800000"/>
            <a:headEnd/>
            <a:tailEnd/>
          </a:ln>
        </p:spPr>
        <p:txBody>
          <a:bodyPr wrap="none">
            <a:spAutoFit/>
          </a:bodyPr>
          <a:lstStyle/>
          <a:p>
            <a:pPr algn="ctr" eaLnBrk="0" hangingPunct="0"/>
            <a:r>
              <a:rPr lang="en-US"/>
              <a:t>Magnetic field:</a:t>
            </a:r>
          </a:p>
          <a:p>
            <a:pPr algn="ctr" eaLnBrk="0" hangingPunct="0"/>
            <a:r>
              <a:rPr lang="en-US"/>
              <a:t>8.3 Tesla</a:t>
            </a:r>
          </a:p>
        </p:txBody>
      </p:sp>
      <p:sp>
        <p:nvSpPr>
          <p:cNvPr id="14343" name="Text Box 5"/>
          <p:cNvSpPr txBox="1">
            <a:spLocks noChangeArrowheads="1"/>
          </p:cNvSpPr>
          <p:nvPr/>
        </p:nvSpPr>
        <p:spPr bwMode="auto">
          <a:xfrm>
            <a:off x="7321550" y="1371600"/>
            <a:ext cx="1541463" cy="701675"/>
          </a:xfrm>
          <a:prstGeom prst="rect">
            <a:avLst/>
          </a:prstGeom>
          <a:noFill/>
          <a:ln w="9525" algn="ctr">
            <a:noFill/>
            <a:miter lim="800000"/>
            <a:headEnd/>
            <a:tailEnd/>
          </a:ln>
        </p:spPr>
        <p:txBody>
          <a:bodyPr wrap="none">
            <a:spAutoFit/>
          </a:bodyPr>
          <a:lstStyle/>
          <a:p>
            <a:pPr algn="ctr" eaLnBrk="0" hangingPunct="0"/>
            <a:r>
              <a:rPr lang="en-US"/>
              <a:t>1232 dipole</a:t>
            </a:r>
          </a:p>
          <a:p>
            <a:pPr algn="ctr" eaLnBrk="0" hangingPunct="0"/>
            <a:r>
              <a:rPr lang="en-US"/>
              <a:t>magnets</a:t>
            </a:r>
          </a:p>
        </p:txBody>
      </p:sp>
      <p:sp>
        <p:nvSpPr>
          <p:cNvPr id="14344" name="Text Box 6"/>
          <p:cNvSpPr txBox="1">
            <a:spLocks noChangeArrowheads="1"/>
          </p:cNvSpPr>
          <p:nvPr/>
        </p:nvSpPr>
        <p:spPr bwMode="auto">
          <a:xfrm>
            <a:off x="7207250" y="2286000"/>
            <a:ext cx="1704975" cy="701675"/>
          </a:xfrm>
          <a:prstGeom prst="rect">
            <a:avLst/>
          </a:prstGeom>
          <a:noFill/>
          <a:ln w="9525" algn="ctr">
            <a:noFill/>
            <a:miter lim="800000"/>
            <a:headEnd/>
            <a:tailEnd/>
          </a:ln>
        </p:spPr>
        <p:txBody>
          <a:bodyPr wrap="none">
            <a:spAutoFit/>
          </a:bodyPr>
          <a:lstStyle/>
          <a:p>
            <a:pPr algn="ctr" eaLnBrk="0" hangingPunct="0"/>
            <a:r>
              <a:rPr lang="en-US"/>
              <a:t>15 m long</a:t>
            </a:r>
          </a:p>
          <a:p>
            <a:pPr algn="ctr" eaLnBrk="0" hangingPunct="0"/>
            <a:r>
              <a:rPr lang="en-US"/>
              <a:t>35 ton heavy</a:t>
            </a:r>
          </a:p>
        </p:txBody>
      </p:sp>
      <p:sp>
        <p:nvSpPr>
          <p:cNvPr id="14345" name="Text Box 7"/>
          <p:cNvSpPr txBox="1">
            <a:spLocks noChangeArrowheads="1"/>
          </p:cNvSpPr>
          <p:nvPr/>
        </p:nvSpPr>
        <p:spPr bwMode="auto">
          <a:xfrm>
            <a:off x="7226300" y="4191000"/>
            <a:ext cx="1824038" cy="1016000"/>
          </a:xfrm>
          <a:prstGeom prst="rect">
            <a:avLst/>
          </a:prstGeom>
          <a:noFill/>
          <a:ln w="9525" algn="ctr">
            <a:noFill/>
            <a:miter lim="800000"/>
            <a:headEnd/>
            <a:tailEnd/>
          </a:ln>
        </p:spPr>
        <p:txBody>
          <a:bodyPr wrap="none">
            <a:spAutoFit/>
          </a:bodyPr>
          <a:lstStyle/>
          <a:p>
            <a:pPr algn="ctr" eaLnBrk="0" hangingPunct="0"/>
            <a:r>
              <a:rPr lang="en-US"/>
              <a:t>120 tonnes of</a:t>
            </a:r>
          </a:p>
          <a:p>
            <a:pPr algn="ctr" eaLnBrk="0" hangingPunct="0"/>
            <a:r>
              <a:rPr lang="en-US"/>
              <a:t>liquid helium</a:t>
            </a:r>
          </a:p>
          <a:p>
            <a:pPr algn="ctr" eaLnBrk="0" hangingPunct="0"/>
            <a:r>
              <a:rPr lang="en-US"/>
              <a:t>(1.9 K)</a:t>
            </a:r>
          </a:p>
        </p:txBody>
      </p:sp>
      <p:sp>
        <p:nvSpPr>
          <p:cNvPr id="14346" name="Text Box 8"/>
          <p:cNvSpPr txBox="1">
            <a:spLocks noChangeArrowheads="1"/>
          </p:cNvSpPr>
          <p:nvPr/>
        </p:nvSpPr>
        <p:spPr bwMode="auto">
          <a:xfrm>
            <a:off x="7085013" y="5486400"/>
            <a:ext cx="1876425" cy="701675"/>
          </a:xfrm>
          <a:prstGeom prst="rect">
            <a:avLst/>
          </a:prstGeom>
          <a:noFill/>
          <a:ln w="9525" algn="ctr">
            <a:noFill/>
            <a:miter lim="800000"/>
            <a:headEnd/>
            <a:tailEnd/>
          </a:ln>
        </p:spPr>
        <p:txBody>
          <a:bodyPr wrap="none">
            <a:spAutoFit/>
          </a:bodyPr>
          <a:lstStyle/>
          <a:p>
            <a:pPr algn="ctr" eaLnBrk="0" hangingPunct="0"/>
            <a:r>
              <a:rPr lang="en-US"/>
              <a:t>Current:</a:t>
            </a:r>
          </a:p>
          <a:p>
            <a:pPr algn="ctr" eaLnBrk="0" hangingPunct="0"/>
            <a:r>
              <a:rPr lang="en-US"/>
              <a:t>11800 Ampere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p:txBody>
          <a:bodyPr/>
          <a:lstStyle/>
          <a:p>
            <a:pPr>
              <a:defRPr/>
            </a:pPr>
            <a:r>
              <a:rPr lang="en-US" dirty="0" smtClean="0"/>
              <a:t>Vincent Hedberg -  Lund University</a:t>
            </a:r>
          </a:p>
        </p:txBody>
      </p:sp>
      <p:sp>
        <p:nvSpPr>
          <p:cNvPr id="20483" name="Slide Number Placeholder 5"/>
          <p:cNvSpPr>
            <a:spLocks noGrp="1"/>
          </p:cNvSpPr>
          <p:nvPr>
            <p:ph type="sldNum" sz="quarter" idx="12"/>
          </p:nvPr>
        </p:nvSpPr>
        <p:spPr/>
        <p:txBody>
          <a:bodyPr/>
          <a:lstStyle/>
          <a:p>
            <a:pPr>
              <a:defRPr/>
            </a:pPr>
            <a:fld id="{C97F18FB-6091-4DE7-8448-76E9CF550361}" type="slidenum">
              <a:rPr lang="en-US" smtClean="0"/>
              <a:pPr>
                <a:defRPr/>
              </a:pPr>
              <a:t>13</a:t>
            </a:fld>
            <a:endParaRPr lang="en-US" smtClean="0"/>
          </a:p>
        </p:txBody>
      </p:sp>
      <p:sp>
        <p:nvSpPr>
          <p:cNvPr id="175106" name="Rectangle 2"/>
          <p:cNvSpPr>
            <a:spLocks noGrp="1" noChangeArrowheads="1"/>
          </p:cNvSpPr>
          <p:nvPr>
            <p:ph type="title"/>
          </p:nvPr>
        </p:nvSpPr>
        <p:spPr>
          <a:xfrm>
            <a:off x="1066800" y="304800"/>
            <a:ext cx="7010400" cy="685800"/>
          </a:xfrm>
        </p:spPr>
        <p:txBody>
          <a:bodyPr/>
          <a:lstStyle/>
          <a:p>
            <a:pPr eaLnBrk="1" hangingPunct="1">
              <a:defRPr/>
            </a:pPr>
            <a:r>
              <a:rPr lang="en-US" sz="2800"/>
              <a:t>The cavities that provide the energy.</a:t>
            </a:r>
          </a:p>
        </p:txBody>
      </p:sp>
      <p:pic>
        <p:nvPicPr>
          <p:cNvPr id="15365" name="Picture 3" descr="lhc_17"/>
          <p:cNvPicPr>
            <a:picLocks noChangeAspect="1" noChangeArrowheads="1"/>
          </p:cNvPicPr>
          <p:nvPr/>
        </p:nvPicPr>
        <p:blipFill>
          <a:blip r:embed="rId2" cstate="print"/>
          <a:srcRect/>
          <a:stretch>
            <a:fillRect/>
          </a:stretch>
        </p:blipFill>
        <p:spPr bwMode="auto">
          <a:xfrm>
            <a:off x="0" y="3048000"/>
            <a:ext cx="4114800" cy="3087688"/>
          </a:xfrm>
          <a:prstGeom prst="rect">
            <a:avLst/>
          </a:prstGeom>
          <a:noFill/>
          <a:ln w="9525">
            <a:noFill/>
            <a:miter lim="800000"/>
            <a:headEnd/>
            <a:tailEnd/>
          </a:ln>
        </p:spPr>
      </p:pic>
      <p:pic>
        <p:nvPicPr>
          <p:cNvPr id="15366" name="Picture 4" descr="0007016_06-A4-at-144-dpi"/>
          <p:cNvPicPr>
            <a:picLocks noChangeAspect="1" noChangeArrowheads="1"/>
          </p:cNvPicPr>
          <p:nvPr/>
        </p:nvPicPr>
        <p:blipFill>
          <a:blip r:embed="rId3" cstate="print"/>
          <a:srcRect/>
          <a:stretch>
            <a:fillRect/>
          </a:stretch>
        </p:blipFill>
        <p:spPr bwMode="auto">
          <a:xfrm>
            <a:off x="4473575" y="3048000"/>
            <a:ext cx="4670425" cy="3059113"/>
          </a:xfrm>
          <a:prstGeom prst="rect">
            <a:avLst/>
          </a:prstGeom>
          <a:noFill/>
          <a:ln w="9525">
            <a:noFill/>
            <a:miter lim="800000"/>
            <a:headEnd/>
            <a:tailEnd/>
          </a:ln>
        </p:spPr>
      </p:pic>
      <p:pic>
        <p:nvPicPr>
          <p:cNvPr id="15367" name="Picture 5" descr="principle_cavity"/>
          <p:cNvPicPr>
            <a:picLocks noChangeAspect="1" noChangeArrowheads="1"/>
          </p:cNvPicPr>
          <p:nvPr/>
        </p:nvPicPr>
        <p:blipFill>
          <a:blip r:embed="rId4" cstate="print"/>
          <a:srcRect/>
          <a:stretch>
            <a:fillRect/>
          </a:stretch>
        </p:blipFill>
        <p:spPr bwMode="auto">
          <a:xfrm>
            <a:off x="0" y="990600"/>
            <a:ext cx="2590800" cy="1989138"/>
          </a:xfrm>
          <a:prstGeom prst="rect">
            <a:avLst/>
          </a:prstGeom>
          <a:noFill/>
          <a:ln w="9525">
            <a:noFill/>
            <a:miter lim="800000"/>
            <a:headEnd/>
            <a:tailEnd/>
          </a:ln>
        </p:spPr>
      </p:pic>
      <p:sp>
        <p:nvSpPr>
          <p:cNvPr id="15368" name="Text Box 6"/>
          <p:cNvSpPr txBox="1">
            <a:spLocks noChangeArrowheads="1"/>
          </p:cNvSpPr>
          <p:nvPr/>
        </p:nvSpPr>
        <p:spPr bwMode="auto">
          <a:xfrm>
            <a:off x="2514600" y="990600"/>
            <a:ext cx="6629400" cy="1768475"/>
          </a:xfrm>
          <a:prstGeom prst="rect">
            <a:avLst/>
          </a:prstGeom>
          <a:noFill/>
          <a:ln w="9525" algn="ctr">
            <a:noFill/>
            <a:miter lim="800000"/>
            <a:headEnd/>
            <a:tailEnd/>
          </a:ln>
        </p:spPr>
        <p:txBody>
          <a:bodyPr>
            <a:spAutoFit/>
          </a:bodyPr>
          <a:lstStyle/>
          <a:p>
            <a:pPr algn="ctr" eaLnBrk="0" hangingPunct="0">
              <a:spcBef>
                <a:spcPct val="50000"/>
              </a:spcBef>
            </a:pPr>
            <a:r>
              <a:rPr lang="en-US">
                <a:solidFill>
                  <a:srgbClr val="0066CC"/>
                </a:solidFill>
              </a:rPr>
              <a:t>The magnets are used to bend the proton trajectories and to focus the beams.</a:t>
            </a:r>
          </a:p>
          <a:p>
            <a:pPr algn="ctr" eaLnBrk="0" hangingPunct="0">
              <a:spcBef>
                <a:spcPct val="50000"/>
              </a:spcBef>
            </a:pPr>
            <a:r>
              <a:rPr lang="en-US">
                <a:solidFill>
                  <a:schemeClr val="accent2"/>
                </a:solidFill>
              </a:rPr>
              <a:t>Cavities with strong high-frequency electric fields are used to provide the energy to the beams. The LHC has 2x8 cavities that give 16 MV at 400 MHz.</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4"/>
          <p:cNvSpPr>
            <a:spLocks noGrp="1"/>
          </p:cNvSpPr>
          <p:nvPr>
            <p:ph type="ftr" sz="quarter" idx="11"/>
          </p:nvPr>
        </p:nvSpPr>
        <p:spPr/>
        <p:txBody>
          <a:bodyPr/>
          <a:lstStyle/>
          <a:p>
            <a:pPr>
              <a:defRPr/>
            </a:pPr>
            <a:r>
              <a:rPr lang="en-US" dirty="0" smtClean="0"/>
              <a:t>Vincent Hedberg -  Lund University</a:t>
            </a:r>
          </a:p>
        </p:txBody>
      </p:sp>
      <p:sp>
        <p:nvSpPr>
          <p:cNvPr id="21507" name="Slide Number Placeholder 5"/>
          <p:cNvSpPr>
            <a:spLocks noGrp="1"/>
          </p:cNvSpPr>
          <p:nvPr>
            <p:ph type="sldNum" sz="quarter" idx="12"/>
          </p:nvPr>
        </p:nvSpPr>
        <p:spPr/>
        <p:txBody>
          <a:bodyPr/>
          <a:lstStyle/>
          <a:p>
            <a:pPr>
              <a:defRPr/>
            </a:pPr>
            <a:fld id="{91410D06-740B-4D95-B2D0-BE9683E9BC7B}" type="slidenum">
              <a:rPr lang="en-US" smtClean="0"/>
              <a:pPr>
                <a:defRPr/>
              </a:pPr>
              <a:t>14</a:t>
            </a:fld>
            <a:endParaRPr lang="en-US" smtClean="0"/>
          </a:p>
        </p:txBody>
      </p:sp>
      <p:sp>
        <p:nvSpPr>
          <p:cNvPr id="105477" name="Rectangle 5"/>
          <p:cNvSpPr>
            <a:spLocks noGrp="1" noChangeArrowheads="1"/>
          </p:cNvSpPr>
          <p:nvPr>
            <p:ph type="title"/>
          </p:nvPr>
        </p:nvSpPr>
        <p:spPr/>
        <p:txBody>
          <a:bodyPr/>
          <a:lstStyle/>
          <a:p>
            <a:pPr eaLnBrk="1" hangingPunct="1">
              <a:defRPr/>
            </a:pPr>
            <a:r>
              <a:rPr lang="en-US" sz="4000" dirty="0"/>
              <a:t>The building of the LHC</a:t>
            </a:r>
          </a:p>
        </p:txBody>
      </p:sp>
      <p:pic>
        <p:nvPicPr>
          <p:cNvPr id="6" name="lhc_assembly.wmv">
            <a:hlinkClick r:id="" action="ppaction://media"/>
          </p:cNvPr>
          <p:cNvPicPr>
            <a:picLocks noRot="1" noChangeAspect="1"/>
          </p:cNvPicPr>
          <p:nvPr>
            <a:videoFile r:link="rId1"/>
          </p:nvPr>
        </p:nvPicPr>
        <p:blipFill>
          <a:blip r:embed="rId3" cstate="print"/>
          <a:stretch>
            <a:fillRect/>
          </a:stretch>
        </p:blipFill>
        <p:spPr>
          <a:xfrm>
            <a:off x="1219200" y="1143000"/>
            <a:ext cx="6858000" cy="5067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p:txBody>
          <a:bodyPr/>
          <a:lstStyle/>
          <a:p>
            <a:pPr>
              <a:defRPr/>
            </a:pPr>
            <a:r>
              <a:rPr lang="en-US" dirty="0" smtClean="0"/>
              <a:t>Vincent Hedberg -  Lund University</a:t>
            </a:r>
          </a:p>
        </p:txBody>
      </p:sp>
      <p:sp>
        <p:nvSpPr>
          <p:cNvPr id="22531" name="Slide Number Placeholder 5"/>
          <p:cNvSpPr>
            <a:spLocks noGrp="1"/>
          </p:cNvSpPr>
          <p:nvPr>
            <p:ph type="sldNum" sz="quarter" idx="12"/>
          </p:nvPr>
        </p:nvSpPr>
        <p:spPr/>
        <p:txBody>
          <a:bodyPr/>
          <a:lstStyle/>
          <a:p>
            <a:pPr>
              <a:defRPr/>
            </a:pPr>
            <a:fld id="{21CDD1C8-A2EE-4C16-BEDA-73AFDE23A295}" type="slidenum">
              <a:rPr lang="en-US" smtClean="0"/>
              <a:pPr>
                <a:defRPr/>
              </a:pPr>
              <a:t>15</a:t>
            </a:fld>
            <a:endParaRPr lang="en-US" smtClean="0"/>
          </a:p>
        </p:txBody>
      </p:sp>
      <p:sp>
        <p:nvSpPr>
          <p:cNvPr id="103428" name="Rectangle 4"/>
          <p:cNvSpPr>
            <a:spLocks noGrp="1" noChangeArrowheads="1"/>
          </p:cNvSpPr>
          <p:nvPr>
            <p:ph type="title"/>
          </p:nvPr>
        </p:nvSpPr>
        <p:spPr/>
        <p:txBody>
          <a:bodyPr/>
          <a:lstStyle/>
          <a:p>
            <a:pPr eaLnBrk="1" hangingPunct="1">
              <a:defRPr/>
            </a:pPr>
            <a:r>
              <a:rPr lang="en-US" dirty="0"/>
              <a:t>10 September 2008 – Champagne !</a:t>
            </a:r>
          </a:p>
        </p:txBody>
      </p:sp>
      <p:pic>
        <p:nvPicPr>
          <p:cNvPr id="103432" name="lhc_celebration.wmv">
            <a:hlinkClick r:id="" action="ppaction://media"/>
          </p:cNvPr>
          <p:cNvPicPr>
            <a:picLocks noGrp="1" noRot="1" noChangeAspect="1" noChangeArrowheads="1"/>
          </p:cNvPicPr>
          <p:nvPr>
            <p:ph idx="1"/>
            <a:videoFile r:link="rId1"/>
          </p:nvPr>
        </p:nvPicPr>
        <p:blipFill>
          <a:blip r:embed="rId3" cstate="print"/>
          <a:srcRect/>
          <a:stretch>
            <a:fillRect/>
          </a:stretch>
        </p:blipFill>
        <p:spPr>
          <a:xfrm>
            <a:off x="228600" y="1066800"/>
            <a:ext cx="8763000" cy="5181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0" fill="hold"/>
                                        <p:tgtEl>
                                          <p:spTgt spid="1034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3432"/>
                </p:tgtEl>
              </p:cMediaNode>
            </p:video>
            <p:seq concurrent="1" nextAc="seek">
              <p:cTn id="8" restart="whenNotActive" fill="hold" evtFilter="cancelBubble" nodeType="interactiveSeq">
                <p:stCondLst>
                  <p:cond evt="onClick" delay="0">
                    <p:tgtEl>
                      <p:spTgt spid="1034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3432"/>
                                        </p:tgtEl>
                                      </p:cBhvr>
                                    </p:cmd>
                                  </p:childTnLst>
                                </p:cTn>
                              </p:par>
                            </p:childTnLst>
                          </p:cTn>
                        </p:par>
                      </p:childTnLst>
                    </p:cTn>
                  </p:par>
                </p:childTnLst>
              </p:cTn>
              <p:nextCondLst>
                <p:cond evt="onClick" delay="0">
                  <p:tgtEl>
                    <p:spTgt spid="10343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p:txBody>
          <a:bodyPr/>
          <a:lstStyle/>
          <a:p>
            <a:pPr>
              <a:defRPr/>
            </a:pPr>
            <a:r>
              <a:rPr lang="en-US" dirty="0" smtClean="0"/>
              <a:t>Vincent Hedberg -  Lund University</a:t>
            </a:r>
          </a:p>
        </p:txBody>
      </p:sp>
      <p:sp>
        <p:nvSpPr>
          <p:cNvPr id="23555" name="Slide Number Placeholder 5"/>
          <p:cNvSpPr>
            <a:spLocks noGrp="1"/>
          </p:cNvSpPr>
          <p:nvPr>
            <p:ph type="sldNum" sz="quarter" idx="12"/>
          </p:nvPr>
        </p:nvSpPr>
        <p:spPr/>
        <p:txBody>
          <a:bodyPr/>
          <a:lstStyle/>
          <a:p>
            <a:pPr>
              <a:defRPr/>
            </a:pPr>
            <a:fld id="{04FE713E-38FE-42A7-AA7A-0012FF6FB61C}" type="slidenum">
              <a:rPr lang="en-US" smtClean="0"/>
              <a:pPr>
                <a:defRPr/>
              </a:pPr>
              <a:t>16</a:t>
            </a:fld>
            <a:endParaRPr lang="en-US" smtClean="0"/>
          </a:p>
        </p:txBody>
      </p:sp>
      <p:sp>
        <p:nvSpPr>
          <p:cNvPr id="111618" name="Rectangle 2"/>
          <p:cNvSpPr>
            <a:spLocks noGrp="1" noChangeArrowheads="1"/>
          </p:cNvSpPr>
          <p:nvPr>
            <p:ph type="title"/>
          </p:nvPr>
        </p:nvSpPr>
        <p:spPr/>
        <p:txBody>
          <a:bodyPr/>
          <a:lstStyle/>
          <a:p>
            <a:pPr eaLnBrk="1" hangingPunct="1">
              <a:defRPr/>
            </a:pPr>
            <a:r>
              <a:rPr lang="en-US" sz="2800" dirty="0" smtClean="0"/>
              <a:t>LHC – successes and failures</a:t>
            </a:r>
            <a:endParaRPr lang="en-US" sz="2800" dirty="0"/>
          </a:p>
        </p:txBody>
      </p:sp>
      <p:sp>
        <p:nvSpPr>
          <p:cNvPr id="11" name="TextBox 7"/>
          <p:cNvSpPr txBox="1">
            <a:spLocks noChangeArrowheads="1"/>
          </p:cNvSpPr>
          <p:nvPr/>
        </p:nvSpPr>
        <p:spPr bwMode="auto">
          <a:xfrm>
            <a:off x="304800" y="1295400"/>
            <a:ext cx="8610600" cy="4708981"/>
          </a:xfrm>
          <a:prstGeom prst="rect">
            <a:avLst/>
          </a:prstGeom>
          <a:noFill/>
          <a:ln w="9525">
            <a:noFill/>
            <a:miter lim="800000"/>
            <a:headEnd/>
            <a:tailEnd/>
          </a:ln>
        </p:spPr>
        <p:txBody>
          <a:bodyPr wrap="square">
            <a:spAutoFit/>
          </a:bodyPr>
          <a:lstStyle/>
          <a:p>
            <a:pPr algn="l" defTabSz="912813"/>
            <a:r>
              <a:rPr lang="en-US" sz="2000" dirty="0" smtClean="0">
                <a:solidFill>
                  <a:srgbClr val="FF0000"/>
                </a:solidFill>
              </a:rPr>
              <a:t>10 September 2008: </a:t>
            </a:r>
            <a:r>
              <a:rPr lang="en-US" sz="2000" dirty="0" smtClean="0"/>
              <a:t>Protons are circulating in the accelerator for the first time.</a:t>
            </a:r>
          </a:p>
          <a:p>
            <a:pPr algn="l" defTabSz="912813"/>
            <a:endParaRPr lang="en-US" sz="2000" dirty="0"/>
          </a:p>
          <a:p>
            <a:pPr algn="l" defTabSz="912813"/>
            <a:r>
              <a:rPr lang="en-US" sz="2000" dirty="0" smtClean="0">
                <a:solidFill>
                  <a:srgbClr val="FF0000"/>
                </a:solidFill>
              </a:rPr>
              <a:t>19 September 2008: </a:t>
            </a:r>
            <a:r>
              <a:rPr lang="en-US" dirty="0" smtClean="0"/>
              <a:t>A short circuit damages </a:t>
            </a:r>
            <a:r>
              <a:rPr lang="en-US" sz="2000" dirty="0" smtClean="0"/>
              <a:t>53 magnets.</a:t>
            </a:r>
          </a:p>
          <a:p>
            <a:pPr algn="l" defTabSz="912813"/>
            <a:endParaRPr lang="en-US" sz="2000" dirty="0"/>
          </a:p>
          <a:p>
            <a:pPr algn="l" defTabSz="912813"/>
            <a:r>
              <a:rPr lang="en-US" sz="2000" dirty="0" smtClean="0">
                <a:solidFill>
                  <a:srgbClr val="FF0000"/>
                </a:solidFill>
              </a:rPr>
              <a:t>23 November 2009:  </a:t>
            </a:r>
            <a:r>
              <a:rPr lang="en-US" sz="2000" dirty="0" smtClean="0"/>
              <a:t>The accelerator is repaired and protons are colliding for the first time at an energy of 0.9 </a:t>
            </a:r>
            <a:r>
              <a:rPr lang="en-US" sz="2000" dirty="0" err="1" smtClean="0"/>
              <a:t>TeV</a:t>
            </a:r>
            <a:r>
              <a:rPr lang="en-US" sz="2000" dirty="0" smtClean="0"/>
              <a:t>.</a:t>
            </a:r>
          </a:p>
          <a:p>
            <a:pPr algn="l" defTabSz="912813"/>
            <a:endParaRPr lang="en-US" sz="2000" dirty="0"/>
          </a:p>
          <a:p>
            <a:pPr algn="l" defTabSz="912813"/>
            <a:r>
              <a:rPr lang="en-US" sz="2000" dirty="0" smtClean="0">
                <a:solidFill>
                  <a:srgbClr val="FF0000"/>
                </a:solidFill>
              </a:rPr>
              <a:t>2010:  </a:t>
            </a:r>
            <a:r>
              <a:rPr lang="en-US" sz="2000" dirty="0" smtClean="0"/>
              <a:t>The accelerator collides protons </a:t>
            </a:r>
            <a:r>
              <a:rPr lang="en-US" dirty="0" smtClean="0"/>
              <a:t>at 7 </a:t>
            </a:r>
            <a:r>
              <a:rPr lang="en-US" dirty="0" err="1" smtClean="0"/>
              <a:t>TeV</a:t>
            </a:r>
            <a:r>
              <a:rPr lang="en-US" dirty="0" smtClean="0"/>
              <a:t> (world record) and runs most of the year at low luminosity (few collisions per second).</a:t>
            </a:r>
          </a:p>
          <a:p>
            <a:pPr algn="l" defTabSz="912813"/>
            <a:endParaRPr lang="en-US" sz="2000" dirty="0"/>
          </a:p>
          <a:p>
            <a:pPr algn="l" defTabSz="912813"/>
            <a:r>
              <a:rPr lang="en-US" sz="2000" dirty="0" smtClean="0">
                <a:solidFill>
                  <a:srgbClr val="FF0000"/>
                </a:solidFill>
              </a:rPr>
              <a:t>2011:</a:t>
            </a:r>
            <a:r>
              <a:rPr lang="en-US" sz="2000" dirty="0" smtClean="0"/>
              <a:t> LHC runs at 7 </a:t>
            </a:r>
            <a:r>
              <a:rPr lang="en-US" sz="2000" dirty="0" err="1" smtClean="0"/>
              <a:t>TeV</a:t>
            </a:r>
            <a:r>
              <a:rPr lang="en-US" sz="2000" dirty="0" smtClean="0"/>
              <a:t> and a luminosity of 10</a:t>
            </a:r>
            <a:r>
              <a:rPr lang="en-US" baseline="30000" dirty="0" smtClean="0"/>
              <a:t>33</a:t>
            </a:r>
            <a:r>
              <a:rPr lang="en-US" sz="2000" dirty="0" smtClean="0"/>
              <a:t> cm</a:t>
            </a:r>
            <a:r>
              <a:rPr lang="en-US" sz="2000" baseline="30000" dirty="0" smtClean="0"/>
              <a:t>-2</a:t>
            </a:r>
            <a:r>
              <a:rPr lang="en-US" sz="2000" dirty="0" smtClean="0"/>
              <a:t>s</a:t>
            </a:r>
            <a:r>
              <a:rPr lang="en-US" sz="2000" baseline="30000" dirty="0" smtClean="0"/>
              <a:t>-1 </a:t>
            </a:r>
            <a:r>
              <a:rPr lang="en-US" sz="2000" dirty="0" smtClean="0"/>
              <a:t>(world record).</a:t>
            </a:r>
          </a:p>
          <a:p>
            <a:pPr algn="l" defTabSz="912813"/>
            <a:endParaRPr lang="en-US" sz="2000" dirty="0"/>
          </a:p>
          <a:p>
            <a:pPr algn="l" defTabSz="912813"/>
            <a:r>
              <a:rPr lang="en-US" sz="2000" dirty="0" smtClean="0">
                <a:solidFill>
                  <a:srgbClr val="FF0000"/>
                </a:solidFill>
              </a:rPr>
              <a:t>2014: </a:t>
            </a:r>
            <a:r>
              <a:rPr lang="en-US" sz="2000" dirty="0" smtClean="0"/>
              <a:t>LHC is planned to run at 14 </a:t>
            </a:r>
            <a:r>
              <a:rPr lang="en-US" sz="2000" dirty="0" err="1" smtClean="0"/>
              <a:t>TeV</a:t>
            </a:r>
            <a:r>
              <a:rPr lang="en-US" sz="2000" dirty="0" smtClean="0"/>
              <a:t> and a luminosity of 10</a:t>
            </a:r>
            <a:r>
              <a:rPr lang="en-US" sz="2000" baseline="30000" dirty="0" smtClean="0"/>
              <a:t>34</a:t>
            </a:r>
            <a:r>
              <a:rPr lang="en-US" sz="2000" dirty="0" smtClean="0"/>
              <a:t>cm</a:t>
            </a:r>
            <a:r>
              <a:rPr lang="en-US" sz="2000" baseline="30000" dirty="0" smtClean="0"/>
              <a:t>-2</a:t>
            </a:r>
            <a:r>
              <a:rPr lang="en-US" sz="2000" dirty="0" smtClean="0"/>
              <a:t>s</a:t>
            </a:r>
            <a:r>
              <a:rPr lang="en-US" sz="2000" baseline="30000" dirty="0" smtClean="0"/>
              <a:t>-1</a:t>
            </a:r>
            <a:endParaRPr lang="en-US" sz="2000" baseline="30000" dirty="0"/>
          </a:p>
          <a:p>
            <a:pPr algn="l" defTabSz="912813"/>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p:txBody>
          <a:bodyPr/>
          <a:lstStyle/>
          <a:p>
            <a:pPr>
              <a:defRPr/>
            </a:pPr>
            <a:r>
              <a:rPr lang="en-US" dirty="0" smtClean="0"/>
              <a:t>Vincent Hedberg -  Lund University</a:t>
            </a:r>
          </a:p>
        </p:txBody>
      </p:sp>
      <p:sp>
        <p:nvSpPr>
          <p:cNvPr id="25603" name="Slide Number Placeholder 5"/>
          <p:cNvSpPr>
            <a:spLocks noGrp="1"/>
          </p:cNvSpPr>
          <p:nvPr>
            <p:ph type="sldNum" sz="quarter" idx="12"/>
          </p:nvPr>
        </p:nvSpPr>
        <p:spPr/>
        <p:txBody>
          <a:bodyPr/>
          <a:lstStyle/>
          <a:p>
            <a:pPr>
              <a:defRPr/>
            </a:pPr>
            <a:fld id="{4BF02535-CF43-4F4B-B1B5-F5222C9B117B}" type="slidenum">
              <a:rPr lang="en-US" smtClean="0"/>
              <a:pPr>
                <a:defRPr/>
              </a:pPr>
              <a:t>17</a:t>
            </a:fld>
            <a:endParaRPr lang="en-US" smtClean="0"/>
          </a:p>
        </p:txBody>
      </p:sp>
      <p:pic>
        <p:nvPicPr>
          <p:cNvPr id="20484" name="Picture 4"/>
          <p:cNvPicPr>
            <a:picLocks noChangeAspect="1" noChangeArrowheads="1"/>
          </p:cNvPicPr>
          <p:nvPr/>
        </p:nvPicPr>
        <p:blipFill>
          <a:blip r:embed="rId2" cstate="print"/>
          <a:srcRect/>
          <a:stretch>
            <a:fillRect/>
          </a:stretch>
        </p:blipFill>
        <p:spPr bwMode="auto">
          <a:xfrm>
            <a:off x="76200" y="1066800"/>
            <a:ext cx="6858000" cy="5202238"/>
          </a:xfrm>
          <a:prstGeom prst="rect">
            <a:avLst/>
          </a:prstGeom>
          <a:noFill/>
          <a:ln w="9525">
            <a:noFill/>
            <a:miter lim="800000"/>
            <a:headEnd/>
            <a:tailEnd/>
          </a:ln>
        </p:spPr>
      </p:pic>
      <p:sp>
        <p:nvSpPr>
          <p:cNvPr id="73730" name="Rectangle 2"/>
          <p:cNvSpPr>
            <a:spLocks noGrp="1" noChangeArrowheads="1"/>
          </p:cNvSpPr>
          <p:nvPr>
            <p:ph type="title"/>
          </p:nvPr>
        </p:nvSpPr>
        <p:spPr/>
        <p:txBody>
          <a:bodyPr/>
          <a:lstStyle/>
          <a:p>
            <a:pPr eaLnBrk="1" hangingPunct="1">
              <a:defRPr/>
            </a:pPr>
            <a:r>
              <a:rPr lang="sv-SE" sz="4000"/>
              <a:t>Experiments at the LHC</a:t>
            </a:r>
            <a:endParaRPr lang="en-US" sz="4000"/>
          </a:p>
        </p:txBody>
      </p:sp>
      <p:sp>
        <p:nvSpPr>
          <p:cNvPr id="20486" name="Rectangle 5"/>
          <p:cNvSpPr>
            <a:spLocks noChangeArrowheads="1"/>
          </p:cNvSpPr>
          <p:nvPr/>
        </p:nvSpPr>
        <p:spPr bwMode="auto">
          <a:xfrm>
            <a:off x="3763963" y="4648200"/>
            <a:ext cx="960437" cy="366713"/>
          </a:xfrm>
          <a:prstGeom prst="rect">
            <a:avLst/>
          </a:prstGeom>
          <a:noFill/>
          <a:ln w="9525">
            <a:noFill/>
            <a:miter lim="800000"/>
            <a:headEnd/>
            <a:tailEnd/>
          </a:ln>
        </p:spPr>
        <p:txBody>
          <a:bodyPr wrap="none">
            <a:spAutoFit/>
          </a:bodyPr>
          <a:lstStyle/>
          <a:p>
            <a:pPr eaLnBrk="0" hangingPunct="0"/>
            <a:r>
              <a:rPr lang="sv-SE" sz="1800" b="1">
                <a:solidFill>
                  <a:schemeClr val="bg1"/>
                </a:solidFill>
              </a:rPr>
              <a:t>ATLAS</a:t>
            </a:r>
            <a:endParaRPr lang="en-US" sz="1800" b="1">
              <a:solidFill>
                <a:schemeClr val="bg1"/>
              </a:solidFill>
            </a:endParaRPr>
          </a:p>
        </p:txBody>
      </p:sp>
      <p:sp>
        <p:nvSpPr>
          <p:cNvPr id="20487" name="Rectangle 7"/>
          <p:cNvSpPr>
            <a:spLocks noChangeArrowheads="1"/>
          </p:cNvSpPr>
          <p:nvPr/>
        </p:nvSpPr>
        <p:spPr bwMode="auto">
          <a:xfrm>
            <a:off x="2895600" y="2528888"/>
            <a:ext cx="685800" cy="366712"/>
          </a:xfrm>
          <a:prstGeom prst="rect">
            <a:avLst/>
          </a:prstGeom>
          <a:noFill/>
          <a:ln w="9525">
            <a:noFill/>
            <a:miter lim="800000"/>
            <a:headEnd/>
            <a:tailEnd/>
          </a:ln>
        </p:spPr>
        <p:txBody>
          <a:bodyPr wrap="none">
            <a:spAutoFit/>
          </a:bodyPr>
          <a:lstStyle/>
          <a:p>
            <a:pPr eaLnBrk="0" hangingPunct="0"/>
            <a:r>
              <a:rPr lang="sv-SE" sz="1800" b="1">
                <a:solidFill>
                  <a:schemeClr val="bg1"/>
                </a:solidFill>
              </a:rPr>
              <a:t>CMS</a:t>
            </a:r>
            <a:endParaRPr lang="en-US" sz="1800" b="1">
              <a:solidFill>
                <a:schemeClr val="bg1"/>
              </a:solidFill>
            </a:endParaRPr>
          </a:p>
        </p:txBody>
      </p:sp>
      <p:sp>
        <p:nvSpPr>
          <p:cNvPr id="20488" name="Rectangle 8"/>
          <p:cNvSpPr>
            <a:spLocks noChangeArrowheads="1"/>
          </p:cNvSpPr>
          <p:nvPr/>
        </p:nvSpPr>
        <p:spPr bwMode="auto">
          <a:xfrm>
            <a:off x="5334000" y="3581400"/>
            <a:ext cx="762000" cy="366713"/>
          </a:xfrm>
          <a:prstGeom prst="rect">
            <a:avLst/>
          </a:prstGeom>
          <a:noFill/>
          <a:ln w="9525">
            <a:noFill/>
            <a:miter lim="800000"/>
            <a:headEnd/>
            <a:tailEnd/>
          </a:ln>
        </p:spPr>
        <p:txBody>
          <a:bodyPr wrap="none">
            <a:spAutoFit/>
          </a:bodyPr>
          <a:lstStyle/>
          <a:p>
            <a:pPr eaLnBrk="0" hangingPunct="0"/>
            <a:r>
              <a:rPr lang="sv-SE" sz="1800" b="1">
                <a:solidFill>
                  <a:schemeClr val="bg1"/>
                </a:solidFill>
              </a:rPr>
              <a:t>LHCb</a:t>
            </a:r>
            <a:endParaRPr lang="en-US" sz="1800" b="1">
              <a:solidFill>
                <a:schemeClr val="bg1"/>
              </a:solidFill>
            </a:endParaRPr>
          </a:p>
        </p:txBody>
      </p:sp>
      <p:sp>
        <p:nvSpPr>
          <p:cNvPr id="20489" name="Rectangle 9"/>
          <p:cNvSpPr>
            <a:spLocks noChangeArrowheads="1"/>
          </p:cNvSpPr>
          <p:nvPr/>
        </p:nvSpPr>
        <p:spPr bwMode="auto">
          <a:xfrm>
            <a:off x="1171575" y="4343400"/>
            <a:ext cx="885825" cy="366713"/>
          </a:xfrm>
          <a:prstGeom prst="rect">
            <a:avLst/>
          </a:prstGeom>
          <a:noFill/>
          <a:ln w="19050">
            <a:noFill/>
            <a:miter lim="800000"/>
            <a:headEnd/>
            <a:tailEnd/>
          </a:ln>
        </p:spPr>
        <p:txBody>
          <a:bodyPr wrap="none">
            <a:spAutoFit/>
          </a:bodyPr>
          <a:lstStyle/>
          <a:p>
            <a:pPr eaLnBrk="0" hangingPunct="0"/>
            <a:r>
              <a:rPr lang="sv-SE" sz="1800" b="1">
                <a:solidFill>
                  <a:schemeClr val="bg1"/>
                </a:solidFill>
              </a:rPr>
              <a:t>ALICE</a:t>
            </a:r>
            <a:endParaRPr lang="en-US" sz="1800" b="1">
              <a:solidFill>
                <a:schemeClr val="bg1"/>
              </a:solidFill>
            </a:endParaRPr>
          </a:p>
        </p:txBody>
      </p:sp>
      <p:sp>
        <p:nvSpPr>
          <p:cNvPr id="20490" name="Line 10"/>
          <p:cNvSpPr>
            <a:spLocks noChangeShapeType="1"/>
          </p:cNvSpPr>
          <p:nvPr/>
        </p:nvSpPr>
        <p:spPr bwMode="auto">
          <a:xfrm>
            <a:off x="3352800" y="5410200"/>
            <a:ext cx="1828800" cy="76200"/>
          </a:xfrm>
          <a:prstGeom prst="line">
            <a:avLst/>
          </a:prstGeom>
          <a:noFill/>
          <a:ln w="25400">
            <a:solidFill>
              <a:srgbClr val="FFFF00"/>
            </a:solidFill>
            <a:round/>
            <a:headEnd/>
            <a:tailEnd/>
          </a:ln>
        </p:spPr>
        <p:txBody>
          <a:bodyPr/>
          <a:lstStyle/>
          <a:p>
            <a:endParaRPr lang="en-US"/>
          </a:p>
        </p:txBody>
      </p:sp>
      <p:sp>
        <p:nvSpPr>
          <p:cNvPr id="20491" name="Line 11"/>
          <p:cNvSpPr>
            <a:spLocks noChangeShapeType="1"/>
          </p:cNvSpPr>
          <p:nvPr/>
        </p:nvSpPr>
        <p:spPr bwMode="auto">
          <a:xfrm flipV="1">
            <a:off x="3352800" y="4953000"/>
            <a:ext cx="1752600" cy="304800"/>
          </a:xfrm>
          <a:prstGeom prst="line">
            <a:avLst/>
          </a:prstGeom>
          <a:noFill/>
          <a:ln w="25400">
            <a:solidFill>
              <a:srgbClr val="FFFF00"/>
            </a:solidFill>
            <a:round/>
            <a:headEnd/>
            <a:tailEnd/>
          </a:ln>
        </p:spPr>
        <p:txBody>
          <a:bodyPr/>
          <a:lstStyle/>
          <a:p>
            <a:endParaRPr lang="en-US"/>
          </a:p>
        </p:txBody>
      </p:sp>
      <p:sp>
        <p:nvSpPr>
          <p:cNvPr id="20492" name="Line 12"/>
          <p:cNvSpPr>
            <a:spLocks noChangeShapeType="1"/>
          </p:cNvSpPr>
          <p:nvPr/>
        </p:nvSpPr>
        <p:spPr bwMode="auto">
          <a:xfrm>
            <a:off x="5105400" y="4953000"/>
            <a:ext cx="76200" cy="533400"/>
          </a:xfrm>
          <a:prstGeom prst="line">
            <a:avLst/>
          </a:prstGeom>
          <a:noFill/>
          <a:ln w="25400">
            <a:solidFill>
              <a:srgbClr val="FFFF00"/>
            </a:solidFill>
            <a:round/>
            <a:headEnd/>
            <a:tailEnd/>
          </a:ln>
        </p:spPr>
        <p:txBody>
          <a:bodyPr/>
          <a:lstStyle/>
          <a:p>
            <a:endParaRPr lang="en-US"/>
          </a:p>
        </p:txBody>
      </p:sp>
      <p:sp>
        <p:nvSpPr>
          <p:cNvPr id="20493" name="Rectangle 13"/>
          <p:cNvSpPr>
            <a:spLocks noChangeArrowheads="1"/>
          </p:cNvSpPr>
          <p:nvPr/>
        </p:nvSpPr>
        <p:spPr bwMode="auto">
          <a:xfrm>
            <a:off x="3810000" y="5410200"/>
            <a:ext cx="800100" cy="366713"/>
          </a:xfrm>
          <a:prstGeom prst="rect">
            <a:avLst/>
          </a:prstGeom>
          <a:noFill/>
          <a:ln w="9525">
            <a:noFill/>
            <a:miter lim="800000"/>
            <a:headEnd/>
            <a:tailEnd/>
          </a:ln>
        </p:spPr>
        <p:txBody>
          <a:bodyPr wrap="none">
            <a:spAutoFit/>
          </a:bodyPr>
          <a:lstStyle/>
          <a:p>
            <a:pPr eaLnBrk="0" hangingPunct="0"/>
            <a:r>
              <a:rPr lang="sv-SE" sz="1800" b="1">
                <a:solidFill>
                  <a:srgbClr val="FFFF00"/>
                </a:solidFill>
              </a:rPr>
              <a:t>CERN</a:t>
            </a:r>
            <a:endParaRPr lang="en-US" sz="1800" b="1">
              <a:solidFill>
                <a:srgbClr val="FFFF00"/>
              </a:solidFill>
            </a:endParaRPr>
          </a:p>
        </p:txBody>
      </p:sp>
      <p:sp>
        <p:nvSpPr>
          <p:cNvPr id="20494" name="Line 14"/>
          <p:cNvSpPr>
            <a:spLocks noChangeShapeType="1"/>
          </p:cNvSpPr>
          <p:nvPr/>
        </p:nvSpPr>
        <p:spPr bwMode="auto">
          <a:xfrm>
            <a:off x="3352800" y="3886200"/>
            <a:ext cx="76200" cy="381000"/>
          </a:xfrm>
          <a:prstGeom prst="line">
            <a:avLst/>
          </a:prstGeom>
          <a:noFill/>
          <a:ln w="25400">
            <a:solidFill>
              <a:srgbClr val="FFFF00"/>
            </a:solidFill>
            <a:round/>
            <a:headEnd/>
            <a:tailEnd/>
          </a:ln>
        </p:spPr>
        <p:txBody>
          <a:bodyPr/>
          <a:lstStyle/>
          <a:p>
            <a:endParaRPr lang="en-US"/>
          </a:p>
        </p:txBody>
      </p:sp>
      <p:sp>
        <p:nvSpPr>
          <p:cNvPr id="20495" name="Line 15"/>
          <p:cNvSpPr>
            <a:spLocks noChangeShapeType="1"/>
          </p:cNvSpPr>
          <p:nvPr/>
        </p:nvSpPr>
        <p:spPr bwMode="auto">
          <a:xfrm>
            <a:off x="3886200" y="3581400"/>
            <a:ext cx="76200" cy="381000"/>
          </a:xfrm>
          <a:prstGeom prst="line">
            <a:avLst/>
          </a:prstGeom>
          <a:noFill/>
          <a:ln w="25400">
            <a:solidFill>
              <a:srgbClr val="FFFF00"/>
            </a:solidFill>
            <a:round/>
            <a:headEnd/>
            <a:tailEnd/>
          </a:ln>
        </p:spPr>
        <p:txBody>
          <a:bodyPr/>
          <a:lstStyle/>
          <a:p>
            <a:endParaRPr lang="en-US"/>
          </a:p>
        </p:txBody>
      </p:sp>
      <p:sp>
        <p:nvSpPr>
          <p:cNvPr id="20496" name="Line 16"/>
          <p:cNvSpPr>
            <a:spLocks noChangeShapeType="1"/>
          </p:cNvSpPr>
          <p:nvPr/>
        </p:nvSpPr>
        <p:spPr bwMode="auto">
          <a:xfrm flipV="1">
            <a:off x="3429000" y="3962400"/>
            <a:ext cx="533400" cy="304800"/>
          </a:xfrm>
          <a:prstGeom prst="line">
            <a:avLst/>
          </a:prstGeom>
          <a:noFill/>
          <a:ln w="25400">
            <a:solidFill>
              <a:srgbClr val="FFFF00"/>
            </a:solidFill>
            <a:round/>
            <a:headEnd/>
            <a:tailEnd/>
          </a:ln>
        </p:spPr>
        <p:txBody>
          <a:bodyPr/>
          <a:lstStyle/>
          <a:p>
            <a:endParaRPr lang="en-US"/>
          </a:p>
        </p:txBody>
      </p:sp>
      <p:sp>
        <p:nvSpPr>
          <p:cNvPr id="20497" name="Line 17"/>
          <p:cNvSpPr>
            <a:spLocks noChangeShapeType="1"/>
          </p:cNvSpPr>
          <p:nvPr/>
        </p:nvSpPr>
        <p:spPr bwMode="auto">
          <a:xfrm flipV="1">
            <a:off x="3352800" y="3581400"/>
            <a:ext cx="533400" cy="304800"/>
          </a:xfrm>
          <a:prstGeom prst="line">
            <a:avLst/>
          </a:prstGeom>
          <a:noFill/>
          <a:ln w="25400">
            <a:solidFill>
              <a:srgbClr val="FFFF00"/>
            </a:solidFill>
            <a:round/>
            <a:headEnd/>
            <a:tailEnd/>
          </a:ln>
        </p:spPr>
        <p:txBody>
          <a:bodyPr/>
          <a:lstStyle/>
          <a:p>
            <a:endParaRPr lang="en-US"/>
          </a:p>
        </p:txBody>
      </p:sp>
      <p:sp>
        <p:nvSpPr>
          <p:cNvPr id="20498" name="Rectangle 18"/>
          <p:cNvSpPr>
            <a:spLocks noGrp="1" noChangeArrowheads="1"/>
          </p:cNvSpPr>
          <p:nvPr>
            <p:ph type="body" idx="1"/>
          </p:nvPr>
        </p:nvSpPr>
        <p:spPr>
          <a:xfrm>
            <a:off x="7086600" y="1295400"/>
            <a:ext cx="1981200" cy="4876800"/>
          </a:xfrm>
        </p:spPr>
        <p:txBody>
          <a:bodyPr/>
          <a:lstStyle/>
          <a:p>
            <a:pPr eaLnBrk="1" hangingPunct="1">
              <a:lnSpc>
                <a:spcPct val="80000"/>
              </a:lnSpc>
              <a:buFontTx/>
              <a:buNone/>
            </a:pPr>
            <a:r>
              <a:rPr lang="sv-SE" sz="2000" b="1" u="sng" smtClean="0">
                <a:solidFill>
                  <a:srgbClr val="008000"/>
                </a:solidFill>
              </a:rPr>
              <a:t>Experiments</a:t>
            </a:r>
          </a:p>
          <a:p>
            <a:pPr eaLnBrk="1" hangingPunct="1">
              <a:lnSpc>
                <a:spcPct val="80000"/>
              </a:lnSpc>
              <a:buFontTx/>
              <a:buNone/>
            </a:pPr>
            <a:endParaRPr lang="sv-SE" sz="1200" b="1" u="sng" smtClean="0">
              <a:solidFill>
                <a:srgbClr val="008000"/>
              </a:solidFill>
            </a:endParaRPr>
          </a:p>
          <a:p>
            <a:pPr eaLnBrk="1" hangingPunct="1">
              <a:lnSpc>
                <a:spcPct val="80000"/>
              </a:lnSpc>
              <a:buFontTx/>
              <a:buNone/>
            </a:pPr>
            <a:endParaRPr lang="sv-SE" sz="1200" b="1" u="sng" smtClean="0">
              <a:solidFill>
                <a:srgbClr val="008000"/>
              </a:solidFill>
            </a:endParaRPr>
          </a:p>
          <a:p>
            <a:pPr eaLnBrk="1" hangingPunct="1">
              <a:lnSpc>
                <a:spcPct val="80000"/>
              </a:lnSpc>
              <a:buFontTx/>
              <a:buNone/>
            </a:pPr>
            <a:r>
              <a:rPr lang="sv-SE" sz="1600" smtClean="0">
                <a:solidFill>
                  <a:schemeClr val="accent2"/>
                </a:solidFill>
              </a:rPr>
              <a:t>ATLAS: </a:t>
            </a:r>
          </a:p>
          <a:p>
            <a:pPr eaLnBrk="1" hangingPunct="1">
              <a:lnSpc>
                <a:spcPct val="80000"/>
              </a:lnSpc>
              <a:buFontTx/>
              <a:buNone/>
            </a:pPr>
            <a:r>
              <a:rPr lang="sv-SE" sz="1600" smtClean="0">
                <a:solidFill>
                  <a:schemeClr val="accent2"/>
                </a:solidFill>
              </a:rPr>
              <a:t>Proton-proton </a:t>
            </a:r>
          </a:p>
          <a:p>
            <a:pPr eaLnBrk="1" hangingPunct="1">
              <a:lnSpc>
                <a:spcPct val="80000"/>
              </a:lnSpc>
              <a:buFontTx/>
              <a:buNone/>
            </a:pPr>
            <a:r>
              <a:rPr lang="sv-SE" sz="1600" smtClean="0">
                <a:solidFill>
                  <a:schemeClr val="accent2"/>
                </a:solidFill>
              </a:rPr>
              <a:t>collisions</a:t>
            </a:r>
          </a:p>
          <a:p>
            <a:pPr eaLnBrk="1" hangingPunct="1">
              <a:lnSpc>
                <a:spcPct val="80000"/>
              </a:lnSpc>
              <a:buFontTx/>
              <a:buNone/>
            </a:pPr>
            <a:r>
              <a:rPr lang="sv-SE" sz="1600" smtClean="0"/>
              <a:t>	</a:t>
            </a:r>
          </a:p>
          <a:p>
            <a:pPr eaLnBrk="1" hangingPunct="1">
              <a:lnSpc>
                <a:spcPct val="80000"/>
              </a:lnSpc>
              <a:buFontTx/>
              <a:buNone/>
            </a:pPr>
            <a:r>
              <a:rPr lang="sv-SE" sz="1600" smtClean="0"/>
              <a:t>CMS:</a:t>
            </a:r>
          </a:p>
          <a:p>
            <a:pPr eaLnBrk="1" hangingPunct="1">
              <a:lnSpc>
                <a:spcPct val="80000"/>
              </a:lnSpc>
              <a:buFontTx/>
              <a:buNone/>
            </a:pPr>
            <a:r>
              <a:rPr lang="sv-SE" sz="1600" smtClean="0"/>
              <a:t>Proton-proton</a:t>
            </a:r>
          </a:p>
          <a:p>
            <a:pPr eaLnBrk="1" hangingPunct="1">
              <a:lnSpc>
                <a:spcPct val="80000"/>
              </a:lnSpc>
              <a:buFontTx/>
              <a:buNone/>
            </a:pPr>
            <a:r>
              <a:rPr lang="sv-SE" sz="1600" smtClean="0"/>
              <a:t>collisions</a:t>
            </a:r>
          </a:p>
          <a:p>
            <a:pPr eaLnBrk="1" hangingPunct="1">
              <a:lnSpc>
                <a:spcPct val="80000"/>
              </a:lnSpc>
              <a:buFontTx/>
              <a:buNone/>
            </a:pPr>
            <a:r>
              <a:rPr lang="sv-SE" sz="1600" smtClean="0"/>
              <a:t>	</a:t>
            </a:r>
          </a:p>
          <a:p>
            <a:pPr eaLnBrk="1" hangingPunct="1">
              <a:lnSpc>
                <a:spcPct val="80000"/>
              </a:lnSpc>
              <a:buFontTx/>
              <a:buNone/>
            </a:pPr>
            <a:r>
              <a:rPr lang="sv-SE" sz="1600" smtClean="0"/>
              <a:t>ALICE:</a:t>
            </a:r>
          </a:p>
          <a:p>
            <a:pPr eaLnBrk="1" hangingPunct="1">
              <a:lnSpc>
                <a:spcPct val="80000"/>
              </a:lnSpc>
              <a:buFontTx/>
              <a:buNone/>
            </a:pPr>
            <a:r>
              <a:rPr lang="sv-SE" sz="1600" smtClean="0"/>
              <a:t>Atom-atom</a:t>
            </a:r>
          </a:p>
          <a:p>
            <a:pPr eaLnBrk="1" hangingPunct="1">
              <a:lnSpc>
                <a:spcPct val="80000"/>
              </a:lnSpc>
              <a:buFontTx/>
              <a:buNone/>
            </a:pPr>
            <a:r>
              <a:rPr lang="sv-SE" sz="1600" smtClean="0"/>
              <a:t>collisions</a:t>
            </a:r>
          </a:p>
          <a:p>
            <a:pPr eaLnBrk="1" hangingPunct="1">
              <a:lnSpc>
                <a:spcPct val="80000"/>
              </a:lnSpc>
              <a:buFontTx/>
              <a:buNone/>
            </a:pPr>
            <a:endParaRPr lang="sv-SE" sz="1600" smtClean="0"/>
          </a:p>
          <a:p>
            <a:pPr eaLnBrk="1" hangingPunct="1">
              <a:lnSpc>
                <a:spcPct val="80000"/>
              </a:lnSpc>
              <a:buFontTx/>
              <a:buNone/>
            </a:pPr>
            <a:r>
              <a:rPr lang="sv-SE" sz="1600" smtClean="0"/>
              <a:t>LHCb:</a:t>
            </a:r>
          </a:p>
          <a:p>
            <a:pPr eaLnBrk="1" hangingPunct="1">
              <a:lnSpc>
                <a:spcPct val="80000"/>
              </a:lnSpc>
              <a:buFontTx/>
              <a:buNone/>
            </a:pPr>
            <a:r>
              <a:rPr lang="en-US" sz="1600" smtClean="0"/>
              <a:t>Proton-proton</a:t>
            </a:r>
          </a:p>
          <a:p>
            <a:pPr eaLnBrk="1" hangingPunct="1">
              <a:lnSpc>
                <a:spcPct val="80000"/>
              </a:lnSpc>
              <a:buFontTx/>
              <a:buNone/>
            </a:pPr>
            <a:r>
              <a:rPr lang="en-US" sz="1600" smtClean="0"/>
              <a:t>collisions giving </a:t>
            </a:r>
          </a:p>
          <a:p>
            <a:pPr eaLnBrk="1" hangingPunct="1">
              <a:lnSpc>
                <a:spcPct val="80000"/>
              </a:lnSpc>
              <a:buFontTx/>
              <a:buNone/>
            </a:pPr>
            <a:r>
              <a:rPr lang="en-US" sz="1600" smtClean="0"/>
              <a:t>b quarks</a:t>
            </a:r>
          </a:p>
        </p:txBody>
      </p:sp>
      <p:sp>
        <p:nvSpPr>
          <p:cNvPr id="20499" name="Rectangle 19"/>
          <p:cNvSpPr>
            <a:spLocks noChangeArrowheads="1"/>
          </p:cNvSpPr>
          <p:nvPr/>
        </p:nvSpPr>
        <p:spPr bwMode="auto">
          <a:xfrm>
            <a:off x="2743200" y="3429000"/>
            <a:ext cx="800100" cy="366713"/>
          </a:xfrm>
          <a:prstGeom prst="rect">
            <a:avLst/>
          </a:prstGeom>
          <a:noFill/>
          <a:ln w="9525">
            <a:noFill/>
            <a:miter lim="800000"/>
            <a:headEnd/>
            <a:tailEnd/>
          </a:ln>
        </p:spPr>
        <p:txBody>
          <a:bodyPr wrap="none">
            <a:spAutoFit/>
          </a:bodyPr>
          <a:lstStyle/>
          <a:p>
            <a:pPr eaLnBrk="0" hangingPunct="0"/>
            <a:r>
              <a:rPr lang="sv-SE" sz="1800" b="1">
                <a:solidFill>
                  <a:srgbClr val="FFFF00"/>
                </a:solidFill>
              </a:rPr>
              <a:t>CERN</a:t>
            </a:r>
            <a:endParaRPr lang="en-US" sz="1800" b="1">
              <a:solidFill>
                <a:srgbClr val="FFFF00"/>
              </a:solidFill>
            </a:endParaRPr>
          </a:p>
        </p:txBody>
      </p:sp>
      <p:sp>
        <p:nvSpPr>
          <p:cNvPr id="20500" name="Line 20"/>
          <p:cNvSpPr>
            <a:spLocks noChangeShapeType="1"/>
          </p:cNvSpPr>
          <p:nvPr/>
        </p:nvSpPr>
        <p:spPr bwMode="auto">
          <a:xfrm>
            <a:off x="3352800" y="5257800"/>
            <a:ext cx="0" cy="152400"/>
          </a:xfrm>
          <a:prstGeom prst="line">
            <a:avLst/>
          </a:prstGeom>
          <a:noFill/>
          <a:ln w="25400">
            <a:solidFill>
              <a:srgbClr val="FFFF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3105DCD9-EC74-468E-B6FE-C199072150F6}" type="slidenum">
              <a:rPr lang="en-US" smtClean="0"/>
              <a:pPr>
                <a:defRPr/>
              </a:pPr>
              <a:t>18</a:t>
            </a:fld>
            <a:endParaRPr lang="en-US"/>
          </a:p>
        </p:txBody>
      </p:sp>
      <p:sp>
        <p:nvSpPr>
          <p:cNvPr id="8" name="Footer Placeholder 4"/>
          <p:cNvSpPr txBox="1">
            <a:spLocks/>
          </p:cNvSpPr>
          <p:nvPr/>
        </p:nvSpPr>
        <p:spPr bwMode="auto">
          <a:xfrm>
            <a:off x="1676400" y="6477000"/>
            <a:ext cx="5715000" cy="647700"/>
          </a:xfrm>
          <a:prstGeom prst="rect">
            <a:avLst/>
          </a:prstGeom>
          <a:noFill/>
          <a:ln w="9525">
            <a:noFill/>
            <a:miter lim="800000"/>
            <a:headEnd/>
            <a:tailEnd/>
          </a:ln>
          <a:effectLst/>
        </p:spPr>
        <p:txBody>
          <a:bodyPr/>
          <a:lstStyle/>
          <a:p>
            <a:pPr algn="ctr">
              <a:defRPr/>
            </a:pPr>
            <a:r>
              <a:rPr lang="en-US" sz="1200">
                <a:cs typeface="+mn-cs"/>
              </a:rPr>
              <a:t>Vincent Hedberg -  Lund University</a:t>
            </a:r>
            <a:endParaRPr lang="en-US" sz="1200" dirty="0">
              <a:cs typeface="+mn-cs"/>
            </a:endParaRPr>
          </a:p>
        </p:txBody>
      </p:sp>
      <p:sp>
        <p:nvSpPr>
          <p:cNvPr id="9" name="Slide Number Placeholder 5"/>
          <p:cNvSpPr txBox="1">
            <a:spLocks/>
          </p:cNvSpPr>
          <p:nvPr/>
        </p:nvSpPr>
        <p:spPr bwMode="auto">
          <a:xfrm>
            <a:off x="6553200" y="6400800"/>
            <a:ext cx="1981200" cy="304800"/>
          </a:xfrm>
          <a:prstGeom prst="rect">
            <a:avLst/>
          </a:prstGeom>
          <a:noFill/>
          <a:ln w="9525">
            <a:noFill/>
            <a:miter lim="800000"/>
            <a:headEnd/>
            <a:tailEnd/>
          </a:ln>
          <a:effectLst/>
        </p:spPr>
        <p:txBody>
          <a:bodyPr/>
          <a:lstStyle/>
          <a:p>
            <a:pPr algn="r">
              <a:defRPr/>
            </a:pPr>
            <a:fld id="{20ED943B-FF3B-40E6-8436-D94B2E026C6C}" type="slidenum">
              <a:rPr lang="en-US" sz="1200">
                <a:cs typeface="+mn-cs"/>
              </a:rPr>
              <a:pPr algn="r">
                <a:defRPr/>
              </a:pPr>
              <a:t>18</a:t>
            </a:fld>
            <a:endParaRPr lang="en-US" sz="1200">
              <a:cs typeface="+mn-cs"/>
            </a:endParaRPr>
          </a:p>
        </p:txBody>
      </p:sp>
      <p:sp>
        <p:nvSpPr>
          <p:cNvPr id="10" name="Rectangle 1026"/>
          <p:cNvSpPr txBox="1">
            <a:spLocks noChangeArrowheads="1"/>
          </p:cNvSpPr>
          <p:nvPr/>
        </p:nvSpPr>
        <p:spPr>
          <a:xfrm>
            <a:off x="1371600" y="152400"/>
            <a:ext cx="6477000" cy="685800"/>
          </a:xfrm>
          <a:prstGeom prst="rect">
            <a:avLst/>
          </a:prstGeom>
        </p:spPr>
        <p:txBody>
          <a:bodyPr/>
          <a:lstStyle/>
          <a:p>
            <a:pPr algn="ctr">
              <a:defRPr/>
            </a:pPr>
            <a:r>
              <a:rPr lang="en-GB" sz="3200" b="1" kern="0" dirty="0">
                <a:solidFill>
                  <a:schemeClr val="folHlink"/>
                </a:solidFill>
                <a:effectLst>
                  <a:outerShdw blurRad="38100" dist="38100" dir="2700000" algn="tl">
                    <a:srgbClr val="000000"/>
                  </a:outerShdw>
                </a:effectLst>
                <a:latin typeface="+mj-lt"/>
                <a:ea typeface="+mj-ea"/>
                <a:cs typeface="+mj-cs"/>
              </a:rPr>
              <a:t>Swedish research groups</a:t>
            </a:r>
          </a:p>
        </p:txBody>
      </p:sp>
      <p:pic>
        <p:nvPicPr>
          <p:cNvPr id="21511" name="Picture 1028" descr="alice_drawing"/>
          <p:cNvPicPr>
            <a:picLocks noChangeAspect="1" noChangeArrowheads="1"/>
          </p:cNvPicPr>
          <p:nvPr/>
        </p:nvPicPr>
        <p:blipFill>
          <a:blip r:embed="rId2" cstate="print"/>
          <a:srcRect/>
          <a:stretch>
            <a:fillRect/>
          </a:stretch>
        </p:blipFill>
        <p:spPr bwMode="auto">
          <a:xfrm>
            <a:off x="5105400" y="2895600"/>
            <a:ext cx="4038600" cy="2906713"/>
          </a:xfrm>
          <a:prstGeom prst="rect">
            <a:avLst/>
          </a:prstGeom>
          <a:noFill/>
          <a:ln w="9525">
            <a:noFill/>
            <a:miter lim="800000"/>
            <a:headEnd/>
            <a:tailEnd/>
          </a:ln>
        </p:spPr>
      </p:pic>
      <p:pic>
        <p:nvPicPr>
          <p:cNvPr id="21512" name="Picture 1029" descr="atlas"/>
          <p:cNvPicPr>
            <a:picLocks noChangeAspect="1" noChangeArrowheads="1"/>
          </p:cNvPicPr>
          <p:nvPr/>
        </p:nvPicPr>
        <p:blipFill>
          <a:blip r:embed="rId3" cstate="print"/>
          <a:srcRect/>
          <a:stretch>
            <a:fillRect/>
          </a:stretch>
        </p:blipFill>
        <p:spPr bwMode="auto">
          <a:xfrm>
            <a:off x="0" y="2895600"/>
            <a:ext cx="5029200" cy="2933700"/>
          </a:xfrm>
          <a:prstGeom prst="rect">
            <a:avLst/>
          </a:prstGeom>
          <a:noFill/>
          <a:ln w="9525">
            <a:noFill/>
            <a:miter lim="800000"/>
            <a:headEnd/>
            <a:tailEnd/>
          </a:ln>
        </p:spPr>
      </p:pic>
      <p:pic>
        <p:nvPicPr>
          <p:cNvPr id="21513" name="Picture 1030" descr="logo_lund"/>
          <p:cNvPicPr>
            <a:picLocks noChangeAspect="1" noChangeArrowheads="1"/>
          </p:cNvPicPr>
          <p:nvPr/>
        </p:nvPicPr>
        <p:blipFill>
          <a:blip r:embed="rId4" cstate="print"/>
          <a:srcRect/>
          <a:stretch>
            <a:fillRect/>
          </a:stretch>
        </p:blipFill>
        <p:spPr bwMode="auto">
          <a:xfrm>
            <a:off x="7620000" y="1066800"/>
            <a:ext cx="1139825" cy="1371600"/>
          </a:xfrm>
          <a:prstGeom prst="rect">
            <a:avLst/>
          </a:prstGeom>
          <a:noFill/>
          <a:ln w="9525">
            <a:noFill/>
            <a:miter lim="800000"/>
            <a:headEnd/>
            <a:tailEnd/>
          </a:ln>
        </p:spPr>
      </p:pic>
      <p:pic>
        <p:nvPicPr>
          <p:cNvPr id="21514" name="Picture 1031" descr="logo_Uppsala_University_seal"/>
          <p:cNvPicPr>
            <a:picLocks noChangeAspect="1" noChangeArrowheads="1"/>
          </p:cNvPicPr>
          <p:nvPr/>
        </p:nvPicPr>
        <p:blipFill>
          <a:blip r:embed="rId5" cstate="print"/>
          <a:srcRect/>
          <a:stretch>
            <a:fillRect/>
          </a:stretch>
        </p:blipFill>
        <p:spPr bwMode="auto">
          <a:xfrm>
            <a:off x="304800" y="1219200"/>
            <a:ext cx="1141413" cy="1130300"/>
          </a:xfrm>
          <a:prstGeom prst="rect">
            <a:avLst/>
          </a:prstGeom>
          <a:noFill/>
          <a:ln w="9525">
            <a:noFill/>
            <a:miter lim="800000"/>
            <a:headEnd/>
            <a:tailEnd/>
          </a:ln>
        </p:spPr>
      </p:pic>
      <p:pic>
        <p:nvPicPr>
          <p:cNvPr id="21515" name="Picture 1032" descr="logo_kth"/>
          <p:cNvPicPr>
            <a:picLocks noChangeAspect="1" noChangeArrowheads="1"/>
          </p:cNvPicPr>
          <p:nvPr/>
        </p:nvPicPr>
        <p:blipFill>
          <a:blip r:embed="rId6" cstate="print"/>
          <a:srcRect/>
          <a:stretch>
            <a:fillRect/>
          </a:stretch>
        </p:blipFill>
        <p:spPr bwMode="auto">
          <a:xfrm>
            <a:off x="2209800" y="1143000"/>
            <a:ext cx="2463800" cy="1316038"/>
          </a:xfrm>
          <a:prstGeom prst="rect">
            <a:avLst/>
          </a:prstGeom>
          <a:noFill/>
          <a:ln w="9525">
            <a:noFill/>
            <a:miter lim="800000"/>
            <a:headEnd/>
            <a:tailEnd/>
          </a:ln>
        </p:spPr>
      </p:pic>
      <p:pic>
        <p:nvPicPr>
          <p:cNvPr id="21516" name="Picture 1033" descr="logo_stockholm"/>
          <p:cNvPicPr>
            <a:picLocks noChangeAspect="1" noChangeArrowheads="1"/>
          </p:cNvPicPr>
          <p:nvPr/>
        </p:nvPicPr>
        <p:blipFill>
          <a:blip r:embed="rId7" cstate="print"/>
          <a:srcRect/>
          <a:stretch>
            <a:fillRect/>
          </a:stretch>
        </p:blipFill>
        <p:spPr bwMode="auto">
          <a:xfrm>
            <a:off x="5257800" y="1143000"/>
            <a:ext cx="1447800" cy="1265238"/>
          </a:xfrm>
          <a:prstGeom prst="rect">
            <a:avLst/>
          </a:prstGeom>
          <a:noFill/>
          <a:ln w="9525">
            <a:noFill/>
            <a:miter lim="800000"/>
            <a:headEnd/>
            <a:tailEnd/>
          </a:ln>
        </p:spPr>
      </p:pic>
      <p:sp>
        <p:nvSpPr>
          <p:cNvPr id="21517" name="Text Box 1034"/>
          <p:cNvSpPr txBox="1">
            <a:spLocks noChangeArrowheads="1"/>
          </p:cNvSpPr>
          <p:nvPr/>
        </p:nvSpPr>
        <p:spPr bwMode="auto">
          <a:xfrm>
            <a:off x="282575" y="2286000"/>
            <a:ext cx="1262063" cy="581025"/>
          </a:xfrm>
          <a:prstGeom prst="rect">
            <a:avLst/>
          </a:prstGeom>
          <a:noFill/>
          <a:ln w="9525">
            <a:noFill/>
            <a:miter lim="800000"/>
            <a:headEnd/>
            <a:tailEnd/>
          </a:ln>
        </p:spPr>
        <p:txBody>
          <a:bodyPr wrap="none">
            <a:spAutoFit/>
          </a:bodyPr>
          <a:lstStyle/>
          <a:p>
            <a:pPr algn="ctr" eaLnBrk="0" hangingPunct="0"/>
            <a:r>
              <a:rPr lang="sv-SE" sz="1600">
                <a:solidFill>
                  <a:srgbClr val="800000"/>
                </a:solidFill>
              </a:rPr>
              <a:t>Uppsala</a:t>
            </a:r>
          </a:p>
          <a:p>
            <a:pPr algn="ctr" eaLnBrk="0" hangingPunct="0"/>
            <a:r>
              <a:rPr lang="sv-SE" sz="1600">
                <a:solidFill>
                  <a:srgbClr val="800000"/>
                </a:solidFill>
              </a:rPr>
              <a:t>Universitet</a:t>
            </a:r>
            <a:endParaRPr lang="en-GB" sz="1600">
              <a:solidFill>
                <a:srgbClr val="800000"/>
              </a:solidFill>
            </a:endParaRPr>
          </a:p>
        </p:txBody>
      </p:sp>
      <p:sp>
        <p:nvSpPr>
          <p:cNvPr id="21518" name="Line 1035"/>
          <p:cNvSpPr>
            <a:spLocks noChangeShapeType="1"/>
          </p:cNvSpPr>
          <p:nvPr/>
        </p:nvSpPr>
        <p:spPr bwMode="auto">
          <a:xfrm>
            <a:off x="1371600" y="2209800"/>
            <a:ext cx="838200" cy="990600"/>
          </a:xfrm>
          <a:prstGeom prst="line">
            <a:avLst/>
          </a:prstGeom>
          <a:noFill/>
          <a:ln w="57150">
            <a:solidFill>
              <a:schemeClr val="folHlink"/>
            </a:solidFill>
            <a:round/>
            <a:headEnd/>
            <a:tailEnd type="triangle" w="med" len="med"/>
          </a:ln>
        </p:spPr>
        <p:txBody>
          <a:bodyPr wrap="none" anchor="ctr"/>
          <a:lstStyle/>
          <a:p>
            <a:endParaRPr lang="en-US"/>
          </a:p>
        </p:txBody>
      </p:sp>
      <p:sp>
        <p:nvSpPr>
          <p:cNvPr id="21519" name="Line 1036"/>
          <p:cNvSpPr>
            <a:spLocks noChangeShapeType="1"/>
          </p:cNvSpPr>
          <p:nvPr/>
        </p:nvSpPr>
        <p:spPr bwMode="auto">
          <a:xfrm>
            <a:off x="2819400" y="2438400"/>
            <a:ext cx="0" cy="685800"/>
          </a:xfrm>
          <a:prstGeom prst="line">
            <a:avLst/>
          </a:prstGeom>
          <a:noFill/>
          <a:ln w="57150">
            <a:solidFill>
              <a:schemeClr val="folHlink"/>
            </a:solidFill>
            <a:round/>
            <a:headEnd/>
            <a:tailEnd type="triangle" w="med" len="med"/>
          </a:ln>
        </p:spPr>
        <p:txBody>
          <a:bodyPr wrap="none" anchor="ctr"/>
          <a:lstStyle/>
          <a:p>
            <a:endParaRPr lang="en-US"/>
          </a:p>
        </p:txBody>
      </p:sp>
      <p:sp>
        <p:nvSpPr>
          <p:cNvPr id="21520" name="Line 1037"/>
          <p:cNvSpPr>
            <a:spLocks noChangeShapeType="1"/>
          </p:cNvSpPr>
          <p:nvPr/>
        </p:nvSpPr>
        <p:spPr bwMode="auto">
          <a:xfrm flipH="1">
            <a:off x="3429000" y="2057400"/>
            <a:ext cx="1752600" cy="838200"/>
          </a:xfrm>
          <a:prstGeom prst="line">
            <a:avLst/>
          </a:prstGeom>
          <a:noFill/>
          <a:ln w="57150">
            <a:solidFill>
              <a:schemeClr val="folHlink"/>
            </a:solidFill>
            <a:round/>
            <a:headEnd/>
            <a:tailEnd type="triangle" w="med" len="med"/>
          </a:ln>
        </p:spPr>
        <p:txBody>
          <a:bodyPr wrap="none" anchor="ctr"/>
          <a:lstStyle/>
          <a:p>
            <a:endParaRPr lang="en-US"/>
          </a:p>
        </p:txBody>
      </p:sp>
      <p:sp>
        <p:nvSpPr>
          <p:cNvPr id="21521" name="Line 1038"/>
          <p:cNvSpPr>
            <a:spLocks noChangeShapeType="1"/>
          </p:cNvSpPr>
          <p:nvPr/>
        </p:nvSpPr>
        <p:spPr bwMode="auto">
          <a:xfrm flipH="1">
            <a:off x="4572000" y="2286000"/>
            <a:ext cx="2971800" cy="762000"/>
          </a:xfrm>
          <a:prstGeom prst="line">
            <a:avLst/>
          </a:prstGeom>
          <a:noFill/>
          <a:ln w="57150">
            <a:solidFill>
              <a:schemeClr val="folHlink"/>
            </a:solidFill>
            <a:round/>
            <a:headEnd/>
            <a:tailEnd type="triangle" w="med" len="med"/>
          </a:ln>
        </p:spPr>
        <p:txBody>
          <a:bodyPr wrap="none" anchor="ctr"/>
          <a:lstStyle/>
          <a:p>
            <a:endParaRPr lang="en-US"/>
          </a:p>
        </p:txBody>
      </p:sp>
      <p:sp>
        <p:nvSpPr>
          <p:cNvPr id="21522" name="Line 1039"/>
          <p:cNvSpPr>
            <a:spLocks noChangeShapeType="1"/>
          </p:cNvSpPr>
          <p:nvPr/>
        </p:nvSpPr>
        <p:spPr bwMode="auto">
          <a:xfrm flipH="1">
            <a:off x="7620000" y="2514600"/>
            <a:ext cx="381000" cy="838200"/>
          </a:xfrm>
          <a:prstGeom prst="line">
            <a:avLst/>
          </a:prstGeom>
          <a:noFill/>
          <a:ln w="57150">
            <a:solidFill>
              <a:schemeClr val="accent2"/>
            </a:solidFill>
            <a:round/>
            <a:headEnd/>
            <a:tailEnd type="triangle" w="med" len="med"/>
          </a:ln>
        </p:spPr>
        <p:txBody>
          <a:bodyPr wrap="none" anchor="ctr"/>
          <a:lstStyle/>
          <a:p>
            <a:endParaRPr lang="en-US"/>
          </a:p>
        </p:txBody>
      </p:sp>
      <p:sp>
        <p:nvSpPr>
          <p:cNvPr id="21523" name="Text Box 1040"/>
          <p:cNvSpPr txBox="1">
            <a:spLocks noChangeArrowheads="1"/>
          </p:cNvSpPr>
          <p:nvPr/>
        </p:nvSpPr>
        <p:spPr bwMode="auto">
          <a:xfrm>
            <a:off x="1081088" y="5791200"/>
            <a:ext cx="3003550" cy="396875"/>
          </a:xfrm>
          <a:prstGeom prst="rect">
            <a:avLst/>
          </a:prstGeom>
          <a:noFill/>
          <a:ln w="9525">
            <a:noFill/>
            <a:miter lim="800000"/>
            <a:headEnd/>
            <a:tailEnd/>
          </a:ln>
        </p:spPr>
        <p:txBody>
          <a:bodyPr wrap="none">
            <a:spAutoFit/>
          </a:bodyPr>
          <a:lstStyle/>
          <a:p>
            <a:pPr algn="ctr" eaLnBrk="0" hangingPunct="0"/>
            <a:r>
              <a:rPr lang="sv-SE">
                <a:solidFill>
                  <a:schemeClr val="folHlink"/>
                </a:solidFill>
              </a:rPr>
              <a:t>The ATLAS experiment</a:t>
            </a:r>
            <a:endParaRPr lang="en-GB">
              <a:solidFill>
                <a:schemeClr val="folHlink"/>
              </a:solidFill>
            </a:endParaRPr>
          </a:p>
        </p:txBody>
      </p:sp>
      <p:sp>
        <p:nvSpPr>
          <p:cNvPr id="21524" name="Text Box 1041"/>
          <p:cNvSpPr txBox="1">
            <a:spLocks noChangeArrowheads="1"/>
          </p:cNvSpPr>
          <p:nvPr/>
        </p:nvSpPr>
        <p:spPr bwMode="auto">
          <a:xfrm>
            <a:off x="5576888" y="5791200"/>
            <a:ext cx="2917825" cy="396875"/>
          </a:xfrm>
          <a:prstGeom prst="rect">
            <a:avLst/>
          </a:prstGeom>
          <a:noFill/>
          <a:ln w="9525">
            <a:noFill/>
            <a:miter lim="800000"/>
            <a:headEnd/>
            <a:tailEnd/>
          </a:ln>
        </p:spPr>
        <p:txBody>
          <a:bodyPr wrap="none">
            <a:spAutoFit/>
          </a:bodyPr>
          <a:lstStyle/>
          <a:p>
            <a:pPr algn="ctr" eaLnBrk="0" hangingPunct="0"/>
            <a:r>
              <a:rPr lang="sv-SE">
                <a:solidFill>
                  <a:schemeClr val="accent2"/>
                </a:solidFill>
              </a:rPr>
              <a:t>The ALICE experiment</a:t>
            </a:r>
            <a:endParaRPr lang="en-GB">
              <a:solidFill>
                <a:schemeClr val="accent2"/>
              </a:solidFill>
            </a:endParaRPr>
          </a:p>
        </p:txBody>
      </p:sp>
      <p:pic>
        <p:nvPicPr>
          <p:cNvPr id="21525" name="Picture 1042" descr="flag12"/>
          <p:cNvPicPr>
            <a:picLocks noChangeAspect="1" noChangeArrowheads="1" noCrop="1"/>
          </p:cNvPicPr>
          <p:nvPr/>
        </p:nvPicPr>
        <p:blipFill>
          <a:blip r:embed="rId8" cstate="print"/>
          <a:srcRect/>
          <a:stretch>
            <a:fillRect/>
          </a:stretch>
        </p:blipFill>
        <p:spPr bwMode="auto">
          <a:xfrm>
            <a:off x="0" y="0"/>
            <a:ext cx="1371600" cy="944563"/>
          </a:xfrm>
          <a:prstGeom prst="rect">
            <a:avLst/>
          </a:prstGeom>
          <a:noFill/>
          <a:ln w="9525">
            <a:noFill/>
            <a:miter lim="800000"/>
            <a:headEnd/>
            <a:tailEnd/>
          </a:ln>
        </p:spPr>
      </p:pic>
      <p:pic>
        <p:nvPicPr>
          <p:cNvPr id="21526" name="Picture 1042" descr="flag12"/>
          <p:cNvPicPr>
            <a:picLocks noChangeAspect="1" noChangeArrowheads="1" noCrop="1"/>
          </p:cNvPicPr>
          <p:nvPr/>
        </p:nvPicPr>
        <p:blipFill>
          <a:blip r:embed="rId8" cstate="print"/>
          <a:srcRect/>
          <a:stretch>
            <a:fillRect/>
          </a:stretch>
        </p:blipFill>
        <p:spPr bwMode="auto">
          <a:xfrm>
            <a:off x="7772400" y="0"/>
            <a:ext cx="1371600" cy="944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11"/>
          </p:nvPr>
        </p:nvSpPr>
        <p:spPr/>
        <p:txBody>
          <a:bodyPr/>
          <a:lstStyle/>
          <a:p>
            <a:pPr>
              <a:defRPr/>
            </a:pPr>
            <a:r>
              <a:rPr lang="en-US" dirty="0" smtClean="0"/>
              <a:t>Vincent Hedberg -  Lund University</a:t>
            </a:r>
          </a:p>
        </p:txBody>
      </p:sp>
      <p:sp>
        <p:nvSpPr>
          <p:cNvPr id="28675" name="Slide Number Placeholder 5"/>
          <p:cNvSpPr>
            <a:spLocks noGrp="1"/>
          </p:cNvSpPr>
          <p:nvPr>
            <p:ph type="sldNum" sz="quarter" idx="12"/>
          </p:nvPr>
        </p:nvSpPr>
        <p:spPr/>
        <p:txBody>
          <a:bodyPr/>
          <a:lstStyle/>
          <a:p>
            <a:pPr>
              <a:defRPr/>
            </a:pPr>
            <a:fld id="{5C284724-16FC-4D7B-9CEC-F54EB00EDF07}" type="slidenum">
              <a:rPr lang="en-US" smtClean="0"/>
              <a:pPr>
                <a:defRPr/>
              </a:pPr>
              <a:t>19</a:t>
            </a:fld>
            <a:endParaRPr lang="en-US" smtClean="0"/>
          </a:p>
        </p:txBody>
      </p:sp>
      <p:sp>
        <p:nvSpPr>
          <p:cNvPr id="166922" name="Rectangle 1034"/>
          <p:cNvSpPr>
            <a:spLocks noGrp="1" noChangeArrowheads="1"/>
          </p:cNvSpPr>
          <p:nvPr>
            <p:ph type="title"/>
          </p:nvPr>
        </p:nvSpPr>
        <p:spPr/>
        <p:txBody>
          <a:bodyPr/>
          <a:lstStyle/>
          <a:p>
            <a:pPr eaLnBrk="1" hangingPunct="1">
              <a:defRPr/>
            </a:pPr>
            <a:r>
              <a:rPr lang="sv-SE" sz="4000"/>
              <a:t>The ATLAS experiment</a:t>
            </a:r>
            <a:endParaRPr lang="en-GB" sz="4000"/>
          </a:p>
        </p:txBody>
      </p:sp>
      <p:pic>
        <p:nvPicPr>
          <p:cNvPr id="22533" name="Picture 1035" descr="atlas"/>
          <p:cNvPicPr>
            <a:picLocks noChangeAspect="1" noChangeArrowheads="1"/>
          </p:cNvPicPr>
          <p:nvPr/>
        </p:nvPicPr>
        <p:blipFill>
          <a:blip r:embed="rId3" cstate="print"/>
          <a:srcRect/>
          <a:stretch>
            <a:fillRect/>
          </a:stretch>
        </p:blipFill>
        <p:spPr bwMode="auto">
          <a:xfrm>
            <a:off x="0" y="1066800"/>
            <a:ext cx="5867400" cy="3422650"/>
          </a:xfrm>
          <a:prstGeom prst="rect">
            <a:avLst/>
          </a:prstGeom>
          <a:noFill/>
          <a:ln w="9525">
            <a:noFill/>
            <a:miter lim="800000"/>
            <a:headEnd/>
            <a:tailEnd/>
          </a:ln>
        </p:spPr>
      </p:pic>
      <p:pic>
        <p:nvPicPr>
          <p:cNvPr id="22534" name="Picture 1036" descr="0610010_01"/>
          <p:cNvPicPr>
            <a:picLocks noChangeAspect="1" noChangeArrowheads="1"/>
          </p:cNvPicPr>
          <p:nvPr/>
        </p:nvPicPr>
        <p:blipFill>
          <a:blip r:embed="rId4" cstate="print"/>
          <a:srcRect/>
          <a:stretch>
            <a:fillRect/>
          </a:stretch>
        </p:blipFill>
        <p:spPr bwMode="auto">
          <a:xfrm>
            <a:off x="5181600" y="3733800"/>
            <a:ext cx="3962400" cy="2500313"/>
          </a:xfrm>
          <a:prstGeom prst="rect">
            <a:avLst/>
          </a:prstGeom>
          <a:noFill/>
          <a:ln w="9525">
            <a:noFill/>
            <a:miter lim="800000"/>
            <a:headEnd/>
            <a:tailEnd/>
          </a:ln>
        </p:spPr>
      </p:pic>
      <p:sp>
        <p:nvSpPr>
          <p:cNvPr id="22535" name="Rectangle 1037"/>
          <p:cNvSpPr>
            <a:spLocks noChangeArrowheads="1"/>
          </p:cNvSpPr>
          <p:nvPr/>
        </p:nvSpPr>
        <p:spPr bwMode="auto">
          <a:xfrm>
            <a:off x="5867400" y="1066800"/>
            <a:ext cx="3276600" cy="2362200"/>
          </a:xfrm>
          <a:prstGeom prst="rect">
            <a:avLst/>
          </a:prstGeom>
          <a:noFill/>
          <a:ln w="9525">
            <a:noFill/>
            <a:miter lim="800000"/>
            <a:headEnd/>
            <a:tailEnd/>
          </a:ln>
        </p:spPr>
        <p:txBody>
          <a:bodyPr/>
          <a:lstStyle/>
          <a:p>
            <a:pPr marL="469900" indent="-469900">
              <a:spcBef>
                <a:spcPct val="20000"/>
              </a:spcBef>
              <a:buClr>
                <a:srgbClr val="A50021"/>
              </a:buClr>
            </a:pPr>
            <a:r>
              <a:rPr lang="sv-SE">
                <a:solidFill>
                  <a:schemeClr val="accent2"/>
                </a:solidFill>
              </a:rPr>
              <a:t>The ATLAS Experiment</a:t>
            </a:r>
          </a:p>
          <a:p>
            <a:pPr marL="469900" indent="-469900">
              <a:spcBef>
                <a:spcPct val="20000"/>
              </a:spcBef>
              <a:buClr>
                <a:srgbClr val="A50021"/>
              </a:buClr>
              <a:buFont typeface="Wingdings" pitchFamily="2" charset="2"/>
              <a:buChar char="§"/>
            </a:pPr>
            <a:r>
              <a:rPr lang="sv-SE" sz="1800"/>
              <a:t>Length: 44m</a:t>
            </a:r>
          </a:p>
          <a:p>
            <a:pPr marL="469900" indent="-469900">
              <a:spcBef>
                <a:spcPct val="20000"/>
              </a:spcBef>
              <a:buClr>
                <a:srgbClr val="A50021"/>
              </a:buClr>
              <a:buFont typeface="Wingdings" pitchFamily="2" charset="2"/>
              <a:buChar char="§"/>
            </a:pPr>
            <a:r>
              <a:rPr lang="sv-SE" sz="1800"/>
              <a:t>Diameter: 22m</a:t>
            </a:r>
          </a:p>
          <a:p>
            <a:pPr marL="469900" indent="-469900">
              <a:spcBef>
                <a:spcPct val="20000"/>
              </a:spcBef>
              <a:buClr>
                <a:srgbClr val="A50021"/>
              </a:buClr>
              <a:buFont typeface="Wingdings" pitchFamily="2" charset="2"/>
              <a:buChar char="§"/>
            </a:pPr>
            <a:r>
              <a:rPr lang="sv-SE" sz="1800"/>
              <a:t>Weight: 6000 tonnes</a:t>
            </a:r>
          </a:p>
          <a:p>
            <a:pPr marL="469900" indent="-469900">
              <a:spcBef>
                <a:spcPct val="20000"/>
              </a:spcBef>
              <a:buClr>
                <a:srgbClr val="A50021"/>
              </a:buClr>
              <a:buFont typeface="Wingdings" pitchFamily="2" charset="2"/>
              <a:buChar char="§"/>
            </a:pPr>
            <a:r>
              <a:rPr lang="sv-SE" sz="1800"/>
              <a:t>The collaboration </a:t>
            </a:r>
          </a:p>
          <a:p>
            <a:pPr marL="469900" indent="-469900">
              <a:spcBef>
                <a:spcPct val="20000"/>
              </a:spcBef>
              <a:buClr>
                <a:srgbClr val="A50021"/>
              </a:buClr>
              <a:buFont typeface="Wingdings" pitchFamily="2" charset="2"/>
              <a:buNone/>
            </a:pPr>
            <a:r>
              <a:rPr lang="sv-SE" sz="1800"/>
              <a:t>       2900 physicists</a:t>
            </a:r>
          </a:p>
          <a:p>
            <a:pPr marL="469900" indent="-469900">
              <a:spcBef>
                <a:spcPct val="20000"/>
              </a:spcBef>
              <a:buClr>
                <a:srgbClr val="A50021"/>
              </a:buClr>
              <a:buFont typeface="Wingdings" pitchFamily="2" charset="2"/>
              <a:buNone/>
            </a:pPr>
            <a:r>
              <a:rPr lang="sv-SE" sz="1600"/>
              <a:t>	(173 Univ., 37 Countries) </a:t>
            </a:r>
            <a:endParaRPr lang="en-US" sz="1600"/>
          </a:p>
        </p:txBody>
      </p:sp>
      <p:sp>
        <p:nvSpPr>
          <p:cNvPr id="22536" name="Text Box 1038"/>
          <p:cNvSpPr txBox="1">
            <a:spLocks noChangeArrowheads="1"/>
          </p:cNvSpPr>
          <p:nvPr/>
        </p:nvSpPr>
        <p:spPr bwMode="auto">
          <a:xfrm>
            <a:off x="152400" y="4724400"/>
            <a:ext cx="4379913" cy="1190625"/>
          </a:xfrm>
          <a:prstGeom prst="rect">
            <a:avLst/>
          </a:prstGeom>
          <a:noFill/>
          <a:ln w="9525">
            <a:noFill/>
            <a:miter lim="800000"/>
            <a:headEnd/>
            <a:tailEnd/>
          </a:ln>
        </p:spPr>
        <p:txBody>
          <a:bodyPr wrap="none">
            <a:spAutoFit/>
          </a:bodyPr>
          <a:lstStyle/>
          <a:p>
            <a:pPr eaLnBrk="0" hangingPunct="0">
              <a:buClr>
                <a:srgbClr val="0066CC"/>
              </a:buClr>
              <a:buFont typeface="Wingdings" pitchFamily="2" charset="2"/>
              <a:buChar char="§"/>
            </a:pPr>
            <a:r>
              <a:rPr lang="sv-SE" sz="1800"/>
              <a:t> Muon detector </a:t>
            </a:r>
          </a:p>
          <a:p>
            <a:pPr lvl="1" eaLnBrk="0" hangingPunct="0">
              <a:buClr>
                <a:srgbClr val="008000"/>
              </a:buClr>
              <a:buFont typeface="Wingdings" pitchFamily="2" charset="2"/>
              <a:buChar char="§"/>
            </a:pPr>
            <a:r>
              <a:rPr lang="sv-SE" sz="1800"/>
              <a:t> Hadron calorimeter</a:t>
            </a:r>
          </a:p>
          <a:p>
            <a:pPr lvl="2" eaLnBrk="0" hangingPunct="0">
              <a:buClr>
                <a:srgbClr val="FF9900"/>
              </a:buClr>
              <a:buFont typeface="Wingdings" pitchFamily="2" charset="2"/>
              <a:buChar char="§"/>
            </a:pPr>
            <a:r>
              <a:rPr lang="sv-SE" sz="1800"/>
              <a:t> Electromagnetic calorimeter </a:t>
            </a:r>
          </a:p>
          <a:p>
            <a:pPr lvl="3" eaLnBrk="0" hangingPunct="0">
              <a:buClr>
                <a:srgbClr val="FFFF00"/>
              </a:buClr>
              <a:buFont typeface="Wingdings" pitchFamily="2" charset="2"/>
              <a:buChar char="§"/>
            </a:pPr>
            <a:r>
              <a:rPr lang="sv-SE" sz="1800"/>
              <a:t> Tracking detector</a:t>
            </a:r>
            <a:endParaRPr lang="en-US" sz="1800"/>
          </a:p>
        </p:txBody>
      </p:sp>
      <p:sp>
        <p:nvSpPr>
          <p:cNvPr id="22537" name="Line 1039"/>
          <p:cNvSpPr>
            <a:spLocks noChangeShapeType="1"/>
          </p:cNvSpPr>
          <p:nvPr/>
        </p:nvSpPr>
        <p:spPr bwMode="auto">
          <a:xfrm flipV="1">
            <a:off x="1219200" y="3733800"/>
            <a:ext cx="1066800" cy="990600"/>
          </a:xfrm>
          <a:prstGeom prst="line">
            <a:avLst/>
          </a:prstGeom>
          <a:noFill/>
          <a:ln w="38100">
            <a:solidFill>
              <a:schemeClr val="tx2"/>
            </a:solidFill>
            <a:round/>
            <a:headEnd/>
            <a:tailEnd type="triangle" w="med" len="med"/>
          </a:ln>
        </p:spPr>
        <p:txBody>
          <a:bodyPr wrap="none" anchor="ctr"/>
          <a:lstStyle/>
          <a:p>
            <a:endParaRPr lang="en-US"/>
          </a:p>
        </p:txBody>
      </p:sp>
      <p:sp>
        <p:nvSpPr>
          <p:cNvPr id="22538" name="Line 1040"/>
          <p:cNvSpPr>
            <a:spLocks noChangeShapeType="1"/>
          </p:cNvSpPr>
          <p:nvPr/>
        </p:nvSpPr>
        <p:spPr bwMode="auto">
          <a:xfrm flipV="1">
            <a:off x="2438400" y="2971800"/>
            <a:ext cx="304800" cy="2057400"/>
          </a:xfrm>
          <a:prstGeom prst="line">
            <a:avLst/>
          </a:prstGeom>
          <a:noFill/>
          <a:ln w="38100">
            <a:solidFill>
              <a:schemeClr val="tx2"/>
            </a:solidFill>
            <a:round/>
            <a:headEnd/>
            <a:tailEnd type="triangle" w="med" len="med"/>
          </a:ln>
        </p:spPr>
        <p:txBody>
          <a:bodyPr wrap="none" anchor="ctr"/>
          <a:lstStyle/>
          <a:p>
            <a:endParaRPr lang="en-US"/>
          </a:p>
        </p:txBody>
      </p:sp>
      <p:sp>
        <p:nvSpPr>
          <p:cNvPr id="22539" name="Line 1041"/>
          <p:cNvSpPr>
            <a:spLocks noChangeShapeType="1"/>
          </p:cNvSpPr>
          <p:nvPr/>
        </p:nvSpPr>
        <p:spPr bwMode="auto">
          <a:xfrm flipH="1" flipV="1">
            <a:off x="3048000" y="2819400"/>
            <a:ext cx="457200" cy="2438400"/>
          </a:xfrm>
          <a:prstGeom prst="line">
            <a:avLst/>
          </a:prstGeom>
          <a:noFill/>
          <a:ln w="38100">
            <a:solidFill>
              <a:schemeClr val="tx2"/>
            </a:solidFill>
            <a:round/>
            <a:headEnd/>
            <a:tailEnd type="triangle" w="med" len="med"/>
          </a:ln>
        </p:spPr>
        <p:txBody>
          <a:bodyPr wrap="none" anchor="ctr"/>
          <a:lstStyle/>
          <a:p>
            <a:endParaRPr lang="en-US"/>
          </a:p>
        </p:txBody>
      </p:sp>
      <p:sp>
        <p:nvSpPr>
          <p:cNvPr id="22540" name="Line 1042"/>
          <p:cNvSpPr>
            <a:spLocks noChangeShapeType="1"/>
          </p:cNvSpPr>
          <p:nvPr/>
        </p:nvSpPr>
        <p:spPr bwMode="auto">
          <a:xfrm flipV="1">
            <a:off x="3886200" y="5562600"/>
            <a:ext cx="914400" cy="152400"/>
          </a:xfrm>
          <a:prstGeom prst="line">
            <a:avLst/>
          </a:prstGeom>
          <a:noFill/>
          <a:ln w="38100">
            <a:solidFill>
              <a:schemeClr val="tx2"/>
            </a:solidFill>
            <a:round/>
            <a:headEnd/>
            <a:tailEnd/>
          </a:ln>
        </p:spPr>
        <p:txBody>
          <a:bodyPr wrap="none" anchor="ctr"/>
          <a:lstStyle/>
          <a:p>
            <a:endParaRPr lang="en-US"/>
          </a:p>
        </p:txBody>
      </p:sp>
      <p:sp>
        <p:nvSpPr>
          <p:cNvPr id="22541" name="Line 1043"/>
          <p:cNvSpPr>
            <a:spLocks noChangeShapeType="1"/>
          </p:cNvSpPr>
          <p:nvPr/>
        </p:nvSpPr>
        <p:spPr bwMode="auto">
          <a:xfrm flipH="1" flipV="1">
            <a:off x="3200400" y="2590800"/>
            <a:ext cx="1600200" cy="2971800"/>
          </a:xfrm>
          <a:prstGeom prst="line">
            <a:avLst/>
          </a:prstGeom>
          <a:noFill/>
          <a:ln w="38100">
            <a:solidFill>
              <a:schemeClr val="tx2"/>
            </a:solidFill>
            <a:round/>
            <a:headEnd/>
            <a:tailEnd type="triangle" w="med" len="med"/>
          </a:ln>
        </p:spPr>
        <p:txBody>
          <a:bodyPr wrap="none" anchor="ctr"/>
          <a:lstStyle/>
          <a:p>
            <a:endParaRPr lang="en-US"/>
          </a:p>
        </p:txBody>
      </p:sp>
      <p:sp>
        <p:nvSpPr>
          <p:cNvPr id="22542" name="Line 1044"/>
          <p:cNvSpPr>
            <a:spLocks noChangeShapeType="1"/>
          </p:cNvSpPr>
          <p:nvPr/>
        </p:nvSpPr>
        <p:spPr bwMode="auto">
          <a:xfrm flipH="1" flipV="1">
            <a:off x="762000" y="4114800"/>
            <a:ext cx="457200" cy="609600"/>
          </a:xfrm>
          <a:prstGeom prst="line">
            <a:avLst/>
          </a:prstGeom>
          <a:noFill/>
          <a:ln w="38100">
            <a:solidFill>
              <a:schemeClr val="tx2"/>
            </a:solidFill>
            <a:round/>
            <a:headEnd/>
            <a:tailEnd type="triangle" w="med" len="med"/>
          </a:ln>
        </p:spPr>
        <p:txBody>
          <a:bodyPr wrap="none" anchor="ctr"/>
          <a:lstStyle/>
          <a:p>
            <a:endParaRPr lang="en-US"/>
          </a:p>
        </p:txBody>
      </p:sp>
      <p:pic>
        <p:nvPicPr>
          <p:cNvPr id="15" name="atlas_visit_cropped.wmv">
            <a:hlinkClick r:id="" action="ppaction://media"/>
          </p:cNvPr>
          <p:cNvPicPr>
            <a:picLocks noRot="1" noChangeAspect="1"/>
          </p:cNvPicPr>
          <p:nvPr>
            <a:videoFile r:link="rId1"/>
          </p:nvPr>
        </p:nvPicPr>
        <p:blipFill>
          <a:blip r:embed="rId5" cstate="print"/>
          <a:srcRect/>
          <a:stretch>
            <a:fillRect/>
          </a:stretch>
        </p:blipFill>
        <p:spPr bwMode="auto">
          <a:xfrm>
            <a:off x="4876800" y="3486150"/>
            <a:ext cx="4267200" cy="280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1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4"/>
          <p:cNvSpPr>
            <a:spLocks noGrp="1"/>
          </p:cNvSpPr>
          <p:nvPr>
            <p:ph type="ftr" sz="quarter" idx="11"/>
          </p:nvPr>
        </p:nvSpPr>
        <p:spPr/>
        <p:txBody>
          <a:bodyPr/>
          <a:lstStyle/>
          <a:p>
            <a:pPr>
              <a:defRPr/>
            </a:pPr>
            <a:r>
              <a:rPr lang="en-US" dirty="0" smtClean="0"/>
              <a:t>Vincent Hedberg -  Lund University</a:t>
            </a:r>
          </a:p>
        </p:txBody>
      </p:sp>
      <p:sp>
        <p:nvSpPr>
          <p:cNvPr id="4099" name="Slide Number Placeholder 5"/>
          <p:cNvSpPr>
            <a:spLocks noGrp="1"/>
          </p:cNvSpPr>
          <p:nvPr>
            <p:ph type="sldNum" sz="quarter" idx="12"/>
          </p:nvPr>
        </p:nvSpPr>
        <p:spPr/>
        <p:txBody>
          <a:bodyPr/>
          <a:lstStyle/>
          <a:p>
            <a:pPr>
              <a:defRPr/>
            </a:pPr>
            <a:fld id="{79E82EA9-3C17-4936-BFB0-A287236ACD2D}" type="slidenum">
              <a:rPr lang="en-US" smtClean="0"/>
              <a:pPr>
                <a:defRPr/>
              </a:pPr>
              <a:t>2</a:t>
            </a:fld>
            <a:endParaRPr lang="en-US" dirty="0" smtClean="0"/>
          </a:p>
        </p:txBody>
      </p:sp>
      <p:sp>
        <p:nvSpPr>
          <p:cNvPr id="169986" name="Rectangle 2"/>
          <p:cNvSpPr>
            <a:spLocks noGrp="1" noChangeArrowheads="1"/>
          </p:cNvSpPr>
          <p:nvPr>
            <p:ph type="title"/>
          </p:nvPr>
        </p:nvSpPr>
        <p:spPr/>
        <p:txBody>
          <a:bodyPr/>
          <a:lstStyle/>
          <a:p>
            <a:pPr eaLnBrk="1" hangingPunct="1">
              <a:defRPr/>
            </a:pPr>
            <a:r>
              <a:rPr lang="sv-SE" sz="2800" dirty="0"/>
              <a:t>CERN – A </a:t>
            </a:r>
            <a:r>
              <a:rPr lang="sv-SE" sz="2800" dirty="0" err="1"/>
              <a:t>laboratory</a:t>
            </a:r>
            <a:r>
              <a:rPr lang="sv-SE" sz="2800"/>
              <a:t> for the world</a:t>
            </a:r>
            <a:endParaRPr lang="en-US" sz="2800"/>
          </a:p>
        </p:txBody>
      </p:sp>
      <p:pic>
        <p:nvPicPr>
          <p:cNvPr id="4101" name="Picture 3"/>
          <p:cNvPicPr>
            <a:picLocks noChangeAspect="1" noChangeArrowheads="1"/>
          </p:cNvPicPr>
          <p:nvPr/>
        </p:nvPicPr>
        <p:blipFill>
          <a:blip r:embed="rId2" cstate="print"/>
          <a:srcRect/>
          <a:stretch>
            <a:fillRect/>
          </a:stretch>
        </p:blipFill>
        <p:spPr bwMode="auto">
          <a:xfrm>
            <a:off x="228600" y="1066800"/>
            <a:ext cx="3352800" cy="2732088"/>
          </a:xfrm>
          <a:prstGeom prst="rect">
            <a:avLst/>
          </a:prstGeom>
          <a:noFill/>
          <a:ln w="9525">
            <a:noFill/>
            <a:miter lim="800000"/>
            <a:headEnd/>
            <a:tailEnd/>
          </a:ln>
        </p:spPr>
      </p:pic>
      <p:pic>
        <p:nvPicPr>
          <p:cNvPr id="4102" name="Picture 4"/>
          <p:cNvPicPr>
            <a:picLocks noChangeAspect="1" noChangeArrowheads="1"/>
          </p:cNvPicPr>
          <p:nvPr/>
        </p:nvPicPr>
        <p:blipFill>
          <a:blip r:embed="rId3" cstate="print"/>
          <a:srcRect/>
          <a:stretch>
            <a:fillRect/>
          </a:stretch>
        </p:blipFill>
        <p:spPr bwMode="auto">
          <a:xfrm>
            <a:off x="4953000" y="1616075"/>
            <a:ext cx="4114800" cy="2987675"/>
          </a:xfrm>
          <a:prstGeom prst="rect">
            <a:avLst/>
          </a:prstGeom>
          <a:noFill/>
          <a:ln w="9525">
            <a:noFill/>
            <a:miter lim="800000"/>
            <a:headEnd/>
            <a:tailEnd/>
          </a:ln>
        </p:spPr>
      </p:pic>
      <p:pic>
        <p:nvPicPr>
          <p:cNvPr id="4103" name="Picture 5"/>
          <p:cNvPicPr>
            <a:picLocks noChangeAspect="1" noChangeArrowheads="1"/>
          </p:cNvPicPr>
          <p:nvPr/>
        </p:nvPicPr>
        <p:blipFill>
          <a:blip r:embed="rId4" cstate="print"/>
          <a:srcRect/>
          <a:stretch>
            <a:fillRect/>
          </a:stretch>
        </p:blipFill>
        <p:spPr bwMode="auto">
          <a:xfrm>
            <a:off x="228600" y="3376613"/>
            <a:ext cx="4800600" cy="2921000"/>
          </a:xfrm>
          <a:prstGeom prst="rect">
            <a:avLst/>
          </a:prstGeom>
          <a:noFill/>
          <a:ln w="19050">
            <a:solidFill>
              <a:schemeClr val="tx1"/>
            </a:solidFill>
            <a:miter lim="800000"/>
            <a:headEnd/>
            <a:tailEnd/>
          </a:ln>
        </p:spPr>
      </p:pic>
      <p:sp>
        <p:nvSpPr>
          <p:cNvPr id="4104" name="Text Box 6"/>
          <p:cNvSpPr txBox="1">
            <a:spLocks noChangeArrowheads="1"/>
          </p:cNvSpPr>
          <p:nvPr/>
        </p:nvSpPr>
        <p:spPr bwMode="auto">
          <a:xfrm>
            <a:off x="5867400" y="4724400"/>
            <a:ext cx="2497138" cy="1187450"/>
          </a:xfrm>
          <a:prstGeom prst="rect">
            <a:avLst/>
          </a:prstGeom>
          <a:noFill/>
          <a:ln w="9525">
            <a:noFill/>
            <a:miter lim="800000"/>
            <a:headEnd/>
            <a:tailEnd/>
          </a:ln>
        </p:spPr>
        <p:txBody>
          <a:bodyPr wrap="none">
            <a:spAutoFit/>
          </a:bodyPr>
          <a:lstStyle/>
          <a:p>
            <a:pPr eaLnBrk="0" hangingPunct="0"/>
            <a:r>
              <a:rPr lang="en-US" sz="2400"/>
              <a:t>There were 12 </a:t>
            </a:r>
          </a:p>
          <a:p>
            <a:pPr eaLnBrk="0" hangingPunct="0"/>
            <a:r>
              <a:rPr lang="en-US" sz="2400"/>
              <a:t>member states</a:t>
            </a:r>
          </a:p>
          <a:p>
            <a:pPr eaLnBrk="0" hangingPunct="0"/>
            <a:r>
              <a:rPr lang="en-US" sz="2400"/>
              <a:t>in the beginning.</a:t>
            </a:r>
          </a:p>
        </p:txBody>
      </p:sp>
      <p:sp>
        <p:nvSpPr>
          <p:cNvPr id="4105" name="Rectangle 7"/>
          <p:cNvSpPr>
            <a:spLocks noChangeArrowheads="1"/>
          </p:cNvSpPr>
          <p:nvPr/>
        </p:nvSpPr>
        <p:spPr bwMode="auto">
          <a:xfrm>
            <a:off x="4724400" y="1143000"/>
            <a:ext cx="4238625" cy="457200"/>
          </a:xfrm>
          <a:prstGeom prst="rect">
            <a:avLst/>
          </a:prstGeom>
          <a:noFill/>
          <a:ln w="9525">
            <a:noFill/>
            <a:miter lim="800000"/>
            <a:headEnd/>
            <a:tailEnd/>
          </a:ln>
        </p:spPr>
        <p:txBody>
          <a:bodyPr wrap="none">
            <a:spAutoFit/>
          </a:bodyPr>
          <a:lstStyle/>
          <a:p>
            <a:pPr eaLnBrk="0" hangingPunct="0"/>
            <a:r>
              <a:rPr lang="sv-SE" sz="2400"/>
              <a:t>   CERN was founded in 1954</a:t>
            </a:r>
            <a:endParaRPr lang="en-US" sz="2400"/>
          </a:p>
        </p:txBody>
      </p:sp>
      <p:sp>
        <p:nvSpPr>
          <p:cNvPr id="4106" name="Rectangle 8"/>
          <p:cNvSpPr>
            <a:spLocks noChangeArrowheads="1"/>
          </p:cNvSpPr>
          <p:nvPr/>
        </p:nvSpPr>
        <p:spPr bwMode="auto">
          <a:xfrm>
            <a:off x="7086600" y="3048000"/>
            <a:ext cx="1447800" cy="304800"/>
          </a:xfrm>
          <a:prstGeom prst="rect">
            <a:avLst/>
          </a:prstGeom>
          <a:solidFill>
            <a:schemeClr val="accent1">
              <a:alpha val="0"/>
            </a:schemeClr>
          </a:solidFill>
          <a:ln w="9525">
            <a:solidFill>
              <a:srgbClr val="FF0000"/>
            </a:solidFill>
            <a:miter lim="800000"/>
            <a:headEnd/>
            <a:tailEnd/>
          </a:ln>
        </p:spPr>
        <p:txBody>
          <a:bodyPr wrap="none" anchor="ctr"/>
          <a:lstStyle/>
          <a:p>
            <a:pPr algn="ctr" eaLnBrk="0" hangingPunct="0"/>
            <a:endParaRPr lang="en-US"/>
          </a:p>
        </p:txBody>
      </p:sp>
      <p:sp>
        <p:nvSpPr>
          <p:cNvPr id="4107" name="Text Box 9"/>
          <p:cNvSpPr txBox="1">
            <a:spLocks noChangeArrowheads="1"/>
          </p:cNvSpPr>
          <p:nvPr/>
        </p:nvSpPr>
        <p:spPr bwMode="auto">
          <a:xfrm>
            <a:off x="3657600" y="1752600"/>
            <a:ext cx="1143000" cy="336550"/>
          </a:xfrm>
          <a:prstGeom prst="rect">
            <a:avLst/>
          </a:prstGeom>
          <a:noFill/>
          <a:ln w="9525" algn="ctr">
            <a:noFill/>
            <a:miter lim="800000"/>
            <a:headEnd/>
            <a:tailEnd/>
          </a:ln>
        </p:spPr>
        <p:txBody>
          <a:bodyPr>
            <a:spAutoFit/>
          </a:bodyPr>
          <a:lstStyle/>
          <a:p>
            <a:pPr algn="ctr" eaLnBrk="0" hangingPunct="0">
              <a:spcBef>
                <a:spcPct val="50000"/>
              </a:spcBef>
            </a:pPr>
            <a:r>
              <a:rPr lang="en-US" sz="1600">
                <a:solidFill>
                  <a:schemeClr val="accent2"/>
                </a:solidFill>
              </a:rPr>
              <a:t>Torsten</a:t>
            </a:r>
          </a:p>
        </p:txBody>
      </p:sp>
      <p:sp>
        <p:nvSpPr>
          <p:cNvPr id="4108" name="Line 10"/>
          <p:cNvSpPr>
            <a:spLocks noChangeShapeType="1"/>
          </p:cNvSpPr>
          <p:nvPr/>
        </p:nvSpPr>
        <p:spPr bwMode="auto">
          <a:xfrm>
            <a:off x="4724400" y="2057400"/>
            <a:ext cx="2362200" cy="990600"/>
          </a:xfrm>
          <a:prstGeom prst="line">
            <a:avLst/>
          </a:prstGeom>
          <a:noFill/>
          <a:ln w="9525">
            <a:solidFill>
              <a:srgbClr val="FF0000"/>
            </a:solidFill>
            <a:round/>
            <a:headEnd/>
            <a:tailEnd type="triangle" w="med" len="med"/>
          </a:ln>
        </p:spPr>
        <p:txBody>
          <a:bodyPr wrap="none" anchor="ctr"/>
          <a:lstStyle/>
          <a:p>
            <a:endParaRPr lang="en-US"/>
          </a:p>
        </p:txBody>
      </p:sp>
      <p:sp>
        <p:nvSpPr>
          <p:cNvPr id="4109" name="Text Box 11"/>
          <p:cNvSpPr txBox="1">
            <a:spLocks noChangeArrowheads="1"/>
          </p:cNvSpPr>
          <p:nvPr/>
        </p:nvSpPr>
        <p:spPr bwMode="auto">
          <a:xfrm>
            <a:off x="3657600" y="1981200"/>
            <a:ext cx="1136650" cy="336550"/>
          </a:xfrm>
          <a:prstGeom prst="rect">
            <a:avLst/>
          </a:prstGeom>
          <a:noFill/>
          <a:ln w="9525" algn="ctr">
            <a:noFill/>
            <a:miter lim="800000"/>
            <a:headEnd/>
            <a:tailEnd/>
          </a:ln>
        </p:spPr>
        <p:txBody>
          <a:bodyPr wrap="none">
            <a:spAutoFit/>
          </a:bodyPr>
          <a:lstStyle/>
          <a:p>
            <a:pPr algn="ctr" eaLnBrk="0" hangingPunct="0"/>
            <a:r>
              <a:rPr lang="en-US" sz="1600">
                <a:solidFill>
                  <a:schemeClr val="accent2"/>
                </a:solidFill>
              </a:rPr>
              <a:t>Gustavson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6515DFD5-6BE2-4FCF-A29D-AACF7F7958A9}" type="slidenum">
              <a:rPr lang="en-US" smtClean="0"/>
              <a:pPr>
                <a:defRPr/>
              </a:pPr>
              <a:t>20</a:t>
            </a:fld>
            <a:endParaRPr lang="en-US"/>
          </a:p>
        </p:txBody>
      </p:sp>
      <p:sp>
        <p:nvSpPr>
          <p:cNvPr id="4" name="Footer Placeholder 1"/>
          <p:cNvSpPr txBox="1">
            <a:spLocks/>
          </p:cNvSpPr>
          <p:nvPr/>
        </p:nvSpPr>
        <p:spPr bwMode="auto">
          <a:xfrm>
            <a:off x="1676400" y="6477000"/>
            <a:ext cx="5715000" cy="64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chemeClr val="tx1"/>
                </a:solidFill>
                <a:effectLst/>
                <a:uLnTx/>
                <a:uFillTx/>
                <a:latin typeface="Comic Sans MS" pitchFamily="66" charset="0"/>
                <a:ea typeface="+mn-ea"/>
                <a:cs typeface="+mn-cs"/>
              </a:rPr>
              <a:t>Vincent Hedberg -  Lund University</a:t>
            </a:r>
            <a:endParaRPr kumimoji="0" lang="en-US" sz="12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sp>
        <p:nvSpPr>
          <p:cNvPr id="5" name="Slide Number Placeholder 2"/>
          <p:cNvSpPr txBox="1">
            <a:spLocks/>
          </p:cNvSpPr>
          <p:nvPr/>
        </p:nvSpPr>
        <p:spPr bwMode="auto">
          <a:xfrm>
            <a:off x="6553200" y="6400800"/>
            <a:ext cx="1981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BCEB04-92AC-4098-A7D9-E69A965A3774}" type="slidenum">
              <a:rPr kumimoji="0" lang="en-US" sz="1200" b="0" i="0" u="none" strike="noStrike" kern="1200" cap="none" spc="0" normalizeH="0" baseline="0" noProof="0" smtClean="0">
                <a:ln>
                  <a:noFill/>
                </a:ln>
                <a:solidFill>
                  <a:schemeClr val="tx1"/>
                </a:solidFill>
                <a:effectLst/>
                <a:uLnTx/>
                <a:uFillTx/>
                <a:latin typeface="Comic Sans MS" pitchFamily="66"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smtClean="0">
              <a:ln>
                <a:noFill/>
              </a:ln>
              <a:solidFill>
                <a:schemeClr val="tx1"/>
              </a:solidFill>
              <a:effectLst/>
              <a:uLnTx/>
              <a:uFillTx/>
              <a:latin typeface="Comic Sans MS" pitchFamily="66" charset="0"/>
              <a:ea typeface="+mn-ea"/>
              <a:cs typeface="+mn-cs"/>
            </a:endParaRPr>
          </a:p>
        </p:txBody>
      </p:sp>
      <p:sp>
        <p:nvSpPr>
          <p:cNvPr id="6" name="Title 1"/>
          <p:cNvSpPr txBox="1">
            <a:spLocks/>
          </p:cNvSpPr>
          <p:nvPr/>
        </p:nvSpPr>
        <p:spPr>
          <a:xfrm>
            <a:off x="1066800" y="152400"/>
            <a:ext cx="7010400" cy="685800"/>
          </a:xfrm>
          <a:prstGeom prst="rect">
            <a:avLst/>
          </a:prstGeom>
        </p:spPr>
        <p:txBody>
          <a:bodyPr/>
          <a:lstStyle/>
          <a:p>
            <a:pPr algn="ctr">
              <a:defRPr/>
            </a:pPr>
            <a:r>
              <a:rPr lang="sv-SE" sz="4000" b="1" kern="0" dirty="0" smtClean="0">
                <a:solidFill>
                  <a:schemeClr val="folHlink"/>
                </a:solidFill>
                <a:effectLst>
                  <a:outerShdw blurRad="38100" dist="38100" dir="2700000" algn="tl">
                    <a:srgbClr val="000000"/>
                  </a:outerShdw>
                </a:effectLst>
                <a:latin typeface="+mj-lt"/>
                <a:ea typeface="+mj-ea"/>
                <a:cs typeface="+mj-cs"/>
              </a:rPr>
              <a:t>ATLAS in the </a:t>
            </a:r>
            <a:r>
              <a:rPr lang="sv-SE" sz="4000" b="1" kern="0" dirty="0" err="1" smtClean="0">
                <a:solidFill>
                  <a:schemeClr val="folHlink"/>
                </a:solidFill>
                <a:effectLst>
                  <a:outerShdw blurRad="38100" dist="38100" dir="2700000" algn="tl">
                    <a:srgbClr val="000000"/>
                  </a:outerShdw>
                </a:effectLst>
                <a:latin typeface="+mj-lt"/>
                <a:ea typeface="+mj-ea"/>
                <a:cs typeface="+mj-cs"/>
              </a:rPr>
              <a:t>movies</a:t>
            </a:r>
            <a:endParaRPr lang="en-US" sz="4000" b="1" kern="0" dirty="0">
              <a:solidFill>
                <a:schemeClr val="folHlink"/>
              </a:solidFill>
              <a:effectLst>
                <a:outerShdw blurRad="38100" dist="38100" dir="2700000" algn="tl">
                  <a:srgbClr val="000000"/>
                </a:outerShdw>
              </a:effectLst>
              <a:latin typeface="+mj-lt"/>
              <a:ea typeface="+mj-ea"/>
              <a:cs typeface="+mj-cs"/>
            </a:endParaRPr>
          </a:p>
        </p:txBody>
      </p:sp>
      <p:sp>
        <p:nvSpPr>
          <p:cNvPr id="7" name="Footer Placeholder 2"/>
          <p:cNvSpPr txBox="1">
            <a:spLocks/>
          </p:cNvSpPr>
          <p:nvPr/>
        </p:nvSpPr>
        <p:spPr bwMode="auto">
          <a:xfrm>
            <a:off x="1676400" y="6477000"/>
            <a:ext cx="5715000" cy="647700"/>
          </a:xfrm>
          <a:prstGeom prst="rect">
            <a:avLst/>
          </a:prstGeom>
          <a:noFill/>
          <a:ln w="9525">
            <a:noFill/>
            <a:miter lim="800000"/>
            <a:headEnd/>
            <a:tailEnd/>
          </a:ln>
        </p:spPr>
        <p:txBody>
          <a:bodyPr/>
          <a:lstStyle/>
          <a:p>
            <a:pPr algn="ctr"/>
            <a:endParaRPr lang="en-US" sz="1200"/>
          </a:p>
        </p:txBody>
      </p:sp>
      <p:sp>
        <p:nvSpPr>
          <p:cNvPr id="8" name="Slide Number Placeholder 3"/>
          <p:cNvSpPr txBox="1">
            <a:spLocks/>
          </p:cNvSpPr>
          <p:nvPr/>
        </p:nvSpPr>
        <p:spPr bwMode="auto">
          <a:xfrm>
            <a:off x="6553200" y="6400800"/>
            <a:ext cx="1981200" cy="304800"/>
          </a:xfrm>
          <a:prstGeom prst="rect">
            <a:avLst/>
          </a:prstGeom>
          <a:noFill/>
          <a:ln w="9525">
            <a:noFill/>
            <a:miter lim="800000"/>
            <a:headEnd/>
            <a:tailEnd/>
          </a:ln>
        </p:spPr>
        <p:txBody>
          <a:bodyPr/>
          <a:lstStyle/>
          <a:p>
            <a:pPr algn="r"/>
            <a:fld id="{E6586F54-E7EB-4A0D-BF4F-79D93CCFB25E}" type="slidenum">
              <a:rPr lang="en-US" sz="1200"/>
              <a:pPr algn="r"/>
              <a:t>20</a:t>
            </a:fld>
            <a:endParaRPr lang="en-US" sz="1200"/>
          </a:p>
        </p:txBody>
      </p:sp>
      <p:pic>
        <p:nvPicPr>
          <p:cNvPr id="10" name="trailer_2.wmv">
            <a:hlinkClick r:id="" action="ppaction://media"/>
          </p:cNvPr>
          <p:cNvPicPr>
            <a:picLocks noRot="1" noChangeAspect="1"/>
          </p:cNvPicPr>
          <p:nvPr>
            <a:videoFile r:link="rId1"/>
          </p:nvPr>
        </p:nvPicPr>
        <p:blipFill>
          <a:blip r:embed="rId3" cstate="print"/>
          <a:srcRect/>
          <a:stretch>
            <a:fillRect/>
          </a:stretch>
        </p:blipFill>
        <p:spPr bwMode="auto">
          <a:xfrm>
            <a:off x="0" y="1212909"/>
            <a:ext cx="9162082" cy="495929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5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p:cTn id="12"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p:txBody>
          <a:bodyPr/>
          <a:lstStyle/>
          <a:p>
            <a:pPr>
              <a:defRPr/>
            </a:pPr>
            <a:r>
              <a:rPr lang="en-US" dirty="0" smtClean="0"/>
              <a:t>Vincent Hedberg -  Lund University</a:t>
            </a:r>
          </a:p>
        </p:txBody>
      </p:sp>
      <p:sp>
        <p:nvSpPr>
          <p:cNvPr id="30723" name="Slide Number Placeholder 5"/>
          <p:cNvSpPr>
            <a:spLocks noGrp="1"/>
          </p:cNvSpPr>
          <p:nvPr>
            <p:ph type="sldNum" sz="quarter" idx="12"/>
          </p:nvPr>
        </p:nvSpPr>
        <p:spPr/>
        <p:txBody>
          <a:bodyPr/>
          <a:lstStyle/>
          <a:p>
            <a:pPr>
              <a:defRPr/>
            </a:pPr>
            <a:fld id="{B6E83D01-281A-4DC2-A4F7-4C7E55E403C5}" type="slidenum">
              <a:rPr lang="en-US" smtClean="0"/>
              <a:pPr>
                <a:defRPr/>
              </a:pPr>
              <a:t>21</a:t>
            </a:fld>
            <a:endParaRPr lang="en-US" smtClean="0"/>
          </a:p>
        </p:txBody>
      </p:sp>
      <p:sp>
        <p:nvSpPr>
          <p:cNvPr id="94210" name="Rectangle 2"/>
          <p:cNvSpPr>
            <a:spLocks noGrp="1" noChangeArrowheads="1"/>
          </p:cNvSpPr>
          <p:nvPr>
            <p:ph type="title"/>
          </p:nvPr>
        </p:nvSpPr>
        <p:spPr/>
        <p:txBody>
          <a:bodyPr/>
          <a:lstStyle/>
          <a:p>
            <a:pPr eaLnBrk="1" hangingPunct="1">
              <a:defRPr/>
            </a:pPr>
            <a:r>
              <a:rPr lang="en-US"/>
              <a:t>Detection of photons and electrons</a:t>
            </a:r>
          </a:p>
        </p:txBody>
      </p:sp>
      <p:pic>
        <p:nvPicPr>
          <p:cNvPr id="94215" name="electron_photon.wmv">
            <a:hlinkClick r:id="" action="ppaction://media"/>
          </p:cNvPr>
          <p:cNvPicPr>
            <a:picLocks noGrp="1" noRot="1" noChangeAspect="1" noChangeArrowheads="1"/>
          </p:cNvPicPr>
          <p:nvPr>
            <p:ph idx="1"/>
            <a:videoFile r:link="rId1"/>
          </p:nvPr>
        </p:nvPicPr>
        <p:blipFill>
          <a:blip r:embed="rId3" cstate="print"/>
          <a:srcRect/>
          <a:stretch>
            <a:fillRect/>
          </a:stretch>
        </p:blipFill>
        <p:spPr>
          <a:xfrm>
            <a:off x="2514600" y="1066800"/>
            <a:ext cx="6477000" cy="5180013"/>
          </a:xfrm>
        </p:spPr>
      </p:pic>
      <p:sp>
        <p:nvSpPr>
          <p:cNvPr id="24582" name="Text Box 9"/>
          <p:cNvSpPr txBox="1">
            <a:spLocks noChangeArrowheads="1"/>
          </p:cNvSpPr>
          <p:nvPr/>
        </p:nvSpPr>
        <p:spPr bwMode="auto">
          <a:xfrm>
            <a:off x="457200" y="1371600"/>
            <a:ext cx="2057400" cy="366713"/>
          </a:xfrm>
          <a:prstGeom prst="rect">
            <a:avLst/>
          </a:prstGeom>
          <a:noFill/>
          <a:ln w="9525">
            <a:noFill/>
            <a:miter lim="800000"/>
            <a:headEnd/>
            <a:tailEnd/>
          </a:ln>
        </p:spPr>
        <p:txBody>
          <a:bodyPr>
            <a:spAutoFit/>
          </a:bodyPr>
          <a:lstStyle/>
          <a:p>
            <a:pPr eaLnBrk="0" hangingPunct="0">
              <a:spcBef>
                <a:spcPct val="50000"/>
              </a:spcBef>
            </a:pPr>
            <a:r>
              <a:rPr lang="en-US" sz="1800"/>
              <a:t>    Muon detector</a:t>
            </a:r>
          </a:p>
        </p:txBody>
      </p:sp>
      <p:sp>
        <p:nvSpPr>
          <p:cNvPr id="24583" name="Text Box 10"/>
          <p:cNvSpPr txBox="1">
            <a:spLocks noChangeArrowheads="1"/>
          </p:cNvSpPr>
          <p:nvPr/>
        </p:nvSpPr>
        <p:spPr bwMode="auto">
          <a:xfrm>
            <a:off x="0" y="2971800"/>
            <a:ext cx="2447925" cy="366713"/>
          </a:xfrm>
          <a:prstGeom prst="rect">
            <a:avLst/>
          </a:prstGeom>
          <a:noFill/>
          <a:ln w="9525">
            <a:noFill/>
            <a:miter lim="800000"/>
            <a:headEnd/>
            <a:tailEnd/>
          </a:ln>
        </p:spPr>
        <p:txBody>
          <a:bodyPr wrap="none">
            <a:spAutoFit/>
          </a:bodyPr>
          <a:lstStyle/>
          <a:p>
            <a:pPr eaLnBrk="0" hangingPunct="0"/>
            <a:r>
              <a:rPr lang="en-US" sz="1800"/>
              <a:t>Hadronic calorimeter</a:t>
            </a:r>
          </a:p>
        </p:txBody>
      </p:sp>
      <p:sp>
        <p:nvSpPr>
          <p:cNvPr id="24584" name="Text Box 11"/>
          <p:cNvSpPr txBox="1">
            <a:spLocks noChangeArrowheads="1"/>
          </p:cNvSpPr>
          <p:nvPr/>
        </p:nvSpPr>
        <p:spPr bwMode="auto">
          <a:xfrm>
            <a:off x="533400" y="4343400"/>
            <a:ext cx="2133600" cy="641350"/>
          </a:xfrm>
          <a:prstGeom prst="rect">
            <a:avLst/>
          </a:prstGeom>
          <a:noFill/>
          <a:ln w="9525">
            <a:noFill/>
            <a:miter lim="800000"/>
            <a:headEnd/>
            <a:tailEnd/>
          </a:ln>
        </p:spPr>
        <p:txBody>
          <a:bodyPr>
            <a:spAutoFit/>
          </a:bodyPr>
          <a:lstStyle/>
          <a:p>
            <a:pPr eaLnBrk="0" hangingPunct="0"/>
            <a:r>
              <a:rPr lang="en-US" sz="1800"/>
              <a:t>Electromagnetic </a:t>
            </a:r>
          </a:p>
          <a:p>
            <a:pPr eaLnBrk="0" hangingPunct="0"/>
            <a:r>
              <a:rPr lang="en-US" sz="1800"/>
              <a:t>    calorimeter</a:t>
            </a:r>
          </a:p>
        </p:txBody>
      </p:sp>
      <p:sp>
        <p:nvSpPr>
          <p:cNvPr id="24585" name="Text Box 12"/>
          <p:cNvSpPr txBox="1">
            <a:spLocks noChangeArrowheads="1"/>
          </p:cNvSpPr>
          <p:nvPr/>
        </p:nvSpPr>
        <p:spPr bwMode="auto">
          <a:xfrm>
            <a:off x="228600" y="5334000"/>
            <a:ext cx="2257425" cy="366713"/>
          </a:xfrm>
          <a:prstGeom prst="rect">
            <a:avLst/>
          </a:prstGeom>
          <a:noFill/>
          <a:ln w="9525">
            <a:noFill/>
            <a:miter lim="800000"/>
            <a:headEnd/>
            <a:tailEnd/>
          </a:ln>
        </p:spPr>
        <p:txBody>
          <a:bodyPr>
            <a:spAutoFit/>
          </a:bodyPr>
          <a:lstStyle/>
          <a:p>
            <a:pPr eaLnBrk="0" hangingPunct="0"/>
            <a:r>
              <a:rPr lang="en-US" sz="1800"/>
              <a:t>Tracking 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0" fill="hold"/>
                                        <p:tgtEl>
                                          <p:spTgt spid="942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4215"/>
                </p:tgtEl>
              </p:cMediaNode>
            </p:video>
            <p:seq concurrent="1" nextAc="seek">
              <p:cTn id="8" restart="whenNotActive" fill="hold" evtFilter="cancelBubble" nodeType="interactiveSeq">
                <p:stCondLst>
                  <p:cond evt="onClick" delay="0">
                    <p:tgtEl>
                      <p:spTgt spid="942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4215"/>
                                        </p:tgtEl>
                                      </p:cBhvr>
                                    </p:cmd>
                                  </p:childTnLst>
                                </p:cTn>
                              </p:par>
                            </p:childTnLst>
                          </p:cTn>
                        </p:par>
                      </p:childTnLst>
                    </p:cTn>
                  </p:par>
                </p:childTnLst>
              </p:cTn>
              <p:nextCondLst>
                <p:cond evt="onClick" delay="0">
                  <p:tgtEl>
                    <p:spTgt spid="9421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p:txBody>
          <a:bodyPr/>
          <a:lstStyle/>
          <a:p>
            <a:pPr>
              <a:defRPr/>
            </a:pPr>
            <a:r>
              <a:rPr lang="en-US" dirty="0" smtClean="0"/>
              <a:t>Vincent Hedberg -  Lund University</a:t>
            </a:r>
          </a:p>
        </p:txBody>
      </p:sp>
      <p:sp>
        <p:nvSpPr>
          <p:cNvPr id="31747" name="Slide Number Placeholder 5"/>
          <p:cNvSpPr>
            <a:spLocks noGrp="1"/>
          </p:cNvSpPr>
          <p:nvPr>
            <p:ph type="sldNum" sz="quarter" idx="12"/>
          </p:nvPr>
        </p:nvSpPr>
        <p:spPr/>
        <p:txBody>
          <a:bodyPr/>
          <a:lstStyle/>
          <a:p>
            <a:pPr>
              <a:defRPr/>
            </a:pPr>
            <a:fld id="{B8E4EA38-744B-4436-B173-DBEAFDE39F3A}" type="slidenum">
              <a:rPr lang="en-US" smtClean="0"/>
              <a:pPr>
                <a:defRPr/>
              </a:pPr>
              <a:t>22</a:t>
            </a:fld>
            <a:endParaRPr lang="en-US" smtClean="0"/>
          </a:p>
        </p:txBody>
      </p:sp>
      <p:sp>
        <p:nvSpPr>
          <p:cNvPr id="115714" name="Rectangle 2"/>
          <p:cNvSpPr>
            <a:spLocks noGrp="1" noChangeArrowheads="1"/>
          </p:cNvSpPr>
          <p:nvPr>
            <p:ph type="title"/>
          </p:nvPr>
        </p:nvSpPr>
        <p:spPr/>
        <p:txBody>
          <a:bodyPr/>
          <a:lstStyle/>
          <a:p>
            <a:pPr eaLnBrk="1" hangingPunct="1">
              <a:defRPr/>
            </a:pPr>
            <a:r>
              <a:rPr lang="en-US"/>
              <a:t>Detection of protons and neutrons</a:t>
            </a:r>
          </a:p>
        </p:txBody>
      </p:sp>
      <p:pic>
        <p:nvPicPr>
          <p:cNvPr id="115716" name="hadron.wmv">
            <a:hlinkClick r:id="" action="ppaction://media"/>
          </p:cNvPr>
          <p:cNvPicPr>
            <a:picLocks noGrp="1" noRot="1" noChangeAspect="1" noChangeArrowheads="1"/>
          </p:cNvPicPr>
          <p:nvPr>
            <p:ph idx="1"/>
            <a:videoFile r:link="rId1"/>
          </p:nvPr>
        </p:nvPicPr>
        <p:blipFill>
          <a:blip r:embed="rId3" cstate="print"/>
          <a:srcRect/>
          <a:stretch>
            <a:fillRect/>
          </a:stretch>
        </p:blipFill>
        <p:spPr>
          <a:xfrm>
            <a:off x="2590800" y="1066800"/>
            <a:ext cx="6400800" cy="5119688"/>
          </a:xfrm>
        </p:spPr>
      </p:pic>
      <p:sp>
        <p:nvSpPr>
          <p:cNvPr id="25606" name="Text Box 10"/>
          <p:cNvSpPr txBox="1">
            <a:spLocks noChangeArrowheads="1"/>
          </p:cNvSpPr>
          <p:nvPr/>
        </p:nvSpPr>
        <p:spPr bwMode="auto">
          <a:xfrm>
            <a:off x="457200" y="1371600"/>
            <a:ext cx="2057400" cy="366713"/>
          </a:xfrm>
          <a:prstGeom prst="rect">
            <a:avLst/>
          </a:prstGeom>
          <a:noFill/>
          <a:ln w="9525">
            <a:noFill/>
            <a:miter lim="800000"/>
            <a:headEnd/>
            <a:tailEnd/>
          </a:ln>
        </p:spPr>
        <p:txBody>
          <a:bodyPr>
            <a:spAutoFit/>
          </a:bodyPr>
          <a:lstStyle/>
          <a:p>
            <a:pPr eaLnBrk="0" hangingPunct="0">
              <a:spcBef>
                <a:spcPct val="50000"/>
              </a:spcBef>
            </a:pPr>
            <a:r>
              <a:rPr lang="en-US" sz="1800"/>
              <a:t>    Muon detector</a:t>
            </a:r>
          </a:p>
        </p:txBody>
      </p:sp>
      <p:sp>
        <p:nvSpPr>
          <p:cNvPr id="25607" name="Text Box 11"/>
          <p:cNvSpPr txBox="1">
            <a:spLocks noChangeArrowheads="1"/>
          </p:cNvSpPr>
          <p:nvPr/>
        </p:nvSpPr>
        <p:spPr bwMode="auto">
          <a:xfrm>
            <a:off x="0" y="2971800"/>
            <a:ext cx="2447925" cy="366713"/>
          </a:xfrm>
          <a:prstGeom prst="rect">
            <a:avLst/>
          </a:prstGeom>
          <a:noFill/>
          <a:ln w="9525">
            <a:noFill/>
            <a:miter lim="800000"/>
            <a:headEnd/>
            <a:tailEnd/>
          </a:ln>
        </p:spPr>
        <p:txBody>
          <a:bodyPr wrap="none">
            <a:spAutoFit/>
          </a:bodyPr>
          <a:lstStyle/>
          <a:p>
            <a:pPr eaLnBrk="0" hangingPunct="0"/>
            <a:r>
              <a:rPr lang="en-US" sz="1800"/>
              <a:t>Hadronic calorimeter</a:t>
            </a:r>
          </a:p>
        </p:txBody>
      </p:sp>
      <p:sp>
        <p:nvSpPr>
          <p:cNvPr id="25608" name="Text Box 12"/>
          <p:cNvSpPr txBox="1">
            <a:spLocks noChangeArrowheads="1"/>
          </p:cNvSpPr>
          <p:nvPr/>
        </p:nvSpPr>
        <p:spPr bwMode="auto">
          <a:xfrm>
            <a:off x="533400" y="4343400"/>
            <a:ext cx="2133600" cy="641350"/>
          </a:xfrm>
          <a:prstGeom prst="rect">
            <a:avLst/>
          </a:prstGeom>
          <a:noFill/>
          <a:ln w="9525">
            <a:noFill/>
            <a:miter lim="800000"/>
            <a:headEnd/>
            <a:tailEnd/>
          </a:ln>
        </p:spPr>
        <p:txBody>
          <a:bodyPr>
            <a:spAutoFit/>
          </a:bodyPr>
          <a:lstStyle/>
          <a:p>
            <a:pPr eaLnBrk="0" hangingPunct="0"/>
            <a:r>
              <a:rPr lang="en-US" sz="1800"/>
              <a:t>Electromagnetic </a:t>
            </a:r>
          </a:p>
          <a:p>
            <a:pPr eaLnBrk="0" hangingPunct="0"/>
            <a:r>
              <a:rPr lang="en-US" sz="1800"/>
              <a:t>    calorimeter</a:t>
            </a:r>
          </a:p>
        </p:txBody>
      </p:sp>
      <p:sp>
        <p:nvSpPr>
          <p:cNvPr id="25609" name="Text Box 13"/>
          <p:cNvSpPr txBox="1">
            <a:spLocks noChangeArrowheads="1"/>
          </p:cNvSpPr>
          <p:nvPr/>
        </p:nvSpPr>
        <p:spPr bwMode="auto">
          <a:xfrm>
            <a:off x="228600" y="5334000"/>
            <a:ext cx="2257425" cy="366713"/>
          </a:xfrm>
          <a:prstGeom prst="rect">
            <a:avLst/>
          </a:prstGeom>
          <a:noFill/>
          <a:ln w="9525">
            <a:noFill/>
            <a:miter lim="800000"/>
            <a:headEnd/>
            <a:tailEnd/>
          </a:ln>
        </p:spPr>
        <p:txBody>
          <a:bodyPr>
            <a:spAutoFit/>
          </a:bodyPr>
          <a:lstStyle/>
          <a:p>
            <a:pPr eaLnBrk="0" hangingPunct="0"/>
            <a:r>
              <a:rPr lang="en-US" sz="1800"/>
              <a:t>Tracking 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00" fill="hold"/>
                                        <p:tgtEl>
                                          <p:spTgt spid="1157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5716"/>
                </p:tgtEl>
              </p:cMediaNode>
            </p:video>
            <p:seq concurrent="1" nextAc="seek">
              <p:cTn id="8" restart="whenNotActive" fill="hold" evtFilter="cancelBubble" nodeType="interactiveSeq">
                <p:stCondLst>
                  <p:cond evt="onClick" delay="0">
                    <p:tgtEl>
                      <p:spTgt spid="1157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5716"/>
                                        </p:tgtEl>
                                      </p:cBhvr>
                                    </p:cmd>
                                  </p:childTnLst>
                                </p:cTn>
                              </p:par>
                            </p:childTnLst>
                          </p:cTn>
                        </p:par>
                      </p:childTnLst>
                    </p:cTn>
                  </p:par>
                </p:childTnLst>
              </p:cTn>
              <p:nextCondLst>
                <p:cond evt="onClick" delay="0">
                  <p:tgtEl>
                    <p:spTgt spid="11571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4"/>
          <p:cNvSpPr>
            <a:spLocks noGrp="1"/>
          </p:cNvSpPr>
          <p:nvPr>
            <p:ph type="ftr" sz="quarter" idx="11"/>
          </p:nvPr>
        </p:nvSpPr>
        <p:spPr/>
        <p:txBody>
          <a:bodyPr/>
          <a:lstStyle/>
          <a:p>
            <a:pPr>
              <a:defRPr/>
            </a:pPr>
            <a:r>
              <a:rPr lang="en-US" dirty="0" smtClean="0"/>
              <a:t>Vincent Hedberg -  Lund University</a:t>
            </a:r>
          </a:p>
        </p:txBody>
      </p:sp>
      <p:sp>
        <p:nvSpPr>
          <p:cNvPr id="32771" name="Slide Number Placeholder 5"/>
          <p:cNvSpPr>
            <a:spLocks noGrp="1"/>
          </p:cNvSpPr>
          <p:nvPr>
            <p:ph type="sldNum" sz="quarter" idx="12"/>
          </p:nvPr>
        </p:nvSpPr>
        <p:spPr/>
        <p:txBody>
          <a:bodyPr/>
          <a:lstStyle/>
          <a:p>
            <a:pPr>
              <a:defRPr/>
            </a:pPr>
            <a:fld id="{415F2D35-2453-468B-9FDC-DAFE2DD29ED0}" type="slidenum">
              <a:rPr lang="en-US" smtClean="0"/>
              <a:pPr>
                <a:defRPr/>
              </a:pPr>
              <a:t>23</a:t>
            </a:fld>
            <a:endParaRPr lang="en-US" smtClean="0"/>
          </a:p>
        </p:txBody>
      </p:sp>
      <p:sp>
        <p:nvSpPr>
          <p:cNvPr id="116738" name="Rectangle 2"/>
          <p:cNvSpPr>
            <a:spLocks noGrp="1" noChangeArrowheads="1"/>
          </p:cNvSpPr>
          <p:nvPr>
            <p:ph type="title"/>
          </p:nvPr>
        </p:nvSpPr>
        <p:spPr/>
        <p:txBody>
          <a:bodyPr/>
          <a:lstStyle/>
          <a:p>
            <a:pPr eaLnBrk="1" hangingPunct="1">
              <a:defRPr/>
            </a:pPr>
            <a:r>
              <a:rPr lang="en-US"/>
              <a:t>Detection of muons and neutrinos</a:t>
            </a:r>
          </a:p>
        </p:txBody>
      </p:sp>
      <p:pic>
        <p:nvPicPr>
          <p:cNvPr id="116740" name="muon.wmv">
            <a:hlinkClick r:id="" action="ppaction://media"/>
          </p:cNvPr>
          <p:cNvPicPr>
            <a:picLocks noGrp="1" noRot="1" noChangeAspect="1" noChangeArrowheads="1"/>
          </p:cNvPicPr>
          <p:nvPr>
            <p:ph idx="1"/>
            <a:videoFile r:link="rId1"/>
          </p:nvPr>
        </p:nvPicPr>
        <p:blipFill>
          <a:blip r:embed="rId3" cstate="print"/>
          <a:srcRect/>
          <a:stretch>
            <a:fillRect/>
          </a:stretch>
        </p:blipFill>
        <p:spPr>
          <a:xfrm>
            <a:off x="2590800" y="1066800"/>
            <a:ext cx="6400800" cy="5119688"/>
          </a:xfrm>
        </p:spPr>
      </p:pic>
      <p:sp>
        <p:nvSpPr>
          <p:cNvPr id="26630" name="Text Box 10"/>
          <p:cNvSpPr txBox="1">
            <a:spLocks noChangeArrowheads="1"/>
          </p:cNvSpPr>
          <p:nvPr/>
        </p:nvSpPr>
        <p:spPr bwMode="auto">
          <a:xfrm>
            <a:off x="457200" y="1371600"/>
            <a:ext cx="2057400" cy="366713"/>
          </a:xfrm>
          <a:prstGeom prst="rect">
            <a:avLst/>
          </a:prstGeom>
          <a:noFill/>
          <a:ln w="9525">
            <a:noFill/>
            <a:miter lim="800000"/>
            <a:headEnd/>
            <a:tailEnd/>
          </a:ln>
        </p:spPr>
        <p:txBody>
          <a:bodyPr>
            <a:spAutoFit/>
          </a:bodyPr>
          <a:lstStyle/>
          <a:p>
            <a:pPr eaLnBrk="0" hangingPunct="0">
              <a:spcBef>
                <a:spcPct val="50000"/>
              </a:spcBef>
            </a:pPr>
            <a:r>
              <a:rPr lang="en-US" sz="1800"/>
              <a:t>    Muon detector</a:t>
            </a:r>
          </a:p>
        </p:txBody>
      </p:sp>
      <p:sp>
        <p:nvSpPr>
          <p:cNvPr id="26631" name="Text Box 11"/>
          <p:cNvSpPr txBox="1">
            <a:spLocks noChangeArrowheads="1"/>
          </p:cNvSpPr>
          <p:nvPr/>
        </p:nvSpPr>
        <p:spPr bwMode="auto">
          <a:xfrm>
            <a:off x="0" y="2971800"/>
            <a:ext cx="2447925" cy="366713"/>
          </a:xfrm>
          <a:prstGeom prst="rect">
            <a:avLst/>
          </a:prstGeom>
          <a:noFill/>
          <a:ln w="9525">
            <a:noFill/>
            <a:miter lim="800000"/>
            <a:headEnd/>
            <a:tailEnd/>
          </a:ln>
        </p:spPr>
        <p:txBody>
          <a:bodyPr wrap="none">
            <a:spAutoFit/>
          </a:bodyPr>
          <a:lstStyle/>
          <a:p>
            <a:pPr eaLnBrk="0" hangingPunct="0"/>
            <a:r>
              <a:rPr lang="en-US" sz="1800"/>
              <a:t>Hadronic calorimeter</a:t>
            </a:r>
          </a:p>
        </p:txBody>
      </p:sp>
      <p:sp>
        <p:nvSpPr>
          <p:cNvPr id="26632" name="Text Box 12"/>
          <p:cNvSpPr txBox="1">
            <a:spLocks noChangeArrowheads="1"/>
          </p:cNvSpPr>
          <p:nvPr/>
        </p:nvSpPr>
        <p:spPr bwMode="auto">
          <a:xfrm>
            <a:off x="533400" y="4343400"/>
            <a:ext cx="2133600" cy="641350"/>
          </a:xfrm>
          <a:prstGeom prst="rect">
            <a:avLst/>
          </a:prstGeom>
          <a:noFill/>
          <a:ln w="9525">
            <a:noFill/>
            <a:miter lim="800000"/>
            <a:headEnd/>
            <a:tailEnd/>
          </a:ln>
        </p:spPr>
        <p:txBody>
          <a:bodyPr>
            <a:spAutoFit/>
          </a:bodyPr>
          <a:lstStyle/>
          <a:p>
            <a:pPr eaLnBrk="0" hangingPunct="0"/>
            <a:r>
              <a:rPr lang="en-US" sz="1800"/>
              <a:t>Electromagnetic </a:t>
            </a:r>
          </a:p>
          <a:p>
            <a:pPr eaLnBrk="0" hangingPunct="0"/>
            <a:r>
              <a:rPr lang="en-US" sz="1800"/>
              <a:t>    calorimeter</a:t>
            </a:r>
          </a:p>
        </p:txBody>
      </p:sp>
      <p:sp>
        <p:nvSpPr>
          <p:cNvPr id="26633" name="Text Box 13"/>
          <p:cNvSpPr txBox="1">
            <a:spLocks noChangeArrowheads="1"/>
          </p:cNvSpPr>
          <p:nvPr/>
        </p:nvSpPr>
        <p:spPr bwMode="auto">
          <a:xfrm>
            <a:off x="228600" y="5334000"/>
            <a:ext cx="2257425" cy="366713"/>
          </a:xfrm>
          <a:prstGeom prst="rect">
            <a:avLst/>
          </a:prstGeom>
          <a:noFill/>
          <a:ln w="9525">
            <a:noFill/>
            <a:miter lim="800000"/>
            <a:headEnd/>
            <a:tailEnd/>
          </a:ln>
        </p:spPr>
        <p:txBody>
          <a:bodyPr>
            <a:spAutoFit/>
          </a:bodyPr>
          <a:lstStyle/>
          <a:p>
            <a:pPr eaLnBrk="0" hangingPunct="0"/>
            <a:r>
              <a:rPr lang="en-US" sz="1800"/>
              <a:t>Tracking 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80" fill="hold"/>
                                        <p:tgtEl>
                                          <p:spTgt spid="1167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6740"/>
                </p:tgtEl>
              </p:cMediaNode>
            </p:video>
            <p:seq concurrent="1" nextAc="seek">
              <p:cTn id="8" restart="whenNotActive" fill="hold" evtFilter="cancelBubble" nodeType="interactiveSeq">
                <p:stCondLst>
                  <p:cond evt="onClick" delay="0">
                    <p:tgtEl>
                      <p:spTgt spid="1167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6740"/>
                                        </p:tgtEl>
                                      </p:cBhvr>
                                    </p:cmd>
                                  </p:childTnLst>
                                </p:cTn>
                              </p:par>
                            </p:childTnLst>
                          </p:cTn>
                        </p:par>
                      </p:childTnLst>
                    </p:cTn>
                  </p:par>
                </p:childTnLst>
              </p:cTn>
              <p:nextCondLst>
                <p:cond evt="onClick" delay="0">
                  <p:tgtEl>
                    <p:spTgt spid="11674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2A3CB6E1-DA25-44AF-ACB2-4F461797174A}" type="slidenum">
              <a:rPr lang="en-US" smtClean="0"/>
              <a:pPr>
                <a:defRPr/>
              </a:pPr>
              <a:t>24</a:t>
            </a:fld>
            <a:endParaRPr lang="en-US"/>
          </a:p>
        </p:txBody>
      </p:sp>
      <p:pic>
        <p:nvPicPr>
          <p:cNvPr id="27652" name="Picture 3" descr="muon_system.jpg"/>
          <p:cNvPicPr>
            <a:picLocks noChangeAspect="1"/>
          </p:cNvPicPr>
          <p:nvPr/>
        </p:nvPicPr>
        <p:blipFill>
          <a:blip r:embed="rId2" cstate="print"/>
          <a:srcRect/>
          <a:stretch>
            <a:fillRect/>
          </a:stretch>
        </p:blipFill>
        <p:spPr bwMode="auto">
          <a:xfrm>
            <a:off x="0" y="1066800"/>
            <a:ext cx="9144000" cy="5132388"/>
          </a:xfrm>
          <a:prstGeom prst="rect">
            <a:avLst/>
          </a:prstGeom>
          <a:noFill/>
          <a:ln w="9525">
            <a:noFill/>
            <a:miter lim="800000"/>
            <a:headEnd/>
            <a:tailEnd/>
          </a:ln>
        </p:spPr>
      </p:pic>
      <p:sp>
        <p:nvSpPr>
          <p:cNvPr id="5" name="Rectangle 2"/>
          <p:cNvSpPr txBox="1">
            <a:spLocks noChangeArrowheads="1"/>
          </p:cNvSpPr>
          <p:nvPr/>
        </p:nvSpPr>
        <p:spPr>
          <a:xfrm>
            <a:off x="1066800" y="152400"/>
            <a:ext cx="7010400" cy="685800"/>
          </a:xfrm>
          <a:prstGeom prst="rect">
            <a:avLst/>
          </a:prstGeom>
        </p:spPr>
        <p:txBody>
          <a:bodyPr/>
          <a:lstStyle/>
          <a:p>
            <a:pPr algn="ctr">
              <a:defRPr/>
            </a:pPr>
            <a:r>
              <a:rPr lang="en-US" sz="3600" b="1" kern="0" dirty="0">
                <a:solidFill>
                  <a:schemeClr val="folHlink"/>
                </a:solidFill>
                <a:effectLst>
                  <a:outerShdw blurRad="38100" dist="38100" dir="2700000" algn="tl">
                    <a:srgbClr val="000000"/>
                  </a:outerShdw>
                </a:effectLst>
                <a:latin typeface="+mj-lt"/>
                <a:ea typeface="+mj-ea"/>
                <a:cs typeface="+mj-cs"/>
              </a:rPr>
              <a:t>ATLAS: the </a:t>
            </a:r>
            <a:r>
              <a:rPr lang="en-US" sz="3600" b="1" kern="0" dirty="0" err="1">
                <a:solidFill>
                  <a:schemeClr val="folHlink"/>
                </a:solidFill>
                <a:effectLst>
                  <a:outerShdw blurRad="38100" dist="38100" dir="2700000" algn="tl">
                    <a:srgbClr val="000000"/>
                  </a:outerShdw>
                </a:effectLst>
                <a:latin typeface="+mj-lt"/>
                <a:ea typeface="+mj-ea"/>
                <a:cs typeface="+mj-cs"/>
              </a:rPr>
              <a:t>muon</a:t>
            </a:r>
            <a:r>
              <a:rPr lang="en-US" sz="3600" b="1" kern="0" dirty="0">
                <a:solidFill>
                  <a:schemeClr val="folHlink"/>
                </a:solidFill>
                <a:effectLst>
                  <a:outerShdw blurRad="38100" dist="38100" dir="2700000" algn="tl">
                    <a:srgbClr val="000000"/>
                  </a:outerShdw>
                </a:effectLst>
                <a:latin typeface="+mj-lt"/>
                <a:ea typeface="+mj-ea"/>
                <a:cs typeface="+mj-cs"/>
              </a:rPr>
              <a:t> system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3AD67F7C-29DE-44F6-8546-71E8DE4A0106}" type="slidenum">
              <a:rPr lang="en-US" smtClean="0"/>
              <a:pPr>
                <a:defRPr/>
              </a:pPr>
              <a:t>25</a:t>
            </a:fld>
            <a:endParaRPr lang="en-US"/>
          </a:p>
        </p:txBody>
      </p:sp>
      <p:pic>
        <p:nvPicPr>
          <p:cNvPr id="28676" name="Picture 3" descr="barrel_magnet.jpg"/>
          <p:cNvPicPr>
            <a:picLocks noChangeAspect="1"/>
          </p:cNvPicPr>
          <p:nvPr/>
        </p:nvPicPr>
        <p:blipFill>
          <a:blip r:embed="rId2" cstate="print"/>
          <a:srcRect/>
          <a:stretch>
            <a:fillRect/>
          </a:stretch>
        </p:blipFill>
        <p:spPr bwMode="auto">
          <a:xfrm>
            <a:off x="0" y="1981200"/>
            <a:ext cx="9144000" cy="3922713"/>
          </a:xfrm>
          <a:prstGeom prst="rect">
            <a:avLst/>
          </a:prstGeom>
          <a:noFill/>
          <a:ln w="9525">
            <a:noFill/>
            <a:miter lim="800000"/>
            <a:headEnd/>
            <a:tailEnd/>
          </a:ln>
        </p:spPr>
      </p:pic>
      <p:sp>
        <p:nvSpPr>
          <p:cNvPr id="5" name="Rectangle 2"/>
          <p:cNvSpPr txBox="1">
            <a:spLocks noChangeArrowheads="1"/>
          </p:cNvSpPr>
          <p:nvPr/>
        </p:nvSpPr>
        <p:spPr>
          <a:xfrm>
            <a:off x="1066800" y="304800"/>
            <a:ext cx="7010400" cy="685800"/>
          </a:xfrm>
          <a:prstGeom prst="rect">
            <a:avLst/>
          </a:prstGeom>
        </p:spPr>
        <p:txBody>
          <a:bodyPr/>
          <a:lstStyle/>
          <a:p>
            <a:pPr algn="ctr">
              <a:defRPr/>
            </a:pPr>
            <a:r>
              <a:rPr lang="en-US" sz="2400" b="1" kern="0" dirty="0">
                <a:solidFill>
                  <a:schemeClr val="folHlink"/>
                </a:solidFill>
                <a:effectLst>
                  <a:outerShdw blurRad="38100" dist="38100" dir="2700000" algn="tl">
                    <a:srgbClr val="000000"/>
                  </a:outerShdw>
                </a:effectLst>
                <a:latin typeface="+mj-lt"/>
                <a:ea typeface="+mj-ea"/>
                <a:cs typeface="+mj-cs"/>
              </a:rPr>
              <a:t>ATLAS: The 3 large </a:t>
            </a:r>
            <a:r>
              <a:rPr lang="en-US" sz="2400" b="1" kern="0" dirty="0" err="1">
                <a:solidFill>
                  <a:schemeClr val="folHlink"/>
                </a:solidFill>
                <a:effectLst>
                  <a:outerShdw blurRad="38100" dist="38100" dir="2700000" algn="tl">
                    <a:srgbClr val="000000"/>
                  </a:outerShdw>
                </a:effectLst>
                <a:latin typeface="+mj-lt"/>
                <a:ea typeface="+mj-ea"/>
                <a:cs typeface="+mj-cs"/>
              </a:rPr>
              <a:t>toroidial</a:t>
            </a:r>
            <a:r>
              <a:rPr lang="en-US" sz="2400" b="1" kern="0" dirty="0">
                <a:solidFill>
                  <a:schemeClr val="folHlink"/>
                </a:solidFill>
                <a:effectLst>
                  <a:outerShdw blurRad="38100" dist="38100" dir="2700000" algn="tl">
                    <a:srgbClr val="000000"/>
                  </a:outerShdw>
                </a:effectLst>
                <a:latin typeface="+mj-lt"/>
                <a:ea typeface="+mj-ea"/>
                <a:cs typeface="+mj-cs"/>
              </a:rPr>
              <a:t> magnets</a:t>
            </a:r>
          </a:p>
        </p:txBody>
      </p:sp>
      <p:sp>
        <p:nvSpPr>
          <p:cNvPr id="6" name="Rectangle 2"/>
          <p:cNvSpPr txBox="1">
            <a:spLocks noChangeArrowheads="1"/>
          </p:cNvSpPr>
          <p:nvPr/>
        </p:nvSpPr>
        <p:spPr>
          <a:xfrm>
            <a:off x="1066800" y="1219200"/>
            <a:ext cx="7010400" cy="685800"/>
          </a:xfrm>
          <a:prstGeom prst="rect">
            <a:avLst/>
          </a:prstGeom>
        </p:spPr>
        <p:txBody>
          <a:bodyPr/>
          <a:lstStyle/>
          <a:p>
            <a:pPr algn="ctr">
              <a:defRPr/>
            </a:pPr>
            <a:r>
              <a:rPr lang="en-US" sz="2400" b="1" kern="0" dirty="0">
                <a:solidFill>
                  <a:schemeClr val="folHlink"/>
                </a:solidFill>
                <a:effectLst>
                  <a:outerShdw blurRad="38100" dist="38100" dir="2700000" algn="tl">
                    <a:srgbClr val="000000"/>
                  </a:outerShdw>
                </a:effectLst>
                <a:latin typeface="+mj-lt"/>
                <a:ea typeface="+mj-ea"/>
                <a:cs typeface="+mj-cs"/>
              </a:rPr>
              <a:t>The barrel magnet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5"/>
          <p:cNvSpPr>
            <a:spLocks noGrp="1"/>
          </p:cNvSpPr>
          <p:nvPr>
            <p:ph type="ftr" sz="quarter" idx="11"/>
          </p:nvPr>
        </p:nvSpPr>
        <p:spPr/>
        <p:txBody>
          <a:bodyPr/>
          <a:lstStyle/>
          <a:p>
            <a:pPr>
              <a:defRPr/>
            </a:pPr>
            <a:r>
              <a:rPr lang="en-US" dirty="0" smtClean="0"/>
              <a:t>Vincent Hedberg -  Lund University</a:t>
            </a:r>
          </a:p>
        </p:txBody>
      </p:sp>
      <p:sp>
        <p:nvSpPr>
          <p:cNvPr id="36867" name="Slide Number Placeholder 6"/>
          <p:cNvSpPr>
            <a:spLocks noGrp="1"/>
          </p:cNvSpPr>
          <p:nvPr>
            <p:ph type="sldNum" sz="quarter" idx="12"/>
          </p:nvPr>
        </p:nvSpPr>
        <p:spPr/>
        <p:txBody>
          <a:bodyPr/>
          <a:lstStyle/>
          <a:p>
            <a:pPr>
              <a:defRPr/>
            </a:pPr>
            <a:fld id="{D0D97F40-E67B-450E-AEC3-095EE181F7E3}" type="slidenum">
              <a:rPr lang="en-US" smtClean="0"/>
              <a:pPr>
                <a:defRPr/>
              </a:pPr>
              <a:t>26</a:t>
            </a:fld>
            <a:endParaRPr lang="en-US" smtClean="0"/>
          </a:p>
        </p:txBody>
      </p:sp>
      <p:sp>
        <p:nvSpPr>
          <p:cNvPr id="134146" name="Rectangle 2"/>
          <p:cNvSpPr>
            <a:spLocks noGrp="1" noChangeArrowheads="1"/>
          </p:cNvSpPr>
          <p:nvPr>
            <p:ph type="title"/>
          </p:nvPr>
        </p:nvSpPr>
        <p:spPr/>
        <p:txBody>
          <a:bodyPr/>
          <a:lstStyle/>
          <a:p>
            <a:pPr eaLnBrk="1" hangingPunct="1">
              <a:defRPr/>
            </a:pPr>
            <a:r>
              <a:rPr lang="en-US" sz="3600" dirty="0"/>
              <a:t>ATLAS: the </a:t>
            </a:r>
            <a:r>
              <a:rPr lang="en-US" sz="3600" dirty="0" err="1"/>
              <a:t>muon</a:t>
            </a:r>
            <a:r>
              <a:rPr lang="en-US" sz="3600" dirty="0"/>
              <a:t> detector</a:t>
            </a:r>
          </a:p>
        </p:txBody>
      </p:sp>
      <p:pic>
        <p:nvPicPr>
          <p:cNvPr id="134148" name="atlas_assembly_muon.wmv">
            <a:hlinkClick r:id="" action="ppaction://media"/>
          </p:cNvPr>
          <p:cNvPicPr>
            <a:picLocks noGrp="1" noRot="1" noChangeAspect="1" noChangeArrowheads="1"/>
          </p:cNvPicPr>
          <p:nvPr>
            <p:ph sz="half" idx="1"/>
            <a:videoFile r:link="rId1"/>
          </p:nvPr>
        </p:nvPicPr>
        <p:blipFill>
          <a:blip r:embed="rId4" cstate="print"/>
          <a:srcRect/>
          <a:stretch>
            <a:fillRect/>
          </a:stretch>
        </p:blipFill>
        <p:spPr>
          <a:xfrm>
            <a:off x="0" y="1752600"/>
            <a:ext cx="4495800" cy="3597275"/>
          </a:xfrm>
        </p:spPr>
      </p:pic>
      <p:sp>
        <p:nvSpPr>
          <p:cNvPr id="32774" name="Text Box 8"/>
          <p:cNvSpPr txBox="1">
            <a:spLocks noChangeArrowheads="1"/>
          </p:cNvSpPr>
          <p:nvPr/>
        </p:nvSpPr>
        <p:spPr bwMode="auto">
          <a:xfrm>
            <a:off x="25400" y="1219200"/>
            <a:ext cx="4362450" cy="396875"/>
          </a:xfrm>
          <a:prstGeom prst="rect">
            <a:avLst/>
          </a:prstGeom>
          <a:noFill/>
          <a:ln w="9525">
            <a:noFill/>
            <a:miter lim="800000"/>
            <a:headEnd/>
            <a:tailEnd/>
          </a:ln>
        </p:spPr>
        <p:txBody>
          <a:bodyPr wrap="none">
            <a:spAutoFit/>
          </a:bodyPr>
          <a:lstStyle/>
          <a:p>
            <a:pPr algn="ctr" eaLnBrk="0" hangingPunct="0"/>
            <a:r>
              <a:rPr lang="sv-SE"/>
              <a:t>Installation of the muon detectors.</a:t>
            </a:r>
            <a:endParaRPr lang="en-GB"/>
          </a:p>
        </p:txBody>
      </p:sp>
      <p:sp>
        <p:nvSpPr>
          <p:cNvPr id="32775" name="Text Box 9"/>
          <p:cNvSpPr txBox="1">
            <a:spLocks noChangeArrowheads="1"/>
          </p:cNvSpPr>
          <p:nvPr/>
        </p:nvSpPr>
        <p:spPr bwMode="auto">
          <a:xfrm>
            <a:off x="5565775" y="1219200"/>
            <a:ext cx="2508250" cy="396875"/>
          </a:xfrm>
          <a:prstGeom prst="rect">
            <a:avLst/>
          </a:prstGeom>
          <a:noFill/>
          <a:ln w="9525">
            <a:noFill/>
            <a:miter lim="800000"/>
            <a:headEnd/>
            <a:tailEnd/>
          </a:ln>
        </p:spPr>
        <p:txBody>
          <a:bodyPr wrap="none">
            <a:spAutoFit/>
          </a:bodyPr>
          <a:lstStyle/>
          <a:p>
            <a:pPr algn="ctr" eaLnBrk="0" hangingPunct="0"/>
            <a:r>
              <a:rPr lang="en-GB"/>
              <a:t>How do they work ?</a:t>
            </a:r>
          </a:p>
        </p:txBody>
      </p:sp>
      <p:pic>
        <p:nvPicPr>
          <p:cNvPr id="10" name="muon_principle.wmv">
            <a:hlinkClick r:id="" action="ppaction://media"/>
          </p:cNvPr>
          <p:cNvPicPr>
            <a:picLocks noRot="1" noChangeAspect="1"/>
          </p:cNvPicPr>
          <p:nvPr>
            <a:videoFile r:link="rId2"/>
          </p:nvPr>
        </p:nvPicPr>
        <p:blipFill>
          <a:blip r:embed="rId5" cstate="print"/>
          <a:srcRect/>
          <a:stretch>
            <a:fillRect/>
          </a:stretch>
        </p:blipFill>
        <p:spPr bwMode="auto">
          <a:xfrm>
            <a:off x="4572000" y="1752600"/>
            <a:ext cx="4572000" cy="358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20" fill="hold"/>
                                        <p:tgtEl>
                                          <p:spTgt spid="134148"/>
                                        </p:tgtEl>
                                      </p:cBhvr>
                                    </p:cmd>
                                  </p:childTnLst>
                                </p:cTn>
                              </p:par>
                            </p:childTnLst>
                          </p:cTn>
                        </p:par>
                        <p:par>
                          <p:cTn id="7" fill="hold">
                            <p:stCondLst>
                              <p:cond delay="33920"/>
                            </p:stCondLst>
                            <p:childTnLst>
                              <p:par>
                                <p:cTn id="8" presetID="1" presetClass="mediacall" presetSubtype="0" fill="hold" nodeType="afterEffect">
                                  <p:stCondLst>
                                    <p:cond delay="0"/>
                                  </p:stCondLst>
                                  <p:childTnLst>
                                    <p:cmd type="call" cmd="playFrom(0.0)">
                                      <p:cBhvr>
                                        <p:cTn id="9" dur="546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34148"/>
                </p:tgtEl>
              </p:cMediaNode>
            </p:video>
            <p:seq concurrent="1" nextAc="seek">
              <p:cTn id="11" restart="whenNotActive" fill="hold" evtFilter="cancelBubble" nodeType="interactiveSeq">
                <p:stCondLst>
                  <p:cond evt="onClick" delay="0">
                    <p:tgtEl>
                      <p:spTgt spid="13414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4148"/>
                                        </p:tgtEl>
                                      </p:cBhvr>
                                    </p:cmd>
                                  </p:childTnLst>
                                </p:cTn>
                              </p:par>
                            </p:childTnLst>
                          </p:cTn>
                        </p:par>
                      </p:childTnLst>
                    </p:cTn>
                  </p:par>
                </p:childTnLst>
              </p:cTn>
              <p:nextCondLst>
                <p:cond evt="onClick" delay="0">
                  <p:tgtEl>
                    <p:spTgt spid="134148"/>
                  </p:tgtEl>
                </p:cond>
              </p:nextCondLst>
            </p:seq>
            <p:video>
              <p:cMediaNode>
                <p:cTn id="16" fill="hold" display="0">
                  <p:stCondLst>
                    <p:cond delay="indefinite"/>
                  </p:stCondLst>
                  <p:endCondLst>
                    <p:cond evt="onNext" delay="0">
                      <p:tgtEl>
                        <p:sldTgt/>
                      </p:tgtEl>
                    </p:cond>
                    <p:cond evt="onPrev" delay="0">
                      <p:tgtEl>
                        <p:sldTgt/>
                      </p:tgtEl>
                    </p:cond>
                  </p:endCondLst>
                </p:cTn>
                <p:tgtEl>
                  <p:spTgt spid="10"/>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0CBA6CA2-8DE0-49C3-8E16-984135A4384D}" type="slidenum">
              <a:rPr lang="en-US" smtClean="0"/>
              <a:pPr>
                <a:defRPr/>
              </a:pPr>
              <a:t>27</a:t>
            </a:fld>
            <a:endParaRPr lang="en-US"/>
          </a:p>
        </p:txBody>
      </p:sp>
      <p:pic>
        <p:nvPicPr>
          <p:cNvPr id="33796" name="Picture 5" descr="calorimeter.jpg"/>
          <p:cNvPicPr>
            <a:picLocks noChangeAspect="1"/>
          </p:cNvPicPr>
          <p:nvPr/>
        </p:nvPicPr>
        <p:blipFill>
          <a:blip r:embed="rId2" cstate="print"/>
          <a:srcRect/>
          <a:stretch>
            <a:fillRect/>
          </a:stretch>
        </p:blipFill>
        <p:spPr bwMode="auto">
          <a:xfrm>
            <a:off x="304800" y="1295400"/>
            <a:ext cx="8610600" cy="4943475"/>
          </a:xfrm>
          <a:prstGeom prst="rect">
            <a:avLst/>
          </a:prstGeom>
          <a:noFill/>
          <a:ln w="9525">
            <a:noFill/>
            <a:miter lim="800000"/>
            <a:headEnd/>
            <a:tailEnd/>
          </a:ln>
        </p:spPr>
      </p:pic>
      <p:sp>
        <p:nvSpPr>
          <p:cNvPr id="7" name="Rectangle 4"/>
          <p:cNvSpPr txBox="1">
            <a:spLocks noChangeArrowheads="1"/>
          </p:cNvSpPr>
          <p:nvPr/>
        </p:nvSpPr>
        <p:spPr>
          <a:xfrm>
            <a:off x="1066800" y="152400"/>
            <a:ext cx="7010400" cy="685800"/>
          </a:xfrm>
          <a:prstGeom prst="rect">
            <a:avLst/>
          </a:prstGeom>
        </p:spPr>
        <p:txBody>
          <a:bodyPr/>
          <a:lstStyle/>
          <a:p>
            <a:pPr algn="ctr">
              <a:defRPr/>
            </a:pPr>
            <a:r>
              <a:rPr lang="en-US" sz="4000" b="1" kern="0">
                <a:solidFill>
                  <a:schemeClr val="folHlink"/>
                </a:solidFill>
                <a:effectLst>
                  <a:outerShdw blurRad="38100" dist="38100" dir="2700000" algn="tl">
                    <a:srgbClr val="000000"/>
                  </a:outerShdw>
                </a:effectLst>
                <a:latin typeface="+mj-lt"/>
                <a:ea typeface="+mj-ea"/>
                <a:cs typeface="+mj-cs"/>
              </a:rPr>
              <a:t>ATLAS: Calorimeters</a:t>
            </a:r>
            <a:endParaRPr lang="en-US" sz="4000" b="1" kern="0" dirty="0">
              <a:solidFill>
                <a:schemeClr val="folHlink"/>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p:txBody>
          <a:bodyPr/>
          <a:lstStyle/>
          <a:p>
            <a:pPr>
              <a:defRPr/>
            </a:pPr>
            <a:r>
              <a:rPr lang="en-US" dirty="0" smtClean="0"/>
              <a:t>Vincent Hedberg -  Lund University</a:t>
            </a:r>
          </a:p>
        </p:txBody>
      </p:sp>
      <p:sp>
        <p:nvSpPr>
          <p:cNvPr id="41987" name="Slide Number Placeholder 5"/>
          <p:cNvSpPr>
            <a:spLocks noGrp="1"/>
          </p:cNvSpPr>
          <p:nvPr>
            <p:ph type="sldNum" sz="quarter" idx="12"/>
          </p:nvPr>
        </p:nvSpPr>
        <p:spPr/>
        <p:txBody>
          <a:bodyPr/>
          <a:lstStyle/>
          <a:p>
            <a:pPr>
              <a:defRPr/>
            </a:pPr>
            <a:fld id="{7E047946-9ED1-4C07-AA37-E4E54184778B}" type="slidenum">
              <a:rPr lang="en-US" smtClean="0"/>
              <a:pPr>
                <a:defRPr/>
              </a:pPr>
              <a:t>28</a:t>
            </a:fld>
            <a:endParaRPr lang="en-US" smtClean="0"/>
          </a:p>
        </p:txBody>
      </p:sp>
      <p:sp>
        <p:nvSpPr>
          <p:cNvPr id="182276" name="Rectangle 4"/>
          <p:cNvSpPr>
            <a:spLocks noGrp="1" noChangeArrowheads="1"/>
          </p:cNvSpPr>
          <p:nvPr>
            <p:ph type="title"/>
          </p:nvPr>
        </p:nvSpPr>
        <p:spPr/>
        <p:txBody>
          <a:bodyPr/>
          <a:lstStyle/>
          <a:p>
            <a:pPr eaLnBrk="1" hangingPunct="1">
              <a:defRPr/>
            </a:pPr>
            <a:r>
              <a:rPr lang="en-US" sz="2800"/>
              <a:t>How does the calorimeter work ?</a:t>
            </a:r>
          </a:p>
        </p:txBody>
      </p:sp>
      <p:sp>
        <p:nvSpPr>
          <p:cNvPr id="35845" name="Text Box 7"/>
          <p:cNvSpPr txBox="1">
            <a:spLocks noChangeArrowheads="1"/>
          </p:cNvSpPr>
          <p:nvPr/>
        </p:nvSpPr>
        <p:spPr bwMode="auto">
          <a:xfrm>
            <a:off x="147638" y="1347788"/>
            <a:ext cx="4079875" cy="1006475"/>
          </a:xfrm>
          <a:prstGeom prst="rect">
            <a:avLst/>
          </a:prstGeom>
          <a:noFill/>
          <a:ln w="9525">
            <a:noFill/>
            <a:miter lim="800000"/>
            <a:headEnd/>
            <a:tailEnd/>
          </a:ln>
        </p:spPr>
        <p:txBody>
          <a:bodyPr wrap="none">
            <a:spAutoFit/>
          </a:bodyPr>
          <a:lstStyle/>
          <a:p>
            <a:pPr algn="ctr" eaLnBrk="0" hangingPunct="0"/>
            <a:r>
              <a:rPr lang="sv-SE">
                <a:solidFill>
                  <a:schemeClr val="accent2"/>
                </a:solidFill>
              </a:rPr>
              <a:t>The electromagnetic calorimeter</a:t>
            </a:r>
          </a:p>
          <a:p>
            <a:pPr algn="ctr" eaLnBrk="0" hangingPunct="0"/>
            <a:r>
              <a:rPr lang="sv-SE"/>
              <a:t>is used to study photons and</a:t>
            </a:r>
          </a:p>
          <a:p>
            <a:pPr algn="ctr" eaLnBrk="0" hangingPunct="0"/>
            <a:r>
              <a:rPr lang="sv-SE"/>
              <a:t>electrons.</a:t>
            </a:r>
          </a:p>
        </p:txBody>
      </p:sp>
      <p:sp>
        <p:nvSpPr>
          <p:cNvPr id="35846" name="Text Box 8"/>
          <p:cNvSpPr txBox="1">
            <a:spLocks noChangeArrowheads="1"/>
          </p:cNvSpPr>
          <p:nvPr/>
        </p:nvSpPr>
        <p:spPr bwMode="auto">
          <a:xfrm>
            <a:off x="4941888" y="1271588"/>
            <a:ext cx="3721100" cy="1311275"/>
          </a:xfrm>
          <a:prstGeom prst="rect">
            <a:avLst/>
          </a:prstGeom>
          <a:noFill/>
          <a:ln w="9525">
            <a:noFill/>
            <a:miter lim="800000"/>
            <a:headEnd/>
            <a:tailEnd/>
          </a:ln>
        </p:spPr>
        <p:txBody>
          <a:bodyPr wrap="none">
            <a:spAutoFit/>
          </a:bodyPr>
          <a:lstStyle/>
          <a:p>
            <a:pPr algn="ctr" eaLnBrk="0" hangingPunct="0"/>
            <a:r>
              <a:rPr lang="sv-SE">
                <a:solidFill>
                  <a:schemeClr val="accent2"/>
                </a:solidFill>
              </a:rPr>
              <a:t>The hadronic calorimeter</a:t>
            </a:r>
          </a:p>
          <a:p>
            <a:pPr algn="ctr" eaLnBrk="0" hangingPunct="0"/>
            <a:r>
              <a:rPr lang="sv-SE"/>
              <a:t>is used to study hadrons, i.e.</a:t>
            </a:r>
          </a:p>
          <a:p>
            <a:pPr algn="ctr" eaLnBrk="0" hangingPunct="0"/>
            <a:r>
              <a:rPr lang="sv-SE"/>
              <a:t>particles that contains quarks</a:t>
            </a:r>
          </a:p>
          <a:p>
            <a:pPr algn="ctr" eaLnBrk="0" hangingPunct="0"/>
            <a:r>
              <a:rPr lang="sv-SE"/>
              <a:t>such as protons and neutrons.</a:t>
            </a:r>
          </a:p>
        </p:txBody>
      </p:sp>
      <p:pic>
        <p:nvPicPr>
          <p:cNvPr id="9" name="lar_principle.wmv">
            <a:hlinkClick r:id="" action="ppaction://media"/>
          </p:cNvPr>
          <p:cNvPicPr>
            <a:picLocks noRot="1" noChangeAspect="1"/>
          </p:cNvPicPr>
          <p:nvPr>
            <a:videoFile r:link="rId1"/>
          </p:nvPr>
        </p:nvPicPr>
        <p:blipFill>
          <a:blip r:embed="rId4" cstate="print"/>
          <a:srcRect/>
          <a:stretch>
            <a:fillRect/>
          </a:stretch>
        </p:blipFill>
        <p:spPr bwMode="auto">
          <a:xfrm>
            <a:off x="0" y="2667000"/>
            <a:ext cx="4648200" cy="3486150"/>
          </a:xfrm>
          <a:prstGeom prst="rect">
            <a:avLst/>
          </a:prstGeom>
          <a:noFill/>
          <a:ln w="9525">
            <a:noFill/>
            <a:miter lim="800000"/>
            <a:headEnd/>
            <a:tailEnd/>
          </a:ln>
        </p:spPr>
      </p:pic>
      <p:pic>
        <p:nvPicPr>
          <p:cNvPr id="10" name="tilecal_principle.wmv">
            <a:hlinkClick r:id="" action="ppaction://media"/>
          </p:cNvPr>
          <p:cNvPicPr>
            <a:picLocks noRot="1" noChangeAspect="1"/>
          </p:cNvPicPr>
          <p:nvPr>
            <a:videoFile r:link="rId2"/>
          </p:nvPr>
        </p:nvPicPr>
        <p:blipFill>
          <a:blip r:embed="rId5" cstate="print"/>
          <a:srcRect/>
          <a:stretch>
            <a:fillRect/>
          </a:stretch>
        </p:blipFill>
        <p:spPr bwMode="auto">
          <a:xfrm>
            <a:off x="4724400" y="2667000"/>
            <a:ext cx="4470400" cy="350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93" fill="hold"/>
                                        <p:tgtEl>
                                          <p:spTgt spid="9"/>
                                        </p:tgtEl>
                                      </p:cBhvr>
                                    </p:cmd>
                                  </p:childTnLst>
                                </p:cTn>
                              </p:par>
                            </p:childTnLst>
                          </p:cTn>
                        </p:par>
                        <p:par>
                          <p:cTn id="7" fill="hold">
                            <p:stCondLst>
                              <p:cond delay="68093"/>
                            </p:stCondLst>
                            <p:childTnLst>
                              <p:par>
                                <p:cTn id="8" presetID="1" presetClass="mediacall" presetSubtype="0" fill="hold" nodeType="afterEffect">
                                  <p:stCondLst>
                                    <p:cond delay="0"/>
                                  </p:stCondLst>
                                  <p:childTnLst>
                                    <p:cmd type="call" cmd="playFrom(0.0)">
                                      <p:cBhvr>
                                        <p:cTn id="9" dur="666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p:cTn id="16" fill="hold" display="0">
                  <p:stCondLst>
                    <p:cond delay="indefinite"/>
                  </p:stCondLst>
                  <p:endCondLst>
                    <p:cond evt="onNext" delay="0">
                      <p:tgtEl>
                        <p:sldTgt/>
                      </p:tgtEl>
                    </p:cond>
                    <p:cond evt="onPrev" delay="0">
                      <p:tgtEl>
                        <p:sldTgt/>
                      </p:tgtEl>
                    </p:cond>
                  </p:endCondLst>
                </p:cTn>
                <p:tgtEl>
                  <p:spTgt spid="10"/>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80976748-A919-4DFF-AE31-89A5A1F8CDD7}" type="slidenum">
              <a:rPr lang="en-US" smtClean="0"/>
              <a:pPr>
                <a:defRPr/>
              </a:pPr>
              <a:t>29</a:t>
            </a:fld>
            <a:endParaRPr lang="en-US"/>
          </a:p>
        </p:txBody>
      </p:sp>
      <p:sp>
        <p:nvSpPr>
          <p:cNvPr id="4" name="Footer Placeholder 1"/>
          <p:cNvSpPr txBox="1">
            <a:spLocks/>
          </p:cNvSpPr>
          <p:nvPr/>
        </p:nvSpPr>
        <p:spPr bwMode="auto">
          <a:xfrm>
            <a:off x="1676400" y="6477000"/>
            <a:ext cx="5715000" cy="647700"/>
          </a:xfrm>
          <a:prstGeom prst="rect">
            <a:avLst/>
          </a:prstGeom>
          <a:noFill/>
          <a:ln w="9525">
            <a:noFill/>
            <a:miter lim="800000"/>
            <a:headEnd/>
            <a:tailEnd/>
          </a:ln>
          <a:effectLst/>
        </p:spPr>
        <p:txBody>
          <a:bodyPr/>
          <a:lstStyle/>
          <a:p>
            <a:pPr algn="ctr">
              <a:defRPr/>
            </a:pPr>
            <a:r>
              <a:rPr lang="en-US" sz="1200">
                <a:cs typeface="+mn-cs"/>
              </a:rPr>
              <a:t>Vincent Hedberg -  Lund University</a:t>
            </a:r>
          </a:p>
        </p:txBody>
      </p:sp>
      <p:sp>
        <p:nvSpPr>
          <p:cNvPr id="5" name="Slide Number Placeholder 2"/>
          <p:cNvSpPr txBox="1">
            <a:spLocks/>
          </p:cNvSpPr>
          <p:nvPr/>
        </p:nvSpPr>
        <p:spPr bwMode="auto">
          <a:xfrm>
            <a:off x="6553200" y="6400800"/>
            <a:ext cx="1981200" cy="304800"/>
          </a:xfrm>
          <a:prstGeom prst="rect">
            <a:avLst/>
          </a:prstGeom>
          <a:noFill/>
          <a:ln w="9525">
            <a:noFill/>
            <a:miter lim="800000"/>
            <a:headEnd/>
            <a:tailEnd/>
          </a:ln>
          <a:effectLst/>
        </p:spPr>
        <p:txBody>
          <a:bodyPr/>
          <a:lstStyle/>
          <a:p>
            <a:pPr algn="r">
              <a:defRPr/>
            </a:pPr>
            <a:fld id="{B0872C04-EE46-4B06-875C-DBD280D94141}" type="slidenum">
              <a:rPr lang="en-US" sz="1200">
                <a:cs typeface="+mn-cs"/>
              </a:rPr>
              <a:pPr algn="r">
                <a:defRPr/>
              </a:pPr>
              <a:t>29</a:t>
            </a:fld>
            <a:endParaRPr lang="en-US" sz="1200">
              <a:cs typeface="+mn-cs"/>
            </a:endParaRPr>
          </a:p>
        </p:txBody>
      </p:sp>
      <p:pic>
        <p:nvPicPr>
          <p:cNvPr id="36870" name="Picture 5" descr="inner_detector.jpg"/>
          <p:cNvPicPr>
            <a:picLocks noChangeAspect="1"/>
          </p:cNvPicPr>
          <p:nvPr/>
        </p:nvPicPr>
        <p:blipFill>
          <a:blip r:embed="rId2" cstate="print"/>
          <a:srcRect/>
          <a:stretch>
            <a:fillRect/>
          </a:stretch>
        </p:blipFill>
        <p:spPr bwMode="auto">
          <a:xfrm>
            <a:off x="0" y="1143000"/>
            <a:ext cx="9144000" cy="4800600"/>
          </a:xfrm>
          <a:prstGeom prst="rect">
            <a:avLst/>
          </a:prstGeom>
          <a:noFill/>
          <a:ln w="9525">
            <a:noFill/>
            <a:miter lim="800000"/>
            <a:headEnd/>
            <a:tailEnd/>
          </a:ln>
        </p:spPr>
      </p:pic>
      <p:sp>
        <p:nvSpPr>
          <p:cNvPr id="7" name="Rectangle 4"/>
          <p:cNvSpPr txBox="1">
            <a:spLocks noChangeArrowheads="1"/>
          </p:cNvSpPr>
          <p:nvPr/>
        </p:nvSpPr>
        <p:spPr>
          <a:xfrm>
            <a:off x="1066800" y="152400"/>
            <a:ext cx="7010400" cy="685800"/>
          </a:xfrm>
          <a:prstGeom prst="rect">
            <a:avLst/>
          </a:prstGeom>
        </p:spPr>
        <p:txBody>
          <a:bodyPr/>
          <a:lstStyle/>
          <a:p>
            <a:pPr algn="ctr">
              <a:defRPr/>
            </a:pPr>
            <a:r>
              <a:rPr lang="en-US" sz="3200" b="1" kern="0" dirty="0">
                <a:solidFill>
                  <a:schemeClr val="folHlink"/>
                </a:solidFill>
                <a:effectLst>
                  <a:outerShdw blurRad="38100" dist="38100" dir="2700000" algn="tl">
                    <a:srgbClr val="000000"/>
                  </a:outerShdw>
                </a:effectLst>
                <a:latin typeface="+mj-lt"/>
                <a:ea typeface="+mj-ea"/>
                <a:cs typeface="+mj-cs"/>
              </a:rPr>
              <a:t>ATLAS: The Tracking Detector</a:t>
            </a:r>
            <a:endParaRPr lang="en-US" sz="4000" b="1" kern="0" dirty="0">
              <a:solidFill>
                <a:schemeClr val="folHlink"/>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4"/>
          <p:cNvSpPr>
            <a:spLocks noGrp="1"/>
          </p:cNvSpPr>
          <p:nvPr>
            <p:ph type="ftr" sz="quarter" idx="11"/>
          </p:nvPr>
        </p:nvSpPr>
        <p:spPr/>
        <p:txBody>
          <a:bodyPr/>
          <a:lstStyle/>
          <a:p>
            <a:pPr>
              <a:defRPr/>
            </a:pPr>
            <a:r>
              <a:rPr lang="en-US" dirty="0" smtClean="0"/>
              <a:t>Vincent Hedberg -  Lund University</a:t>
            </a:r>
          </a:p>
        </p:txBody>
      </p:sp>
      <p:sp>
        <p:nvSpPr>
          <p:cNvPr id="5123" name="Slide Number Placeholder 5"/>
          <p:cNvSpPr>
            <a:spLocks noGrp="1"/>
          </p:cNvSpPr>
          <p:nvPr>
            <p:ph type="sldNum" sz="quarter" idx="12"/>
          </p:nvPr>
        </p:nvSpPr>
        <p:spPr/>
        <p:txBody>
          <a:bodyPr/>
          <a:lstStyle/>
          <a:p>
            <a:pPr>
              <a:defRPr/>
            </a:pPr>
            <a:fld id="{AE41291A-80FD-4D92-92E9-7A3878A88D26}" type="slidenum">
              <a:rPr lang="en-US" smtClean="0"/>
              <a:pPr>
                <a:defRPr/>
              </a:pPr>
              <a:t>3</a:t>
            </a:fld>
            <a:endParaRPr lang="en-US" smtClean="0"/>
          </a:p>
        </p:txBody>
      </p:sp>
      <p:sp>
        <p:nvSpPr>
          <p:cNvPr id="53250" name="Rectangle 2"/>
          <p:cNvSpPr>
            <a:spLocks noGrp="1" noChangeArrowheads="1"/>
          </p:cNvSpPr>
          <p:nvPr>
            <p:ph type="title"/>
          </p:nvPr>
        </p:nvSpPr>
        <p:spPr/>
        <p:txBody>
          <a:bodyPr/>
          <a:lstStyle/>
          <a:p>
            <a:pPr eaLnBrk="1" hangingPunct="1">
              <a:defRPr/>
            </a:pPr>
            <a:r>
              <a:rPr lang="en-US" sz="3600"/>
              <a:t>The 20 member states</a:t>
            </a:r>
          </a:p>
        </p:txBody>
      </p:sp>
      <p:pic>
        <p:nvPicPr>
          <p:cNvPr id="5125" name="Picture 4"/>
          <p:cNvPicPr>
            <a:picLocks noChangeAspect="1" noChangeArrowheads="1"/>
          </p:cNvPicPr>
          <p:nvPr/>
        </p:nvPicPr>
        <p:blipFill>
          <a:blip r:embed="rId2" cstate="print"/>
          <a:srcRect/>
          <a:stretch>
            <a:fillRect/>
          </a:stretch>
        </p:blipFill>
        <p:spPr bwMode="auto">
          <a:xfrm>
            <a:off x="228600" y="1066800"/>
            <a:ext cx="8686800" cy="5181600"/>
          </a:xfrm>
          <a:prstGeom prst="rect">
            <a:avLst/>
          </a:prstGeom>
          <a:noFill/>
          <a:ln w="9525">
            <a:noFill/>
            <a:miter lim="800000"/>
            <a:headEnd/>
            <a:tailEnd/>
          </a:ln>
        </p:spPr>
      </p:pic>
      <p:sp>
        <p:nvSpPr>
          <p:cNvPr id="5126" name="Text Box 5"/>
          <p:cNvSpPr txBox="1">
            <a:spLocks noChangeArrowheads="1"/>
          </p:cNvSpPr>
          <p:nvPr/>
        </p:nvSpPr>
        <p:spPr bwMode="auto">
          <a:xfrm>
            <a:off x="228600" y="1071563"/>
            <a:ext cx="2514600" cy="3802062"/>
          </a:xfrm>
          <a:prstGeom prst="rect">
            <a:avLst/>
          </a:prstGeom>
          <a:solidFill>
            <a:schemeClr val="bg1">
              <a:alpha val="50195"/>
            </a:schemeClr>
          </a:solidFill>
          <a:ln w="19050">
            <a:solidFill>
              <a:schemeClr val="tx1"/>
            </a:solidFill>
            <a:miter lim="800000"/>
            <a:headEnd/>
            <a:tailEnd/>
          </a:ln>
        </p:spPr>
        <p:txBody>
          <a:bodyPr>
            <a:spAutoFit/>
          </a:bodyPr>
          <a:lstStyle/>
          <a:p>
            <a:pPr eaLnBrk="0" hangingPunct="0"/>
            <a:r>
              <a:rPr lang="en-GB">
                <a:solidFill>
                  <a:schemeClr val="bg1"/>
                </a:solidFill>
              </a:rPr>
              <a:t>OBSERVERS:</a:t>
            </a:r>
          </a:p>
          <a:p>
            <a:pPr lvl="1" eaLnBrk="0" hangingPunct="0">
              <a:buFontTx/>
              <a:buChar char="•"/>
            </a:pPr>
            <a:r>
              <a:rPr lang="en-GB" sz="1800" b="1">
                <a:solidFill>
                  <a:srgbClr val="FF0000"/>
                </a:solidFill>
              </a:rPr>
              <a:t>UNESCO</a:t>
            </a:r>
          </a:p>
          <a:p>
            <a:pPr lvl="1" eaLnBrk="0" hangingPunct="0">
              <a:buFontTx/>
              <a:buChar char="•"/>
            </a:pPr>
            <a:r>
              <a:rPr lang="en-GB" sz="1800" b="1">
                <a:solidFill>
                  <a:srgbClr val="FF0000"/>
                </a:solidFill>
              </a:rPr>
              <a:t>EU</a:t>
            </a:r>
          </a:p>
          <a:p>
            <a:pPr lvl="1" eaLnBrk="0" hangingPunct="0">
              <a:buFontTx/>
              <a:buChar char="•"/>
            </a:pPr>
            <a:r>
              <a:rPr lang="en-GB" sz="1800" b="1">
                <a:solidFill>
                  <a:srgbClr val="FF0000"/>
                </a:solidFill>
              </a:rPr>
              <a:t>Israel</a:t>
            </a:r>
          </a:p>
          <a:p>
            <a:pPr lvl="1" eaLnBrk="0" hangingPunct="0">
              <a:buFontTx/>
              <a:buChar char="•"/>
            </a:pPr>
            <a:r>
              <a:rPr lang="en-GB" sz="1800" b="1">
                <a:solidFill>
                  <a:srgbClr val="FF0000"/>
                </a:solidFill>
              </a:rPr>
              <a:t>Turkey</a:t>
            </a:r>
          </a:p>
          <a:p>
            <a:pPr eaLnBrk="0" hangingPunct="0"/>
            <a:r>
              <a:rPr lang="en-GB">
                <a:solidFill>
                  <a:schemeClr val="bg1"/>
                </a:solidFill>
              </a:rPr>
              <a:t>SPECIAL OBSERVERS</a:t>
            </a:r>
          </a:p>
          <a:p>
            <a:pPr eaLnBrk="0" hangingPunct="0"/>
            <a:r>
              <a:rPr lang="en-GB">
                <a:solidFill>
                  <a:schemeClr val="bg1"/>
                </a:solidFill>
              </a:rPr>
              <a:t>(for the LHC):</a:t>
            </a:r>
          </a:p>
          <a:p>
            <a:pPr lvl="1" eaLnBrk="0" hangingPunct="0">
              <a:buFontTx/>
              <a:buChar char="•"/>
            </a:pPr>
            <a:r>
              <a:rPr lang="en-GB" sz="1800" b="1">
                <a:solidFill>
                  <a:srgbClr val="FF0000"/>
                </a:solidFill>
              </a:rPr>
              <a:t>USA</a:t>
            </a:r>
          </a:p>
          <a:p>
            <a:pPr lvl="1" eaLnBrk="0" hangingPunct="0">
              <a:buFontTx/>
              <a:buChar char="•"/>
            </a:pPr>
            <a:r>
              <a:rPr lang="en-GB" sz="1800" b="1">
                <a:solidFill>
                  <a:srgbClr val="FF0000"/>
                </a:solidFill>
              </a:rPr>
              <a:t>Japan</a:t>
            </a:r>
          </a:p>
          <a:p>
            <a:pPr lvl="1" eaLnBrk="0" hangingPunct="0">
              <a:buFontTx/>
              <a:buChar char="•"/>
            </a:pPr>
            <a:r>
              <a:rPr lang="en-GB" sz="1800" b="1">
                <a:solidFill>
                  <a:srgbClr val="FF0000"/>
                </a:solidFill>
              </a:rPr>
              <a:t>Russia</a:t>
            </a:r>
          </a:p>
          <a:p>
            <a:pPr lvl="1" eaLnBrk="0" hangingPunct="0">
              <a:buFontTx/>
              <a:buChar char="•"/>
            </a:pPr>
            <a:r>
              <a:rPr lang="en-GB" sz="1800" b="1">
                <a:solidFill>
                  <a:srgbClr val="FF0000"/>
                </a:solidFill>
              </a:rPr>
              <a:t>India</a:t>
            </a:r>
          </a:p>
          <a:p>
            <a:pPr eaLnBrk="0" hangingPunct="0">
              <a:buFontTx/>
              <a:buChar char="•"/>
            </a:pPr>
            <a:endParaRPr lang="en-GB" sz="180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5"/>
          <p:cNvSpPr>
            <a:spLocks noGrp="1"/>
          </p:cNvSpPr>
          <p:nvPr>
            <p:ph type="ftr" sz="quarter" idx="11"/>
          </p:nvPr>
        </p:nvSpPr>
        <p:spPr/>
        <p:txBody>
          <a:bodyPr/>
          <a:lstStyle/>
          <a:p>
            <a:pPr>
              <a:defRPr/>
            </a:pPr>
            <a:r>
              <a:rPr lang="en-US" dirty="0" smtClean="0"/>
              <a:t>Vincent Hedberg -  Lund University</a:t>
            </a:r>
          </a:p>
        </p:txBody>
      </p:sp>
      <p:sp>
        <p:nvSpPr>
          <p:cNvPr id="43011" name="Slide Number Placeholder 6"/>
          <p:cNvSpPr>
            <a:spLocks noGrp="1"/>
          </p:cNvSpPr>
          <p:nvPr>
            <p:ph type="sldNum" sz="quarter" idx="12"/>
          </p:nvPr>
        </p:nvSpPr>
        <p:spPr/>
        <p:txBody>
          <a:bodyPr/>
          <a:lstStyle/>
          <a:p>
            <a:pPr>
              <a:defRPr/>
            </a:pPr>
            <a:fld id="{144329D8-36AA-485D-8808-E6E9199EAE50}" type="slidenum">
              <a:rPr lang="en-US" smtClean="0"/>
              <a:pPr>
                <a:defRPr/>
              </a:pPr>
              <a:t>30</a:t>
            </a:fld>
            <a:endParaRPr lang="en-US" dirty="0" smtClean="0"/>
          </a:p>
        </p:txBody>
      </p:sp>
      <p:sp>
        <p:nvSpPr>
          <p:cNvPr id="140290" name="Rectangle 2"/>
          <p:cNvSpPr>
            <a:spLocks noGrp="1" noChangeArrowheads="1"/>
          </p:cNvSpPr>
          <p:nvPr>
            <p:ph type="title"/>
          </p:nvPr>
        </p:nvSpPr>
        <p:spPr/>
        <p:txBody>
          <a:bodyPr/>
          <a:lstStyle/>
          <a:p>
            <a:pPr eaLnBrk="1" hangingPunct="1">
              <a:defRPr/>
            </a:pPr>
            <a:r>
              <a:rPr lang="en-US" sz="2800" dirty="0"/>
              <a:t>The Transition Radiation Tracker</a:t>
            </a:r>
          </a:p>
        </p:txBody>
      </p:sp>
      <p:pic>
        <p:nvPicPr>
          <p:cNvPr id="140294" name="trt_principle.wmv">
            <a:hlinkClick r:id="" action="ppaction://media"/>
          </p:cNvPr>
          <p:cNvPicPr>
            <a:picLocks noGrp="1" noRot="1" noChangeAspect="1" noChangeArrowheads="1"/>
          </p:cNvPicPr>
          <p:nvPr>
            <p:ph sz="half" idx="2"/>
            <a:videoFile r:link="rId1"/>
          </p:nvPr>
        </p:nvPicPr>
        <p:blipFill>
          <a:blip r:embed="rId4" cstate="print"/>
          <a:srcRect/>
          <a:stretch>
            <a:fillRect/>
          </a:stretch>
        </p:blipFill>
        <p:spPr>
          <a:xfrm>
            <a:off x="0" y="2667000"/>
            <a:ext cx="4419600" cy="3536950"/>
          </a:xfrm>
        </p:spPr>
      </p:pic>
      <p:sp>
        <p:nvSpPr>
          <p:cNvPr id="37894" name="Text Box 8"/>
          <p:cNvSpPr txBox="1">
            <a:spLocks noChangeArrowheads="1"/>
          </p:cNvSpPr>
          <p:nvPr/>
        </p:nvSpPr>
        <p:spPr bwMode="auto">
          <a:xfrm>
            <a:off x="968375" y="1981200"/>
            <a:ext cx="2513013" cy="400050"/>
          </a:xfrm>
          <a:prstGeom prst="rect">
            <a:avLst/>
          </a:prstGeom>
          <a:noFill/>
          <a:ln w="9525">
            <a:noFill/>
            <a:miter lim="800000"/>
            <a:headEnd/>
            <a:tailEnd/>
          </a:ln>
        </p:spPr>
        <p:txBody>
          <a:bodyPr wrap="none">
            <a:spAutoFit/>
          </a:bodyPr>
          <a:lstStyle/>
          <a:p>
            <a:pPr algn="ctr" eaLnBrk="0" hangingPunct="0"/>
            <a:r>
              <a:rPr lang="en-US">
                <a:solidFill>
                  <a:schemeClr val="accent2"/>
                </a:solidFill>
              </a:rPr>
              <a:t>How</a:t>
            </a:r>
            <a:r>
              <a:rPr lang="sv-SE">
                <a:solidFill>
                  <a:schemeClr val="accent2"/>
                </a:solidFill>
              </a:rPr>
              <a:t> does it work ?</a:t>
            </a:r>
            <a:endParaRPr lang="en-GB">
              <a:solidFill>
                <a:schemeClr val="accent2"/>
              </a:solidFill>
            </a:endParaRPr>
          </a:p>
        </p:txBody>
      </p:sp>
      <p:sp>
        <p:nvSpPr>
          <p:cNvPr id="37895" name="Text Box 9"/>
          <p:cNvSpPr txBox="1">
            <a:spLocks noChangeArrowheads="1"/>
          </p:cNvSpPr>
          <p:nvPr/>
        </p:nvSpPr>
        <p:spPr bwMode="auto">
          <a:xfrm>
            <a:off x="5430838" y="1981200"/>
            <a:ext cx="2740025" cy="400050"/>
          </a:xfrm>
          <a:prstGeom prst="rect">
            <a:avLst/>
          </a:prstGeom>
          <a:noFill/>
          <a:ln w="9525">
            <a:noFill/>
            <a:miter lim="800000"/>
            <a:headEnd/>
            <a:tailEnd/>
          </a:ln>
        </p:spPr>
        <p:txBody>
          <a:bodyPr wrap="none">
            <a:spAutoFit/>
          </a:bodyPr>
          <a:lstStyle/>
          <a:p>
            <a:pPr algn="ctr" eaLnBrk="0" hangingPunct="0"/>
            <a:r>
              <a:rPr lang="en-GB">
                <a:solidFill>
                  <a:schemeClr val="accent2"/>
                </a:solidFill>
              </a:rPr>
              <a:t>Building the detector</a:t>
            </a:r>
          </a:p>
        </p:txBody>
      </p:sp>
      <p:sp>
        <p:nvSpPr>
          <p:cNvPr id="37896" name="Text Box 10"/>
          <p:cNvSpPr txBox="1">
            <a:spLocks noChangeArrowheads="1"/>
          </p:cNvSpPr>
          <p:nvPr/>
        </p:nvSpPr>
        <p:spPr bwMode="auto">
          <a:xfrm>
            <a:off x="393700" y="1143000"/>
            <a:ext cx="8505825" cy="701675"/>
          </a:xfrm>
          <a:prstGeom prst="rect">
            <a:avLst/>
          </a:prstGeom>
          <a:noFill/>
          <a:ln w="9525">
            <a:noFill/>
            <a:miter lim="800000"/>
            <a:headEnd/>
            <a:tailEnd/>
          </a:ln>
        </p:spPr>
        <p:txBody>
          <a:bodyPr wrap="none">
            <a:spAutoFit/>
          </a:bodyPr>
          <a:lstStyle/>
          <a:p>
            <a:pPr algn="ctr" eaLnBrk="0" hangingPunct="0"/>
            <a:r>
              <a:rPr lang="sv-SE"/>
              <a:t>The Transition Radiation Tracker (TRT) is used to measure the tracks</a:t>
            </a:r>
          </a:p>
          <a:p>
            <a:pPr algn="ctr" eaLnBrk="0" hangingPunct="0"/>
            <a:r>
              <a:rPr lang="sv-SE"/>
              <a:t>of charged particles and to identify electrons.</a:t>
            </a:r>
            <a:endParaRPr lang="en-GB"/>
          </a:p>
        </p:txBody>
      </p:sp>
      <p:pic>
        <p:nvPicPr>
          <p:cNvPr id="11" name="trt_assembly.wmv">
            <a:hlinkClick r:id="" action="ppaction://media"/>
          </p:cNvPr>
          <p:cNvPicPr>
            <a:picLocks noGrp="1" noRot="1" noChangeAspect="1" noChangeArrowheads="1"/>
          </p:cNvPicPr>
          <p:nvPr>
            <p:ph/>
            <a:videoFile r:link="rId2"/>
          </p:nvPr>
        </p:nvPicPr>
        <p:blipFill>
          <a:blip r:embed="rId5" cstate="print"/>
          <a:srcRect/>
          <a:stretch>
            <a:fillRect/>
          </a:stretch>
        </p:blipFill>
        <p:spPr>
          <a:xfrm>
            <a:off x="4505325" y="2667000"/>
            <a:ext cx="4638675" cy="35052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00" fill="hold"/>
                                        <p:tgtEl>
                                          <p:spTgt spid="140294"/>
                                        </p:tgtEl>
                                      </p:cBhvr>
                                    </p:cmd>
                                  </p:childTnLst>
                                </p:cTn>
                              </p:par>
                            </p:childTnLst>
                          </p:cTn>
                        </p:par>
                        <p:par>
                          <p:cTn id="7" fill="hold">
                            <p:stCondLst>
                              <p:cond delay="71200"/>
                            </p:stCondLst>
                            <p:childTnLst>
                              <p:par>
                                <p:cTn id="8" presetID="1" presetClass="mediacall" presetSubtype="0" fill="hold" nodeType="afterEffect">
                                  <p:stCondLst>
                                    <p:cond delay="0"/>
                                  </p:stCondLst>
                                  <p:childTnLst>
                                    <p:cmd type="call" cmd="playFrom(0.0)">
                                      <p:cBhvr>
                                        <p:cTn id="9" dur="341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40294"/>
                </p:tgtEl>
              </p:cMediaNode>
            </p:video>
            <p:seq concurrent="1" nextAc="seek">
              <p:cTn id="11" restart="whenNotActive" fill="hold" evtFilter="cancelBubble" nodeType="interactiveSeq">
                <p:stCondLst>
                  <p:cond evt="onClick" delay="0">
                    <p:tgtEl>
                      <p:spTgt spid="14029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40294"/>
                                        </p:tgtEl>
                                      </p:cBhvr>
                                    </p:cmd>
                                  </p:childTnLst>
                                </p:cTn>
                              </p:par>
                            </p:childTnLst>
                          </p:cTn>
                        </p:par>
                      </p:childTnLst>
                    </p:cTn>
                  </p:par>
                </p:childTnLst>
              </p:cTn>
              <p:nextCondLst>
                <p:cond evt="onClick" delay="0">
                  <p:tgtEl>
                    <p:spTgt spid="140294"/>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p:cTn id="21"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4"/>
          <p:cNvSpPr>
            <a:spLocks noGrp="1"/>
          </p:cNvSpPr>
          <p:nvPr>
            <p:ph type="ftr" sz="quarter" idx="11"/>
          </p:nvPr>
        </p:nvSpPr>
        <p:spPr/>
        <p:txBody>
          <a:bodyPr/>
          <a:lstStyle/>
          <a:p>
            <a:pPr>
              <a:defRPr/>
            </a:pPr>
            <a:r>
              <a:rPr lang="en-US" dirty="0" smtClean="0"/>
              <a:t>Vincent Hedberg -  Lund University</a:t>
            </a:r>
          </a:p>
        </p:txBody>
      </p:sp>
      <p:sp>
        <p:nvSpPr>
          <p:cNvPr id="46083" name="Slide Number Placeholder 5"/>
          <p:cNvSpPr>
            <a:spLocks noGrp="1"/>
          </p:cNvSpPr>
          <p:nvPr>
            <p:ph type="sldNum" sz="quarter" idx="12"/>
          </p:nvPr>
        </p:nvSpPr>
        <p:spPr/>
        <p:txBody>
          <a:bodyPr/>
          <a:lstStyle/>
          <a:p>
            <a:pPr>
              <a:defRPr/>
            </a:pPr>
            <a:fld id="{3DA530B9-E330-4563-85A1-38BF31808EFD}" type="slidenum">
              <a:rPr lang="en-US" smtClean="0"/>
              <a:pPr>
                <a:defRPr/>
              </a:pPr>
              <a:t>31</a:t>
            </a:fld>
            <a:endParaRPr lang="en-US" smtClean="0"/>
          </a:p>
        </p:txBody>
      </p:sp>
      <p:sp>
        <p:nvSpPr>
          <p:cNvPr id="146434" name="Rectangle 2"/>
          <p:cNvSpPr>
            <a:spLocks noGrp="1" noChangeArrowheads="1"/>
          </p:cNvSpPr>
          <p:nvPr>
            <p:ph type="title"/>
          </p:nvPr>
        </p:nvSpPr>
        <p:spPr/>
        <p:txBody>
          <a:bodyPr/>
          <a:lstStyle/>
          <a:p>
            <a:pPr eaLnBrk="1" hangingPunct="1">
              <a:defRPr/>
            </a:pPr>
            <a:r>
              <a:rPr lang="en-US" sz="3200" dirty="0">
                <a:solidFill>
                  <a:schemeClr val="tx1"/>
                </a:solidFill>
                <a:effectLst>
                  <a:outerShdw blurRad="38100" dist="38100" dir="2700000" algn="tl">
                    <a:srgbClr val="FFFFFF"/>
                  </a:outerShdw>
                </a:effectLst>
              </a:rPr>
              <a:t>Silicon detectors in ATLAS</a:t>
            </a:r>
          </a:p>
        </p:txBody>
      </p:sp>
      <p:pic>
        <p:nvPicPr>
          <p:cNvPr id="146436" name="inner_detector_clipped.wmv">
            <a:hlinkClick r:id="" action="ppaction://media"/>
          </p:cNvPr>
          <p:cNvPicPr>
            <a:picLocks noGrp="1" noRot="1" noChangeAspect="1" noChangeArrowheads="1"/>
          </p:cNvPicPr>
          <p:nvPr>
            <p:ph idx="1"/>
            <a:videoFile r:link="rId1"/>
          </p:nvPr>
        </p:nvPicPr>
        <p:blipFill>
          <a:blip r:embed="rId3" cstate="print"/>
          <a:srcRect/>
          <a:stretch>
            <a:fillRect/>
          </a:stretch>
        </p:blipFill>
        <p:spPr>
          <a:xfrm>
            <a:off x="0" y="1524000"/>
            <a:ext cx="5334000" cy="4267200"/>
          </a:xfrm>
        </p:spPr>
      </p:pic>
      <p:pic>
        <p:nvPicPr>
          <p:cNvPr id="38918" name="Picture 6" descr="id_pixel_3"/>
          <p:cNvPicPr>
            <a:picLocks noChangeAspect="1" noChangeArrowheads="1"/>
          </p:cNvPicPr>
          <p:nvPr/>
        </p:nvPicPr>
        <p:blipFill>
          <a:blip r:embed="rId4" cstate="print"/>
          <a:srcRect/>
          <a:stretch>
            <a:fillRect/>
          </a:stretch>
        </p:blipFill>
        <p:spPr bwMode="auto">
          <a:xfrm>
            <a:off x="5791200" y="1219200"/>
            <a:ext cx="2819400" cy="2114550"/>
          </a:xfrm>
          <a:prstGeom prst="rect">
            <a:avLst/>
          </a:prstGeom>
          <a:noFill/>
          <a:ln w="9525">
            <a:noFill/>
            <a:miter lim="800000"/>
            <a:headEnd/>
            <a:tailEnd/>
          </a:ln>
        </p:spPr>
      </p:pic>
      <p:pic>
        <p:nvPicPr>
          <p:cNvPr id="38919" name="Picture 8" descr="id_pixel_1"/>
          <p:cNvPicPr>
            <a:picLocks noChangeAspect="1" noChangeArrowheads="1"/>
          </p:cNvPicPr>
          <p:nvPr/>
        </p:nvPicPr>
        <p:blipFill>
          <a:blip r:embed="rId5" cstate="print"/>
          <a:srcRect/>
          <a:stretch>
            <a:fillRect/>
          </a:stretch>
        </p:blipFill>
        <p:spPr bwMode="auto">
          <a:xfrm>
            <a:off x="5791200" y="3429000"/>
            <a:ext cx="2817813" cy="2679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40" fill="hold"/>
                                        <p:tgtEl>
                                          <p:spTgt spid="1464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46436"/>
                </p:tgtEl>
              </p:cMediaNode>
            </p:video>
            <p:seq concurrent="1" nextAc="seek">
              <p:cTn id="8" restart="whenNotActive" fill="hold" evtFilter="cancelBubble" nodeType="interactiveSeq">
                <p:stCondLst>
                  <p:cond evt="onClick" delay="0">
                    <p:tgtEl>
                      <p:spTgt spid="1464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6436"/>
                                        </p:tgtEl>
                                      </p:cBhvr>
                                    </p:cmd>
                                  </p:childTnLst>
                                </p:cTn>
                              </p:par>
                            </p:childTnLst>
                          </p:cTn>
                        </p:par>
                      </p:childTnLst>
                    </p:cTn>
                  </p:par>
                </p:childTnLst>
              </p:cTn>
              <p:nextCondLst>
                <p:cond evt="onClick" delay="0">
                  <p:tgtEl>
                    <p:spTgt spid="14643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p:txBody>
          <a:bodyPr/>
          <a:lstStyle/>
          <a:p>
            <a:pPr>
              <a:defRPr/>
            </a:pPr>
            <a:r>
              <a:rPr lang="en-US" dirty="0" smtClean="0"/>
              <a:t>Vincent Hedberg -  Lund University</a:t>
            </a:r>
          </a:p>
        </p:txBody>
      </p:sp>
      <p:sp>
        <p:nvSpPr>
          <p:cNvPr id="47107" name="Slide Number Placeholder 5"/>
          <p:cNvSpPr>
            <a:spLocks noGrp="1"/>
          </p:cNvSpPr>
          <p:nvPr>
            <p:ph type="sldNum" sz="quarter" idx="12"/>
          </p:nvPr>
        </p:nvSpPr>
        <p:spPr/>
        <p:txBody>
          <a:bodyPr/>
          <a:lstStyle/>
          <a:p>
            <a:pPr>
              <a:defRPr/>
            </a:pPr>
            <a:fld id="{5B27FEA6-A5F8-496A-B1EA-CB0A2838D13B}" type="slidenum">
              <a:rPr lang="en-US" smtClean="0"/>
              <a:pPr>
                <a:defRPr/>
              </a:pPr>
              <a:t>32</a:t>
            </a:fld>
            <a:endParaRPr lang="en-US" smtClean="0"/>
          </a:p>
        </p:txBody>
      </p:sp>
      <p:sp>
        <p:nvSpPr>
          <p:cNvPr id="148482" name="Rectangle 2"/>
          <p:cNvSpPr>
            <a:spLocks noGrp="1" noChangeArrowheads="1"/>
          </p:cNvSpPr>
          <p:nvPr>
            <p:ph type="title"/>
          </p:nvPr>
        </p:nvSpPr>
        <p:spPr/>
        <p:txBody>
          <a:bodyPr/>
          <a:lstStyle/>
          <a:p>
            <a:pPr eaLnBrk="1" hangingPunct="1">
              <a:defRPr/>
            </a:pPr>
            <a:r>
              <a:rPr lang="en-US"/>
              <a:t>Silicon detectors: How do they work ?</a:t>
            </a:r>
          </a:p>
        </p:txBody>
      </p:sp>
      <p:pic>
        <p:nvPicPr>
          <p:cNvPr id="148484" name="pixel_module.wmv">
            <a:hlinkClick r:id="" action="ppaction://media"/>
          </p:cNvPr>
          <p:cNvPicPr>
            <a:picLocks noGrp="1" noRot="1" noChangeAspect="1" noChangeArrowheads="1"/>
          </p:cNvPicPr>
          <p:nvPr>
            <p:ph idx="1"/>
            <a:videoFile r:link="rId1"/>
          </p:nvPr>
        </p:nvPicPr>
        <p:blipFill>
          <a:blip r:embed="rId3" cstate="print"/>
          <a:srcRect/>
          <a:stretch>
            <a:fillRect/>
          </a:stretch>
        </p:blipFill>
        <p:spPr>
          <a:xfrm>
            <a:off x="1219200" y="1066800"/>
            <a:ext cx="6477000" cy="51800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00" fill="hold"/>
                                        <p:tgtEl>
                                          <p:spTgt spid="14848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48484"/>
                </p:tgtEl>
              </p:cMediaNode>
            </p:video>
            <p:seq concurrent="1" nextAc="seek">
              <p:cTn id="8" restart="whenNotActive" fill="hold" evtFilter="cancelBubble" nodeType="interactiveSeq">
                <p:stCondLst>
                  <p:cond evt="onClick" delay="0">
                    <p:tgtEl>
                      <p:spTgt spid="14848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8484"/>
                                        </p:tgtEl>
                                      </p:cBhvr>
                                    </p:cmd>
                                  </p:childTnLst>
                                </p:cTn>
                              </p:par>
                            </p:childTnLst>
                          </p:cTn>
                        </p:par>
                      </p:childTnLst>
                    </p:cTn>
                  </p:par>
                </p:childTnLst>
              </p:cTn>
              <p:nextCondLst>
                <p:cond evt="onClick" delay="0">
                  <p:tgtEl>
                    <p:spTgt spid="14848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1"/>
          <p:cNvSpPr>
            <a:spLocks noGrp="1"/>
          </p:cNvSpPr>
          <p:nvPr>
            <p:ph type="ftr" sz="quarter" idx="11"/>
          </p:nvPr>
        </p:nvSpPr>
        <p:spPr/>
        <p:txBody>
          <a:bodyPr/>
          <a:lstStyle/>
          <a:p>
            <a:pPr>
              <a:defRPr/>
            </a:pPr>
            <a:r>
              <a:rPr lang="en-US" dirty="0" smtClean="0"/>
              <a:t>Vincent Hedberg -  Lund University</a:t>
            </a:r>
          </a:p>
        </p:txBody>
      </p:sp>
      <p:sp>
        <p:nvSpPr>
          <p:cNvPr id="48131" name="Slide Number Placeholder 2"/>
          <p:cNvSpPr>
            <a:spLocks noGrp="1"/>
          </p:cNvSpPr>
          <p:nvPr>
            <p:ph type="sldNum" sz="quarter" idx="12"/>
          </p:nvPr>
        </p:nvSpPr>
        <p:spPr/>
        <p:txBody>
          <a:bodyPr/>
          <a:lstStyle/>
          <a:p>
            <a:pPr>
              <a:defRPr/>
            </a:pPr>
            <a:fld id="{4BCF30D2-F1C9-41F7-A636-B3B1F72A6CA0}" type="slidenum">
              <a:rPr lang="en-US" smtClean="0"/>
              <a:pPr>
                <a:defRPr/>
              </a:pPr>
              <a:t>33</a:t>
            </a:fld>
            <a:endParaRPr lang="en-US" smtClean="0"/>
          </a:p>
        </p:txBody>
      </p:sp>
      <p:pic>
        <p:nvPicPr>
          <p:cNvPr id="5" name="atlas_event_2009.wmv">
            <a:hlinkClick r:id="" action="ppaction://media"/>
          </p:cNvPr>
          <p:cNvPicPr>
            <a:picLocks noRot="1" noChangeAspect="1"/>
          </p:cNvPicPr>
          <p:nvPr>
            <a:videoFile r:link="rId1"/>
          </p:nvPr>
        </p:nvPicPr>
        <p:blipFill>
          <a:blip r:embed="rId3" cstate="print"/>
          <a:srcRect/>
          <a:stretch>
            <a:fillRect/>
          </a:stretch>
        </p:blipFill>
        <p:spPr bwMode="auto">
          <a:xfrm>
            <a:off x="1219200" y="1143000"/>
            <a:ext cx="6875463" cy="5156200"/>
          </a:xfrm>
          <a:prstGeom prst="rect">
            <a:avLst/>
          </a:prstGeom>
          <a:noFill/>
          <a:ln w="9525">
            <a:noFill/>
            <a:miter lim="800000"/>
            <a:headEnd/>
            <a:tailEnd/>
          </a:ln>
        </p:spPr>
      </p:pic>
      <p:sp>
        <p:nvSpPr>
          <p:cNvPr id="6" name="Rectangle 2"/>
          <p:cNvSpPr txBox="1">
            <a:spLocks noChangeArrowheads="1"/>
          </p:cNvSpPr>
          <p:nvPr/>
        </p:nvSpPr>
        <p:spPr>
          <a:xfrm>
            <a:off x="1066800" y="304800"/>
            <a:ext cx="7010400" cy="533400"/>
          </a:xfrm>
          <a:prstGeom prst="rect">
            <a:avLst/>
          </a:prstGeom>
        </p:spPr>
        <p:txBody>
          <a:bodyPr/>
          <a:lstStyle/>
          <a:p>
            <a:pPr algn="ctr">
              <a:defRPr/>
            </a:pPr>
            <a:r>
              <a:rPr lang="en-US" sz="2800" b="1" kern="0" dirty="0">
                <a:effectLst>
                  <a:outerShdw blurRad="38100" dist="38100" dir="2700000" algn="tl">
                    <a:srgbClr val="FFFFFF"/>
                  </a:outerShdw>
                </a:effectLst>
                <a:latin typeface="+mj-lt"/>
                <a:ea typeface="+mj-ea"/>
                <a:cs typeface="+mj-cs"/>
              </a:rPr>
              <a:t>One of the first collision in ATLAS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4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6515DFD5-6BE2-4FCF-A29D-AACF7F7958A9}" type="slidenum">
              <a:rPr lang="en-US" smtClean="0"/>
              <a:pPr>
                <a:defRPr/>
              </a:pPr>
              <a:t>34</a:t>
            </a:fld>
            <a:endParaRPr lang="en-US"/>
          </a:p>
        </p:txBody>
      </p:sp>
      <p:sp>
        <p:nvSpPr>
          <p:cNvPr id="4" name="Rectangle 2"/>
          <p:cNvSpPr txBox="1">
            <a:spLocks noChangeArrowheads="1"/>
          </p:cNvSpPr>
          <p:nvPr/>
        </p:nvSpPr>
        <p:spPr>
          <a:xfrm>
            <a:off x="990600" y="304800"/>
            <a:ext cx="7315200" cy="533400"/>
          </a:xfrm>
          <a:prstGeom prst="rect">
            <a:avLst/>
          </a:prstGeom>
        </p:spPr>
        <p:txBody>
          <a:bodyPr/>
          <a:lstStyle/>
          <a:p>
            <a:pPr algn="ctr">
              <a:defRPr/>
            </a:pPr>
            <a:r>
              <a:rPr lang="en-US" sz="2700" b="1" kern="0" dirty="0" smtClean="0">
                <a:effectLst>
                  <a:outerShdw blurRad="38100" dist="38100" dir="2700000" algn="tl">
                    <a:srgbClr val="FFFFFF"/>
                  </a:outerShdw>
                </a:effectLst>
                <a:latin typeface="+mj-lt"/>
                <a:ea typeface="+mj-ea"/>
                <a:cs typeface="+mj-cs"/>
              </a:rPr>
              <a:t>A lead-lead collisions </a:t>
            </a:r>
            <a:r>
              <a:rPr lang="en-US" sz="2700" b="1" kern="0" dirty="0">
                <a:effectLst>
                  <a:outerShdw blurRad="38100" dist="38100" dir="2700000" algn="tl">
                    <a:srgbClr val="FFFFFF"/>
                  </a:outerShdw>
                </a:effectLst>
                <a:latin typeface="+mj-lt"/>
                <a:ea typeface="+mj-ea"/>
                <a:cs typeface="+mj-cs"/>
              </a:rPr>
              <a:t>in ATLAS</a:t>
            </a:r>
          </a:p>
        </p:txBody>
      </p:sp>
      <p:pic>
        <p:nvPicPr>
          <p:cNvPr id="5" name="HI_event_slow.wmv">
            <a:hlinkClick r:id="" action="ppaction://media"/>
          </p:cNvPr>
          <p:cNvPicPr>
            <a:picLocks noRot="1" noChangeAspect="1"/>
          </p:cNvPicPr>
          <p:nvPr>
            <a:videoFile r:link="rId1"/>
          </p:nvPr>
        </p:nvPicPr>
        <p:blipFill>
          <a:blip r:embed="rId3" cstate="print"/>
          <a:stretch>
            <a:fillRect/>
          </a:stretch>
        </p:blipFill>
        <p:spPr>
          <a:xfrm>
            <a:off x="0" y="106680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1"/>
          <p:cNvSpPr>
            <a:spLocks noGrp="1"/>
          </p:cNvSpPr>
          <p:nvPr>
            <p:ph type="ftr" sz="quarter" idx="11"/>
          </p:nvPr>
        </p:nvSpPr>
        <p:spPr/>
        <p:txBody>
          <a:bodyPr/>
          <a:lstStyle/>
          <a:p>
            <a:pPr>
              <a:defRPr/>
            </a:pPr>
            <a:r>
              <a:rPr lang="en-US" dirty="0" smtClean="0"/>
              <a:t>Vincent Hedberg -  Lund University</a:t>
            </a:r>
          </a:p>
        </p:txBody>
      </p:sp>
      <p:sp>
        <p:nvSpPr>
          <p:cNvPr id="50179" name="Slide Number Placeholder 2"/>
          <p:cNvSpPr>
            <a:spLocks noGrp="1"/>
          </p:cNvSpPr>
          <p:nvPr>
            <p:ph type="sldNum" sz="quarter" idx="12"/>
          </p:nvPr>
        </p:nvSpPr>
        <p:spPr/>
        <p:txBody>
          <a:bodyPr/>
          <a:lstStyle/>
          <a:p>
            <a:pPr>
              <a:defRPr/>
            </a:pPr>
            <a:fld id="{2FAD6EDC-FE4B-45D4-84AC-A8BB7F867C38}" type="slidenum">
              <a:rPr lang="en-US" smtClean="0"/>
              <a:pPr>
                <a:defRPr/>
              </a:pPr>
              <a:t>35</a:t>
            </a:fld>
            <a:endParaRPr lang="en-US" smtClean="0"/>
          </a:p>
        </p:txBody>
      </p:sp>
      <p:pic>
        <p:nvPicPr>
          <p:cNvPr id="41988" name="Picture 3" descr="higgs_2.jpg"/>
          <p:cNvPicPr>
            <a:picLocks noChangeAspect="1"/>
          </p:cNvPicPr>
          <p:nvPr/>
        </p:nvPicPr>
        <p:blipFill>
          <a:blip r:embed="rId2" cstate="print"/>
          <a:srcRect/>
          <a:stretch>
            <a:fillRect/>
          </a:stretch>
        </p:blipFill>
        <p:spPr bwMode="auto">
          <a:xfrm>
            <a:off x="0" y="1143000"/>
            <a:ext cx="9144000" cy="5138738"/>
          </a:xfrm>
          <a:prstGeom prst="rect">
            <a:avLst/>
          </a:prstGeom>
          <a:noFill/>
          <a:ln w="9525">
            <a:noFill/>
            <a:miter lim="800000"/>
            <a:headEnd/>
            <a:tailEnd/>
          </a:ln>
        </p:spPr>
      </p:pic>
      <p:sp>
        <p:nvSpPr>
          <p:cNvPr id="5" name="Rectangle 8"/>
          <p:cNvSpPr txBox="1">
            <a:spLocks noChangeArrowheads="1"/>
          </p:cNvSpPr>
          <p:nvPr/>
        </p:nvSpPr>
        <p:spPr>
          <a:xfrm>
            <a:off x="1066800" y="0"/>
            <a:ext cx="7010400" cy="685800"/>
          </a:xfrm>
          <a:prstGeom prst="rect">
            <a:avLst/>
          </a:prstGeom>
        </p:spPr>
        <p:txBody>
          <a:bodyPr/>
          <a:lstStyle/>
          <a:p>
            <a:pPr algn="ctr">
              <a:defRPr/>
            </a:pPr>
            <a:r>
              <a:rPr lang="en-US" sz="2800" b="1" kern="0" dirty="0">
                <a:solidFill>
                  <a:schemeClr val="folHlink"/>
                </a:solidFill>
                <a:effectLst>
                  <a:outerShdw blurRad="38100" dist="38100" dir="2700000" algn="tl">
                    <a:srgbClr val="000000"/>
                  </a:outerShdw>
                </a:effectLst>
                <a:latin typeface="+mj-lt"/>
                <a:ea typeface="+mj-ea"/>
                <a:cs typeface="+mj-cs"/>
              </a:rPr>
              <a:t>Physics studies: </a:t>
            </a:r>
          </a:p>
          <a:p>
            <a:pPr algn="ctr">
              <a:defRPr/>
            </a:pPr>
            <a:r>
              <a:rPr lang="en-US" sz="2800" b="1" kern="0" dirty="0">
                <a:solidFill>
                  <a:schemeClr val="folHlink"/>
                </a:solidFill>
                <a:effectLst>
                  <a:outerShdw blurRad="38100" dist="38100" dir="2700000" algn="tl">
                    <a:srgbClr val="000000"/>
                  </a:outerShdw>
                </a:effectLst>
                <a:latin typeface="+mj-lt"/>
                <a:ea typeface="+mj-ea"/>
                <a:cs typeface="+mj-cs"/>
              </a:rPr>
              <a:t>Search for the Higgs particle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1"/>
          <p:cNvSpPr>
            <a:spLocks noGrp="1"/>
          </p:cNvSpPr>
          <p:nvPr>
            <p:ph type="ftr" sz="quarter" idx="11"/>
          </p:nvPr>
        </p:nvSpPr>
        <p:spPr/>
        <p:txBody>
          <a:bodyPr/>
          <a:lstStyle/>
          <a:p>
            <a:pPr>
              <a:defRPr/>
            </a:pPr>
            <a:r>
              <a:rPr lang="en-US" dirty="0" smtClean="0"/>
              <a:t>Vincent Hedberg -  Lund University</a:t>
            </a:r>
          </a:p>
        </p:txBody>
      </p:sp>
      <p:sp>
        <p:nvSpPr>
          <p:cNvPr id="51203" name="Slide Number Placeholder 2"/>
          <p:cNvSpPr>
            <a:spLocks noGrp="1"/>
          </p:cNvSpPr>
          <p:nvPr>
            <p:ph type="sldNum" sz="quarter" idx="12"/>
          </p:nvPr>
        </p:nvSpPr>
        <p:spPr/>
        <p:txBody>
          <a:bodyPr/>
          <a:lstStyle/>
          <a:p>
            <a:pPr>
              <a:defRPr/>
            </a:pPr>
            <a:fld id="{21087B65-B79E-456B-BC3B-51F4979A442F}" type="slidenum">
              <a:rPr lang="en-US" smtClean="0"/>
              <a:pPr>
                <a:defRPr/>
              </a:pPr>
              <a:t>36</a:t>
            </a:fld>
            <a:endParaRPr lang="en-US" smtClean="0"/>
          </a:p>
        </p:txBody>
      </p:sp>
      <p:pic>
        <p:nvPicPr>
          <p:cNvPr id="43012" name="Picture 3" descr="higgs_3.jpg"/>
          <p:cNvPicPr>
            <a:picLocks noChangeAspect="1"/>
          </p:cNvPicPr>
          <p:nvPr/>
        </p:nvPicPr>
        <p:blipFill>
          <a:blip r:embed="rId2" cstate="print"/>
          <a:srcRect/>
          <a:stretch>
            <a:fillRect/>
          </a:stretch>
        </p:blipFill>
        <p:spPr bwMode="auto">
          <a:xfrm>
            <a:off x="0" y="1143000"/>
            <a:ext cx="9144000" cy="5168900"/>
          </a:xfrm>
          <a:prstGeom prst="rect">
            <a:avLst/>
          </a:prstGeom>
          <a:noFill/>
          <a:ln w="9525">
            <a:noFill/>
            <a:miter lim="800000"/>
            <a:headEnd/>
            <a:tailEnd/>
          </a:ln>
        </p:spPr>
      </p:pic>
      <p:sp>
        <p:nvSpPr>
          <p:cNvPr id="5" name="Rectangle 8"/>
          <p:cNvSpPr txBox="1">
            <a:spLocks noChangeArrowheads="1"/>
          </p:cNvSpPr>
          <p:nvPr/>
        </p:nvSpPr>
        <p:spPr>
          <a:xfrm>
            <a:off x="1066800" y="0"/>
            <a:ext cx="7010400" cy="685800"/>
          </a:xfrm>
          <a:prstGeom prst="rect">
            <a:avLst/>
          </a:prstGeom>
        </p:spPr>
        <p:txBody>
          <a:bodyPr/>
          <a:lstStyle/>
          <a:p>
            <a:pPr algn="ctr">
              <a:defRPr/>
            </a:pPr>
            <a:r>
              <a:rPr lang="en-US" sz="2800" b="1" kern="0" dirty="0">
                <a:solidFill>
                  <a:schemeClr val="folHlink"/>
                </a:solidFill>
                <a:effectLst>
                  <a:outerShdw blurRad="38100" dist="38100" dir="2700000" algn="tl">
                    <a:srgbClr val="000000"/>
                  </a:outerShdw>
                </a:effectLst>
                <a:latin typeface="+mj-lt"/>
                <a:ea typeface="+mj-ea"/>
                <a:cs typeface="+mj-cs"/>
              </a:rPr>
              <a:t>Physics studies: </a:t>
            </a:r>
          </a:p>
          <a:p>
            <a:pPr algn="ctr">
              <a:defRPr/>
            </a:pPr>
            <a:r>
              <a:rPr lang="en-US" sz="2800" b="1" kern="0" dirty="0">
                <a:solidFill>
                  <a:schemeClr val="folHlink"/>
                </a:solidFill>
                <a:effectLst>
                  <a:outerShdw blurRad="38100" dist="38100" dir="2700000" algn="tl">
                    <a:srgbClr val="000000"/>
                  </a:outerShdw>
                </a:effectLst>
                <a:latin typeface="+mj-lt"/>
                <a:ea typeface="+mj-ea"/>
                <a:cs typeface="+mj-cs"/>
              </a:rPr>
              <a:t>Search for the Higgs particle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4"/>
          <p:cNvSpPr>
            <a:spLocks noGrp="1"/>
          </p:cNvSpPr>
          <p:nvPr>
            <p:ph type="ftr" sz="quarter" idx="11"/>
          </p:nvPr>
        </p:nvSpPr>
        <p:spPr/>
        <p:txBody>
          <a:bodyPr/>
          <a:lstStyle/>
          <a:p>
            <a:pPr>
              <a:defRPr/>
            </a:pPr>
            <a:r>
              <a:rPr lang="en-US" dirty="0" smtClean="0"/>
              <a:t>Vincent Hedberg -  Lund University</a:t>
            </a:r>
          </a:p>
        </p:txBody>
      </p:sp>
      <p:sp>
        <p:nvSpPr>
          <p:cNvPr id="54275" name="Slide Number Placeholder 5"/>
          <p:cNvSpPr>
            <a:spLocks noGrp="1"/>
          </p:cNvSpPr>
          <p:nvPr>
            <p:ph type="sldNum" sz="quarter" idx="12"/>
          </p:nvPr>
        </p:nvSpPr>
        <p:spPr/>
        <p:txBody>
          <a:bodyPr/>
          <a:lstStyle/>
          <a:p>
            <a:pPr>
              <a:defRPr/>
            </a:pPr>
            <a:fld id="{0F8537D5-C9E3-42D3-89FF-6C52B7927FF7}" type="slidenum">
              <a:rPr lang="en-US" smtClean="0"/>
              <a:pPr>
                <a:defRPr/>
              </a:pPr>
              <a:t>37</a:t>
            </a:fld>
            <a:endParaRPr lang="en-US" smtClean="0"/>
          </a:p>
        </p:txBody>
      </p:sp>
      <p:sp>
        <p:nvSpPr>
          <p:cNvPr id="45061" name="Text Box 19"/>
          <p:cNvSpPr txBox="1">
            <a:spLocks noChangeArrowheads="1"/>
          </p:cNvSpPr>
          <p:nvPr/>
        </p:nvSpPr>
        <p:spPr bwMode="auto">
          <a:xfrm>
            <a:off x="709613" y="1057275"/>
            <a:ext cx="2417762" cy="641350"/>
          </a:xfrm>
          <a:prstGeom prst="rect">
            <a:avLst/>
          </a:prstGeom>
          <a:noFill/>
          <a:ln w="9525" algn="ctr">
            <a:noFill/>
            <a:miter lim="800000"/>
            <a:headEnd/>
            <a:tailEnd/>
          </a:ln>
        </p:spPr>
        <p:txBody>
          <a:bodyPr wrap="none">
            <a:spAutoFit/>
          </a:bodyPr>
          <a:lstStyle/>
          <a:p>
            <a:pPr algn="ctr" eaLnBrk="0" hangingPunct="0"/>
            <a:r>
              <a:rPr lang="en-US" sz="3600"/>
              <a:t>Black Hole</a:t>
            </a:r>
          </a:p>
        </p:txBody>
      </p:sp>
      <p:sp>
        <p:nvSpPr>
          <p:cNvPr id="45062" name="Text Box 20"/>
          <p:cNvSpPr txBox="1">
            <a:spLocks noChangeArrowheads="1"/>
          </p:cNvSpPr>
          <p:nvPr/>
        </p:nvSpPr>
        <p:spPr bwMode="auto">
          <a:xfrm>
            <a:off x="228600" y="1600200"/>
            <a:ext cx="3352800" cy="1603375"/>
          </a:xfrm>
          <a:prstGeom prst="rect">
            <a:avLst/>
          </a:prstGeom>
          <a:noFill/>
          <a:ln w="9525" algn="ctr">
            <a:noFill/>
            <a:miter lim="800000"/>
            <a:headEnd/>
            <a:tailEnd/>
          </a:ln>
        </p:spPr>
        <p:txBody>
          <a:bodyPr>
            <a:spAutoFit/>
          </a:bodyPr>
          <a:lstStyle/>
          <a:p>
            <a:pPr algn="ctr" eaLnBrk="0" hangingPunct="0">
              <a:spcBef>
                <a:spcPct val="50000"/>
              </a:spcBef>
            </a:pPr>
            <a:r>
              <a:rPr lang="en-US" sz="1800"/>
              <a:t>Signature:</a:t>
            </a:r>
          </a:p>
          <a:p>
            <a:pPr algn="ctr" eaLnBrk="0" hangingPunct="0">
              <a:spcBef>
                <a:spcPct val="50000"/>
              </a:spcBef>
            </a:pPr>
            <a:r>
              <a:rPr lang="en-US" sz="1800"/>
              <a:t>Many particles and particles with a high energy and with a large angle with respect to the proton direction. </a:t>
            </a:r>
          </a:p>
        </p:txBody>
      </p:sp>
      <p:sp>
        <p:nvSpPr>
          <p:cNvPr id="45063" name="Line 21"/>
          <p:cNvSpPr>
            <a:spLocks noChangeShapeType="1"/>
          </p:cNvSpPr>
          <p:nvPr/>
        </p:nvSpPr>
        <p:spPr bwMode="auto">
          <a:xfrm flipH="1" flipV="1">
            <a:off x="1295400" y="3352800"/>
            <a:ext cx="304800" cy="533400"/>
          </a:xfrm>
          <a:prstGeom prst="line">
            <a:avLst/>
          </a:prstGeom>
          <a:noFill/>
          <a:ln w="9525">
            <a:solidFill>
              <a:srgbClr val="FF0000"/>
            </a:solidFill>
            <a:round/>
            <a:headEnd/>
            <a:tailEnd type="triangle" w="med" len="med"/>
          </a:ln>
        </p:spPr>
        <p:txBody>
          <a:bodyPr wrap="none" anchor="ctr"/>
          <a:lstStyle/>
          <a:p>
            <a:endParaRPr lang="en-US"/>
          </a:p>
        </p:txBody>
      </p:sp>
      <p:sp>
        <p:nvSpPr>
          <p:cNvPr id="45064" name="Line 22"/>
          <p:cNvSpPr>
            <a:spLocks noChangeShapeType="1"/>
          </p:cNvSpPr>
          <p:nvPr/>
        </p:nvSpPr>
        <p:spPr bwMode="auto">
          <a:xfrm flipV="1">
            <a:off x="1981200" y="3352800"/>
            <a:ext cx="381000" cy="533400"/>
          </a:xfrm>
          <a:prstGeom prst="line">
            <a:avLst/>
          </a:prstGeom>
          <a:noFill/>
          <a:ln w="9525">
            <a:solidFill>
              <a:srgbClr val="FF0000"/>
            </a:solidFill>
            <a:round/>
            <a:headEnd/>
            <a:tailEnd type="triangle" w="med" len="med"/>
          </a:ln>
        </p:spPr>
        <p:txBody>
          <a:bodyPr wrap="none" anchor="ctr"/>
          <a:lstStyle/>
          <a:p>
            <a:endParaRPr lang="en-US"/>
          </a:p>
        </p:txBody>
      </p:sp>
      <p:sp>
        <p:nvSpPr>
          <p:cNvPr id="45065" name="Line 23"/>
          <p:cNvSpPr>
            <a:spLocks noChangeShapeType="1"/>
          </p:cNvSpPr>
          <p:nvPr/>
        </p:nvSpPr>
        <p:spPr bwMode="auto">
          <a:xfrm>
            <a:off x="2209800" y="4191000"/>
            <a:ext cx="685800" cy="0"/>
          </a:xfrm>
          <a:prstGeom prst="line">
            <a:avLst/>
          </a:prstGeom>
          <a:noFill/>
          <a:ln w="9525">
            <a:solidFill>
              <a:srgbClr val="FF0000"/>
            </a:solidFill>
            <a:round/>
            <a:headEnd/>
            <a:tailEnd type="triangle" w="med" len="med"/>
          </a:ln>
        </p:spPr>
        <p:txBody>
          <a:bodyPr wrap="none" anchor="ctr"/>
          <a:lstStyle/>
          <a:p>
            <a:endParaRPr lang="en-US"/>
          </a:p>
        </p:txBody>
      </p:sp>
      <p:sp>
        <p:nvSpPr>
          <p:cNvPr id="45066" name="Line 24"/>
          <p:cNvSpPr>
            <a:spLocks noChangeShapeType="1"/>
          </p:cNvSpPr>
          <p:nvPr/>
        </p:nvSpPr>
        <p:spPr bwMode="auto">
          <a:xfrm flipH="1">
            <a:off x="838200" y="4191000"/>
            <a:ext cx="609600" cy="0"/>
          </a:xfrm>
          <a:prstGeom prst="line">
            <a:avLst/>
          </a:prstGeom>
          <a:noFill/>
          <a:ln w="9525">
            <a:solidFill>
              <a:srgbClr val="FF0000"/>
            </a:solidFill>
            <a:round/>
            <a:headEnd/>
            <a:tailEnd type="triangle" w="med" len="med"/>
          </a:ln>
        </p:spPr>
        <p:txBody>
          <a:bodyPr wrap="none" anchor="ctr"/>
          <a:lstStyle/>
          <a:p>
            <a:endParaRPr lang="en-US"/>
          </a:p>
        </p:txBody>
      </p:sp>
      <p:sp>
        <p:nvSpPr>
          <p:cNvPr id="45067" name="Line 25"/>
          <p:cNvSpPr>
            <a:spLocks noChangeShapeType="1"/>
          </p:cNvSpPr>
          <p:nvPr/>
        </p:nvSpPr>
        <p:spPr bwMode="auto">
          <a:xfrm flipH="1">
            <a:off x="1295400" y="4495800"/>
            <a:ext cx="304800" cy="533400"/>
          </a:xfrm>
          <a:prstGeom prst="line">
            <a:avLst/>
          </a:prstGeom>
          <a:noFill/>
          <a:ln w="9525">
            <a:solidFill>
              <a:srgbClr val="FF0000"/>
            </a:solidFill>
            <a:round/>
            <a:headEnd/>
            <a:tailEnd type="triangle" w="med" len="med"/>
          </a:ln>
        </p:spPr>
        <p:txBody>
          <a:bodyPr wrap="none" anchor="ctr"/>
          <a:lstStyle/>
          <a:p>
            <a:endParaRPr lang="en-US"/>
          </a:p>
        </p:txBody>
      </p:sp>
      <p:sp>
        <p:nvSpPr>
          <p:cNvPr id="45068" name="Line 26"/>
          <p:cNvSpPr>
            <a:spLocks noChangeShapeType="1"/>
          </p:cNvSpPr>
          <p:nvPr/>
        </p:nvSpPr>
        <p:spPr bwMode="auto">
          <a:xfrm>
            <a:off x="2057400" y="4495800"/>
            <a:ext cx="381000" cy="533400"/>
          </a:xfrm>
          <a:prstGeom prst="line">
            <a:avLst/>
          </a:prstGeom>
          <a:noFill/>
          <a:ln w="9525">
            <a:solidFill>
              <a:srgbClr val="FF0000"/>
            </a:solidFill>
            <a:round/>
            <a:headEnd/>
            <a:tailEnd type="triangle" w="med" len="med"/>
          </a:ln>
        </p:spPr>
        <p:txBody>
          <a:bodyPr wrap="none" anchor="ctr"/>
          <a:lstStyle/>
          <a:p>
            <a:endParaRPr lang="en-US"/>
          </a:p>
        </p:txBody>
      </p:sp>
      <p:sp>
        <p:nvSpPr>
          <p:cNvPr id="78875" name="Oval 27"/>
          <p:cNvSpPr>
            <a:spLocks noChangeArrowheads="1"/>
          </p:cNvSpPr>
          <p:nvPr/>
        </p:nvSpPr>
        <p:spPr bwMode="auto">
          <a:xfrm>
            <a:off x="1447800" y="3810000"/>
            <a:ext cx="762000" cy="762000"/>
          </a:xfrm>
          <a:prstGeom prst="ellipse">
            <a:avLst/>
          </a:prstGeom>
          <a:gradFill rotWithShape="1">
            <a:gsLst>
              <a:gs pos="0">
                <a:schemeClr val="tx1"/>
              </a:gs>
              <a:gs pos="100000">
                <a:schemeClr val="tx1">
                  <a:gamma/>
                  <a:shade val="0"/>
                  <a:invGamma/>
                </a:schemeClr>
              </a:gs>
            </a:gsLst>
            <a:lin ang="5400000" scaled="1"/>
          </a:gradFill>
          <a:ln w="38100" algn="ctr">
            <a:solidFill>
              <a:schemeClr val="tx1"/>
            </a:solidFill>
            <a:round/>
            <a:headEnd/>
            <a:tailEnd/>
          </a:ln>
          <a:effectLst/>
        </p:spPr>
        <p:txBody>
          <a:bodyPr wrap="none" anchor="ctr"/>
          <a:lstStyle/>
          <a:p>
            <a:pPr algn="ctr" eaLnBrk="0" hangingPunct="0">
              <a:defRPr/>
            </a:pPr>
            <a:endParaRPr lang="en-US">
              <a:cs typeface="+mn-cs"/>
            </a:endParaRPr>
          </a:p>
        </p:txBody>
      </p:sp>
      <p:sp>
        <p:nvSpPr>
          <p:cNvPr id="45070" name="Text Box 28"/>
          <p:cNvSpPr txBox="1">
            <a:spLocks noChangeArrowheads="1"/>
          </p:cNvSpPr>
          <p:nvPr/>
        </p:nvSpPr>
        <p:spPr bwMode="auto">
          <a:xfrm>
            <a:off x="152400" y="5129213"/>
            <a:ext cx="3459163" cy="946150"/>
          </a:xfrm>
          <a:prstGeom prst="rect">
            <a:avLst/>
          </a:prstGeom>
          <a:noFill/>
          <a:ln w="9525" algn="ctr">
            <a:noFill/>
            <a:miter lim="800000"/>
            <a:headEnd/>
            <a:tailEnd/>
          </a:ln>
        </p:spPr>
        <p:txBody>
          <a:bodyPr wrap="none">
            <a:spAutoFit/>
          </a:bodyPr>
          <a:lstStyle/>
          <a:p>
            <a:pPr algn="dist" eaLnBrk="0" hangingPunct="0"/>
            <a:r>
              <a:rPr lang="en-US" sz="1800"/>
              <a:t>The holes will disappear after</a:t>
            </a:r>
          </a:p>
          <a:p>
            <a:pPr algn="dist" eaLnBrk="0" hangingPunct="0"/>
            <a:r>
              <a:rPr lang="en-US" sz="1800"/>
              <a:t> 10</a:t>
            </a:r>
            <a:r>
              <a:rPr lang="en-US" sz="1800" baseline="30000"/>
              <a:t>-26</a:t>
            </a:r>
            <a:r>
              <a:rPr lang="en-US" sz="1800"/>
              <a:t>s according to the theory</a:t>
            </a:r>
          </a:p>
          <a:p>
            <a:pPr algn="dist" eaLnBrk="0" hangingPunct="0"/>
            <a:r>
              <a:rPr lang="en-US" sz="1800"/>
              <a:t>(if they are produced).</a:t>
            </a:r>
            <a:r>
              <a:rPr lang="en-US"/>
              <a:t> </a:t>
            </a:r>
          </a:p>
        </p:txBody>
      </p:sp>
      <p:sp>
        <p:nvSpPr>
          <p:cNvPr id="17" name="Rectangle 8"/>
          <p:cNvSpPr txBox="1">
            <a:spLocks noGrp="1" noChangeArrowheads="1"/>
          </p:cNvSpPr>
          <p:nvPr>
            <p:ph type="title"/>
          </p:nvPr>
        </p:nvSpPr>
        <p:spPr>
          <a:xfrm>
            <a:off x="1066800" y="228600"/>
            <a:ext cx="7010400" cy="685800"/>
          </a:xfrm>
        </p:spPr>
        <p:txBody>
          <a:bodyPr/>
          <a:lstStyle/>
          <a:p>
            <a:pPr eaLnBrk="1" hangingPunct="1">
              <a:defRPr/>
            </a:pPr>
            <a:r>
              <a:rPr lang="en-US" sz="2800" dirty="0" smtClean="0"/>
              <a:t>Physics studies: </a:t>
            </a:r>
            <a:br>
              <a:rPr lang="en-US" sz="2800" dirty="0" smtClean="0"/>
            </a:br>
            <a:r>
              <a:rPr lang="en-US" sz="2800" dirty="0" smtClean="0"/>
              <a:t>Search for black holes</a:t>
            </a:r>
            <a:endParaRPr lang="en-US" sz="2800" dirty="0"/>
          </a:p>
        </p:txBody>
      </p:sp>
      <p:pic>
        <p:nvPicPr>
          <p:cNvPr id="3" name="particle_event_ns.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3829448" y="1600200"/>
            <a:ext cx="5336117" cy="4002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4"/>
          <p:cNvSpPr>
            <a:spLocks noGrp="1"/>
          </p:cNvSpPr>
          <p:nvPr>
            <p:ph type="ftr" sz="quarter" idx="11"/>
          </p:nvPr>
        </p:nvSpPr>
        <p:spPr/>
        <p:txBody>
          <a:bodyPr/>
          <a:lstStyle/>
          <a:p>
            <a:pPr>
              <a:defRPr/>
            </a:pPr>
            <a:r>
              <a:rPr lang="en-US" dirty="0" smtClean="0"/>
              <a:t>Vincent Hedberg -  Lund University</a:t>
            </a:r>
          </a:p>
        </p:txBody>
      </p:sp>
      <p:sp>
        <p:nvSpPr>
          <p:cNvPr id="55299" name="Slide Number Placeholder 5"/>
          <p:cNvSpPr>
            <a:spLocks noGrp="1"/>
          </p:cNvSpPr>
          <p:nvPr>
            <p:ph type="sldNum" sz="quarter" idx="12"/>
          </p:nvPr>
        </p:nvSpPr>
        <p:spPr/>
        <p:txBody>
          <a:bodyPr/>
          <a:lstStyle/>
          <a:p>
            <a:pPr>
              <a:defRPr/>
            </a:pPr>
            <a:fld id="{BC50708E-740C-4000-ADB1-3939713943DE}" type="slidenum">
              <a:rPr lang="en-US" smtClean="0"/>
              <a:pPr>
                <a:defRPr/>
              </a:pPr>
              <a:t>38</a:t>
            </a:fld>
            <a:endParaRPr lang="en-US" smtClean="0"/>
          </a:p>
        </p:txBody>
      </p:sp>
      <p:sp>
        <p:nvSpPr>
          <p:cNvPr id="176130" name="Rectangle 2"/>
          <p:cNvSpPr>
            <a:spLocks noGrp="1" noChangeArrowheads="1"/>
          </p:cNvSpPr>
          <p:nvPr>
            <p:ph type="title"/>
          </p:nvPr>
        </p:nvSpPr>
        <p:spPr/>
        <p:txBody>
          <a:bodyPr/>
          <a:lstStyle/>
          <a:p>
            <a:pPr eaLnBrk="1" hangingPunct="1">
              <a:defRPr/>
            </a:pPr>
            <a:r>
              <a:rPr lang="en-US"/>
              <a:t>Black holes = The end of the world ?</a:t>
            </a:r>
          </a:p>
        </p:txBody>
      </p:sp>
      <p:pic>
        <p:nvPicPr>
          <p:cNvPr id="46085" name="Picture 3" descr="400px-Cosmic_ray_flux_versus_particle_energy"/>
          <p:cNvPicPr>
            <a:picLocks noChangeAspect="1" noChangeArrowheads="1"/>
          </p:cNvPicPr>
          <p:nvPr/>
        </p:nvPicPr>
        <p:blipFill>
          <a:blip r:embed="rId3" cstate="print"/>
          <a:srcRect/>
          <a:stretch>
            <a:fillRect/>
          </a:stretch>
        </p:blipFill>
        <p:spPr bwMode="auto">
          <a:xfrm>
            <a:off x="5562600" y="1295400"/>
            <a:ext cx="3581400" cy="4800600"/>
          </a:xfrm>
          <a:prstGeom prst="rect">
            <a:avLst/>
          </a:prstGeom>
          <a:noFill/>
          <a:ln w="9525">
            <a:noFill/>
            <a:miter lim="800000"/>
            <a:headEnd/>
            <a:tailEnd/>
          </a:ln>
        </p:spPr>
      </p:pic>
      <p:pic>
        <p:nvPicPr>
          <p:cNvPr id="46086" name="Picture 4" descr="cosmic_rays-715634"/>
          <p:cNvPicPr>
            <a:picLocks noChangeAspect="1" noChangeArrowheads="1"/>
          </p:cNvPicPr>
          <p:nvPr/>
        </p:nvPicPr>
        <p:blipFill>
          <a:blip r:embed="rId4" cstate="print"/>
          <a:srcRect/>
          <a:stretch>
            <a:fillRect/>
          </a:stretch>
        </p:blipFill>
        <p:spPr bwMode="auto">
          <a:xfrm>
            <a:off x="304800" y="1066800"/>
            <a:ext cx="4876800" cy="2438400"/>
          </a:xfrm>
          <a:prstGeom prst="rect">
            <a:avLst/>
          </a:prstGeom>
          <a:noFill/>
          <a:ln w="9525">
            <a:noFill/>
            <a:miter lim="800000"/>
            <a:headEnd/>
            <a:tailEnd/>
          </a:ln>
        </p:spPr>
      </p:pic>
      <p:sp>
        <p:nvSpPr>
          <p:cNvPr id="46087" name="Rectangle 5"/>
          <p:cNvSpPr>
            <a:spLocks noChangeArrowheads="1"/>
          </p:cNvSpPr>
          <p:nvPr/>
        </p:nvSpPr>
        <p:spPr bwMode="auto">
          <a:xfrm>
            <a:off x="7315200" y="1295400"/>
            <a:ext cx="1828800" cy="517525"/>
          </a:xfrm>
          <a:prstGeom prst="rect">
            <a:avLst/>
          </a:prstGeom>
          <a:noFill/>
          <a:ln w="9525" algn="ctr">
            <a:noFill/>
            <a:miter lim="800000"/>
            <a:headEnd/>
            <a:tailEnd/>
          </a:ln>
        </p:spPr>
        <p:txBody>
          <a:bodyPr>
            <a:spAutoFit/>
          </a:bodyPr>
          <a:lstStyle/>
          <a:p>
            <a:pPr algn="ctr" eaLnBrk="0" hangingPunct="0"/>
            <a:r>
              <a:rPr lang="en-US" sz="1400" b="1"/>
              <a:t>Energy spectrum </a:t>
            </a:r>
          </a:p>
          <a:p>
            <a:pPr algn="ctr" eaLnBrk="0" hangingPunct="0"/>
            <a:r>
              <a:rPr lang="en-US" sz="1400" b="1"/>
              <a:t>Cosmic radiation</a:t>
            </a:r>
          </a:p>
        </p:txBody>
      </p:sp>
      <p:sp>
        <p:nvSpPr>
          <p:cNvPr id="46088" name="Line 6"/>
          <p:cNvSpPr>
            <a:spLocks noChangeShapeType="1"/>
          </p:cNvSpPr>
          <p:nvPr/>
        </p:nvSpPr>
        <p:spPr bwMode="auto">
          <a:xfrm>
            <a:off x="8153400" y="4114800"/>
            <a:ext cx="0" cy="304800"/>
          </a:xfrm>
          <a:prstGeom prst="line">
            <a:avLst/>
          </a:prstGeom>
          <a:noFill/>
          <a:ln w="38100">
            <a:solidFill>
              <a:srgbClr val="FF0000"/>
            </a:solidFill>
            <a:round/>
            <a:headEnd type="triangle" w="med" len="med"/>
            <a:tailEnd/>
          </a:ln>
        </p:spPr>
        <p:txBody>
          <a:bodyPr wrap="none" anchor="ctr"/>
          <a:lstStyle/>
          <a:p>
            <a:endParaRPr lang="en-US"/>
          </a:p>
        </p:txBody>
      </p:sp>
      <p:sp>
        <p:nvSpPr>
          <p:cNvPr id="46089" name="Text Box 7"/>
          <p:cNvSpPr txBox="1">
            <a:spLocks noChangeArrowheads="1"/>
          </p:cNvSpPr>
          <p:nvPr/>
        </p:nvSpPr>
        <p:spPr bwMode="auto">
          <a:xfrm>
            <a:off x="7543800" y="4114800"/>
            <a:ext cx="574675" cy="336550"/>
          </a:xfrm>
          <a:prstGeom prst="rect">
            <a:avLst/>
          </a:prstGeom>
          <a:noFill/>
          <a:ln w="9525" algn="ctr">
            <a:noFill/>
            <a:miter lim="800000"/>
            <a:headEnd/>
            <a:tailEnd/>
          </a:ln>
        </p:spPr>
        <p:txBody>
          <a:bodyPr wrap="none">
            <a:spAutoFit/>
          </a:bodyPr>
          <a:lstStyle/>
          <a:p>
            <a:pPr algn="ctr" eaLnBrk="0" hangingPunct="0"/>
            <a:r>
              <a:rPr lang="en-US" sz="1600">
                <a:solidFill>
                  <a:schemeClr val="accent2"/>
                </a:solidFill>
              </a:rPr>
              <a:t>LHC</a:t>
            </a:r>
          </a:p>
        </p:txBody>
      </p:sp>
      <p:sp>
        <p:nvSpPr>
          <p:cNvPr id="46090" name="Text Box 8"/>
          <p:cNvSpPr txBox="1">
            <a:spLocks noChangeArrowheads="1"/>
          </p:cNvSpPr>
          <p:nvPr/>
        </p:nvSpPr>
        <p:spPr bwMode="auto">
          <a:xfrm>
            <a:off x="3048000" y="3657600"/>
            <a:ext cx="2590800" cy="2536825"/>
          </a:xfrm>
          <a:prstGeom prst="rect">
            <a:avLst/>
          </a:prstGeom>
          <a:noFill/>
          <a:ln w="9525">
            <a:noFill/>
            <a:miter lim="800000"/>
            <a:headEnd/>
            <a:tailEnd/>
          </a:ln>
        </p:spPr>
        <p:txBody>
          <a:bodyPr>
            <a:spAutoFit/>
          </a:bodyPr>
          <a:lstStyle/>
          <a:p>
            <a:pPr algn="ctr" eaLnBrk="0" hangingPunct="0">
              <a:spcBef>
                <a:spcPct val="50000"/>
              </a:spcBef>
            </a:pPr>
            <a:r>
              <a:rPr lang="sv-SE" sz="1600"/>
              <a:t>There are protons in the cosmic radiations with a higher energy than what can be produced by LHC. The number of collisions at LHC during one year corresponds to about 1000-10000 years of collisions in the atmosphere. </a:t>
            </a:r>
            <a:endParaRPr lang="en-GB" sz="1600"/>
          </a:p>
        </p:txBody>
      </p:sp>
      <p:pic>
        <p:nvPicPr>
          <p:cNvPr id="176137" name="cern_black_hole.wmv">
            <a:hlinkClick r:id="" action="ppaction://media"/>
          </p:cNvPr>
          <p:cNvPicPr>
            <a:picLocks noGrp="1" noRot="1" noChangeAspect="1" noChangeArrowheads="1"/>
          </p:cNvPicPr>
          <p:nvPr>
            <p:ph idx="1"/>
            <a:videoFile r:link="rId1"/>
          </p:nvPr>
        </p:nvPicPr>
        <p:blipFill>
          <a:blip r:embed="rId5" cstate="print"/>
          <a:srcRect/>
          <a:stretch>
            <a:fillRect/>
          </a:stretch>
        </p:blipFill>
        <p:spPr>
          <a:xfrm>
            <a:off x="0" y="3657600"/>
            <a:ext cx="2971800" cy="237648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20" fill="hold"/>
                                        <p:tgtEl>
                                          <p:spTgt spid="1761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6137"/>
                </p:tgtEl>
              </p:cMediaNode>
            </p:video>
            <p:seq concurrent="1" nextAc="seek">
              <p:cTn id="8" restart="whenNotActive" fill="hold" evtFilter="cancelBubble" nodeType="interactiveSeq">
                <p:stCondLst>
                  <p:cond evt="onClick" delay="0">
                    <p:tgtEl>
                      <p:spTgt spid="1761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6137"/>
                                        </p:tgtEl>
                                      </p:cBhvr>
                                    </p:cmd>
                                  </p:childTnLst>
                                </p:cTn>
                              </p:par>
                            </p:childTnLst>
                          </p:cTn>
                        </p:par>
                      </p:childTnLst>
                    </p:cTn>
                  </p:par>
                </p:childTnLst>
              </p:cTn>
              <p:nextCondLst>
                <p:cond evt="onClick" delay="0">
                  <p:tgtEl>
                    <p:spTgt spid="17613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1"/>
          </p:nvPr>
        </p:nvSpPr>
        <p:spPr/>
        <p:txBody>
          <a:bodyPr/>
          <a:lstStyle/>
          <a:p>
            <a:pPr>
              <a:defRPr/>
            </a:pPr>
            <a:r>
              <a:rPr lang="en-US" dirty="0" smtClean="0"/>
              <a:t>Vincent Hedberg -  Lund University</a:t>
            </a:r>
          </a:p>
        </p:txBody>
      </p:sp>
      <p:sp>
        <p:nvSpPr>
          <p:cNvPr id="56323" name="Slide Number Placeholder 5"/>
          <p:cNvSpPr>
            <a:spLocks noGrp="1"/>
          </p:cNvSpPr>
          <p:nvPr>
            <p:ph type="sldNum" sz="quarter" idx="12"/>
          </p:nvPr>
        </p:nvSpPr>
        <p:spPr/>
        <p:txBody>
          <a:bodyPr/>
          <a:lstStyle/>
          <a:p>
            <a:pPr>
              <a:defRPr/>
            </a:pPr>
            <a:fld id="{FDB2B685-B9F3-4848-9272-13BF84B73FB7}" type="slidenum">
              <a:rPr lang="en-US" smtClean="0"/>
              <a:pPr>
                <a:defRPr/>
              </a:pPr>
              <a:t>39</a:t>
            </a:fld>
            <a:endParaRPr lang="en-US" smtClean="0"/>
          </a:p>
        </p:txBody>
      </p:sp>
      <p:sp>
        <p:nvSpPr>
          <p:cNvPr id="68610" name="Rectangle 2"/>
          <p:cNvSpPr>
            <a:spLocks noGrp="1" noChangeArrowheads="1"/>
          </p:cNvSpPr>
          <p:nvPr>
            <p:ph type="title"/>
          </p:nvPr>
        </p:nvSpPr>
        <p:spPr/>
        <p:txBody>
          <a:bodyPr/>
          <a:lstStyle/>
          <a:p>
            <a:pPr eaLnBrk="1" hangingPunct="1">
              <a:defRPr/>
            </a:pPr>
            <a:r>
              <a:rPr lang="en-US"/>
              <a:t>What other problems remain to be solved ?</a:t>
            </a:r>
          </a:p>
        </p:txBody>
      </p:sp>
      <p:pic>
        <p:nvPicPr>
          <p:cNvPr id="47110" name="Picture 6" descr="WMA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914400"/>
            <a:ext cx="3935413" cy="2322513"/>
          </a:xfrm>
          <a:prstGeom prst="rect">
            <a:avLst/>
          </a:prstGeom>
          <a:noFill/>
          <a:ln w="9525">
            <a:noFill/>
            <a:miter lim="800000"/>
            <a:headEnd/>
            <a:tailEnd/>
          </a:ln>
        </p:spPr>
      </p:pic>
      <p:sp>
        <p:nvSpPr>
          <p:cNvPr id="47112" name="Rectangle 9"/>
          <p:cNvSpPr>
            <a:spLocks noGrp="1" noChangeArrowheads="1"/>
          </p:cNvSpPr>
          <p:nvPr>
            <p:ph type="body" idx="1"/>
          </p:nvPr>
        </p:nvSpPr>
        <p:spPr>
          <a:xfrm>
            <a:off x="4114800" y="1600200"/>
            <a:ext cx="4800600" cy="2514600"/>
          </a:xfrm>
        </p:spPr>
        <p:txBody>
          <a:bodyPr/>
          <a:lstStyle/>
          <a:p>
            <a:pPr eaLnBrk="1" hangingPunct="1">
              <a:lnSpc>
                <a:spcPct val="90000"/>
              </a:lnSpc>
              <a:buClr>
                <a:schemeClr val="tx1"/>
              </a:buClr>
              <a:buFont typeface="Wingdings" pitchFamily="2" charset="2"/>
              <a:buChar char="q"/>
            </a:pPr>
            <a:r>
              <a:rPr lang="sv-SE" sz="2000" b="1" smtClean="0">
                <a:solidFill>
                  <a:schemeClr val="accent2"/>
                </a:solidFill>
              </a:rPr>
              <a:t>The rotational speed of stars in some galaxies are too high to be explained by the known matter. </a:t>
            </a:r>
          </a:p>
          <a:p>
            <a:pPr eaLnBrk="1" hangingPunct="1">
              <a:lnSpc>
                <a:spcPct val="90000"/>
              </a:lnSpc>
              <a:buClr>
                <a:schemeClr val="tx1"/>
              </a:buClr>
              <a:buFont typeface="Wingdings" pitchFamily="2" charset="2"/>
              <a:buChar char="q"/>
            </a:pPr>
            <a:endParaRPr lang="sv-SE" sz="1000" smtClean="0"/>
          </a:p>
          <a:p>
            <a:pPr eaLnBrk="1" hangingPunct="1">
              <a:lnSpc>
                <a:spcPct val="90000"/>
              </a:lnSpc>
              <a:buClr>
                <a:schemeClr val="tx1"/>
              </a:buClr>
              <a:buFont typeface="Wingdings" pitchFamily="2" charset="2"/>
              <a:buChar char="q"/>
            </a:pPr>
            <a:r>
              <a:rPr lang="sv-SE" sz="1900" b="1" smtClean="0">
                <a:solidFill>
                  <a:srgbClr val="008000"/>
                </a:solidFill>
              </a:rPr>
              <a:t>This unknown matter could consist of new particles that can be discovered in ATLAS. </a:t>
            </a:r>
            <a:endParaRPr lang="en-US" sz="1900" b="1" smtClean="0">
              <a:solidFill>
                <a:srgbClr val="008000"/>
              </a:solidFill>
            </a:endParaRPr>
          </a:p>
        </p:txBody>
      </p:sp>
      <p:sp>
        <p:nvSpPr>
          <p:cNvPr id="47113" name="Rectangle 10"/>
          <p:cNvSpPr>
            <a:spLocks noChangeArrowheads="1"/>
          </p:cNvSpPr>
          <p:nvPr/>
        </p:nvSpPr>
        <p:spPr bwMode="auto">
          <a:xfrm>
            <a:off x="4953000" y="1066800"/>
            <a:ext cx="2373313" cy="519113"/>
          </a:xfrm>
          <a:prstGeom prst="rect">
            <a:avLst/>
          </a:prstGeom>
          <a:noFill/>
          <a:ln w="9525">
            <a:noFill/>
            <a:miter lim="800000"/>
            <a:headEnd/>
            <a:tailEnd/>
          </a:ln>
        </p:spPr>
        <p:txBody>
          <a:bodyPr wrap="none">
            <a:spAutoFit/>
          </a:bodyPr>
          <a:lstStyle/>
          <a:p>
            <a:pPr>
              <a:spcBef>
                <a:spcPct val="20000"/>
              </a:spcBef>
              <a:buClr>
                <a:srgbClr val="A50021"/>
              </a:buClr>
            </a:pPr>
            <a:r>
              <a:rPr lang="sv-SE" sz="2800" b="1" u="sng"/>
              <a:t>Dark Matter</a:t>
            </a:r>
          </a:p>
        </p:txBody>
      </p:sp>
      <p:sp>
        <p:nvSpPr>
          <p:cNvPr id="47114" name="Rectangle 11"/>
          <p:cNvSpPr>
            <a:spLocks noChangeArrowheads="1"/>
          </p:cNvSpPr>
          <p:nvPr/>
        </p:nvSpPr>
        <p:spPr bwMode="auto">
          <a:xfrm>
            <a:off x="5197475" y="3768725"/>
            <a:ext cx="2319338" cy="519113"/>
          </a:xfrm>
          <a:prstGeom prst="rect">
            <a:avLst/>
          </a:prstGeom>
          <a:noFill/>
          <a:ln w="9525">
            <a:noFill/>
            <a:miter lim="800000"/>
            <a:headEnd/>
            <a:tailEnd/>
          </a:ln>
        </p:spPr>
        <p:txBody>
          <a:bodyPr wrap="none">
            <a:spAutoFit/>
          </a:bodyPr>
          <a:lstStyle/>
          <a:p>
            <a:pPr>
              <a:spcBef>
                <a:spcPct val="20000"/>
              </a:spcBef>
              <a:buClr>
                <a:srgbClr val="A50021"/>
              </a:buClr>
            </a:pPr>
            <a:r>
              <a:rPr lang="sv-SE" sz="2800" b="1" u="sng"/>
              <a:t>Dark Energy</a:t>
            </a:r>
          </a:p>
        </p:txBody>
      </p:sp>
      <p:sp>
        <p:nvSpPr>
          <p:cNvPr id="47115" name="Text Box 13"/>
          <p:cNvSpPr txBox="1">
            <a:spLocks noChangeArrowheads="1"/>
          </p:cNvSpPr>
          <p:nvPr/>
        </p:nvSpPr>
        <p:spPr bwMode="auto">
          <a:xfrm>
            <a:off x="4191000" y="4267200"/>
            <a:ext cx="4740275" cy="1920875"/>
          </a:xfrm>
          <a:prstGeom prst="rect">
            <a:avLst/>
          </a:prstGeom>
          <a:noFill/>
          <a:ln w="9525">
            <a:noFill/>
            <a:miter lim="800000"/>
            <a:headEnd/>
            <a:tailEnd/>
          </a:ln>
        </p:spPr>
        <p:txBody>
          <a:bodyPr>
            <a:spAutoFit/>
          </a:bodyPr>
          <a:lstStyle/>
          <a:p>
            <a:pPr eaLnBrk="0" hangingPunct="0"/>
            <a:r>
              <a:rPr lang="en-US" b="1">
                <a:solidFill>
                  <a:srgbClr val="0066CC"/>
                </a:solidFill>
              </a:rPr>
              <a:t>The universe is not expanding with a constant speed. It seems that there is an unknown repulsive force between the galaxies. This force is thought to be caused by a mysterious dark energy. </a:t>
            </a:r>
            <a:endParaRPr lang="en-US" sz="1800"/>
          </a:p>
        </p:txBody>
      </p:sp>
      <p:pic>
        <p:nvPicPr>
          <p:cNvPr id="12" name="galaxy.wmv">
            <a:hlinkClick r:id="" action="ppaction://media"/>
          </p:cNvPr>
          <p:cNvPicPr>
            <a:picLocks noRot="1" noChangeAspect="1"/>
          </p:cNvPicPr>
          <p:nvPr>
            <a:videoFile r:link="rId1"/>
          </p:nvPr>
        </p:nvPicPr>
        <p:blipFill>
          <a:blip r:embed="rId4" cstate="print"/>
          <a:stretch>
            <a:fillRect/>
          </a:stretch>
        </p:blipFill>
        <p:spPr>
          <a:xfrm>
            <a:off x="152400" y="3048000"/>
            <a:ext cx="3962400" cy="3169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9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p:txBody>
          <a:bodyPr/>
          <a:lstStyle/>
          <a:p>
            <a:pPr>
              <a:defRPr/>
            </a:pPr>
            <a:r>
              <a:rPr lang="en-US" dirty="0" smtClean="0"/>
              <a:t>Vincent Hedberg -  Lund University</a:t>
            </a:r>
          </a:p>
        </p:txBody>
      </p:sp>
      <p:sp>
        <p:nvSpPr>
          <p:cNvPr id="13315" name="Slide Number Placeholder 5"/>
          <p:cNvSpPr>
            <a:spLocks noGrp="1"/>
          </p:cNvSpPr>
          <p:nvPr>
            <p:ph type="sldNum" sz="quarter" idx="12"/>
          </p:nvPr>
        </p:nvSpPr>
        <p:spPr/>
        <p:txBody>
          <a:bodyPr/>
          <a:lstStyle/>
          <a:p>
            <a:pPr>
              <a:defRPr/>
            </a:pPr>
            <a:fld id="{124DAA82-EB33-4E45-823D-F338B5422788}" type="slidenum">
              <a:rPr lang="en-US" smtClean="0"/>
              <a:pPr>
                <a:defRPr/>
              </a:pPr>
              <a:t>4</a:t>
            </a:fld>
            <a:endParaRPr lang="en-US" smtClean="0"/>
          </a:p>
        </p:txBody>
      </p:sp>
      <p:sp>
        <p:nvSpPr>
          <p:cNvPr id="6148" name="Rectangle 3"/>
          <p:cNvSpPr>
            <a:spLocks noGrp="1" noChangeArrowheads="1"/>
          </p:cNvSpPr>
          <p:nvPr>
            <p:ph type="body" idx="1"/>
          </p:nvPr>
        </p:nvSpPr>
        <p:spPr>
          <a:xfrm>
            <a:off x="0" y="1066800"/>
            <a:ext cx="3886200" cy="5181600"/>
          </a:xfrm>
        </p:spPr>
        <p:txBody>
          <a:bodyPr/>
          <a:lstStyle/>
          <a:p>
            <a:pPr eaLnBrk="1" hangingPunct="1">
              <a:lnSpc>
                <a:spcPct val="80000"/>
              </a:lnSpc>
              <a:buFont typeface="Wingdings" pitchFamily="2" charset="2"/>
              <a:buChar char="q"/>
            </a:pPr>
            <a:r>
              <a:rPr lang="sv-SE" sz="1900" smtClean="0">
                <a:solidFill>
                  <a:schemeClr val="accent2"/>
                </a:solidFill>
              </a:rPr>
              <a:t>The 27 km long proton-proton collider was ready to start in the autumn of 2008.</a:t>
            </a:r>
          </a:p>
          <a:p>
            <a:pPr eaLnBrk="1" hangingPunct="1">
              <a:lnSpc>
                <a:spcPct val="80000"/>
              </a:lnSpc>
              <a:buFontTx/>
              <a:buNone/>
            </a:pPr>
            <a:endParaRPr lang="sv-SE" sz="1900" smtClean="0">
              <a:solidFill>
                <a:srgbClr val="A50021"/>
              </a:solidFill>
            </a:endParaRPr>
          </a:p>
          <a:p>
            <a:pPr eaLnBrk="1" hangingPunct="1">
              <a:lnSpc>
                <a:spcPct val="80000"/>
              </a:lnSpc>
            </a:pPr>
            <a:endParaRPr lang="en-US" sz="1900" smtClean="0">
              <a:solidFill>
                <a:srgbClr val="A50021"/>
              </a:solidFill>
            </a:endParaRPr>
          </a:p>
        </p:txBody>
      </p:sp>
      <p:pic>
        <p:nvPicPr>
          <p:cNvPr id="6149" name="Picture 4"/>
          <p:cNvPicPr>
            <a:picLocks noChangeAspect="1" noChangeArrowheads="1"/>
          </p:cNvPicPr>
          <p:nvPr/>
        </p:nvPicPr>
        <p:blipFill>
          <a:blip r:embed="rId2" cstate="print"/>
          <a:srcRect/>
          <a:stretch>
            <a:fillRect/>
          </a:stretch>
        </p:blipFill>
        <p:spPr bwMode="auto">
          <a:xfrm>
            <a:off x="7272338" y="4159250"/>
            <a:ext cx="1566862" cy="2089150"/>
          </a:xfrm>
          <a:prstGeom prst="rect">
            <a:avLst/>
          </a:prstGeom>
          <a:noFill/>
          <a:ln w="9525">
            <a:noFill/>
            <a:miter lim="800000"/>
            <a:headEnd/>
            <a:tailEnd/>
          </a:ln>
        </p:spPr>
      </p:pic>
      <p:pic>
        <p:nvPicPr>
          <p:cNvPr id="6150" name="Picture 5"/>
          <p:cNvPicPr>
            <a:picLocks noChangeAspect="1" noChangeArrowheads="1"/>
          </p:cNvPicPr>
          <p:nvPr/>
        </p:nvPicPr>
        <p:blipFill>
          <a:blip r:embed="rId3" cstate="print"/>
          <a:srcRect/>
          <a:stretch>
            <a:fillRect/>
          </a:stretch>
        </p:blipFill>
        <p:spPr bwMode="auto">
          <a:xfrm>
            <a:off x="3952875" y="4159250"/>
            <a:ext cx="3167063" cy="2063750"/>
          </a:xfrm>
          <a:prstGeom prst="rect">
            <a:avLst/>
          </a:prstGeom>
          <a:noFill/>
          <a:ln w="9525">
            <a:noFill/>
            <a:miter lim="800000"/>
            <a:headEnd/>
            <a:tailEnd/>
          </a:ln>
        </p:spPr>
      </p:pic>
      <p:pic>
        <p:nvPicPr>
          <p:cNvPr id="6151" name="Picture 6"/>
          <p:cNvPicPr>
            <a:picLocks noChangeAspect="1" noChangeArrowheads="1"/>
          </p:cNvPicPr>
          <p:nvPr/>
        </p:nvPicPr>
        <p:blipFill>
          <a:blip r:embed="rId4" cstate="print"/>
          <a:srcRect/>
          <a:stretch>
            <a:fillRect/>
          </a:stretch>
        </p:blipFill>
        <p:spPr bwMode="auto">
          <a:xfrm>
            <a:off x="4343400" y="1143000"/>
            <a:ext cx="4495800" cy="2928938"/>
          </a:xfrm>
          <a:prstGeom prst="rect">
            <a:avLst/>
          </a:prstGeom>
          <a:noFill/>
          <a:ln w="9525">
            <a:noFill/>
            <a:miter lim="800000"/>
            <a:headEnd/>
            <a:tailEnd/>
          </a:ln>
        </p:spPr>
      </p:pic>
      <p:sp>
        <p:nvSpPr>
          <p:cNvPr id="10" name="Rectangle 8"/>
          <p:cNvSpPr txBox="1">
            <a:spLocks noGrp="1" noChangeArrowheads="1"/>
          </p:cNvSpPr>
          <p:nvPr>
            <p:ph type="title"/>
          </p:nvPr>
        </p:nvSpPr>
        <p:spPr>
          <a:xfrm>
            <a:off x="1066800" y="0"/>
            <a:ext cx="7010400" cy="685800"/>
          </a:xfrm>
        </p:spPr>
        <p:txBody>
          <a:bodyPr/>
          <a:lstStyle/>
          <a:p>
            <a:pPr>
              <a:defRPr/>
            </a:pPr>
            <a:r>
              <a:rPr lang="en-US" sz="2800" dirty="0"/>
              <a:t>The Large </a:t>
            </a:r>
            <a:r>
              <a:rPr lang="en-US" sz="2800" dirty="0" err="1"/>
              <a:t>Hadron</a:t>
            </a:r>
            <a:r>
              <a:rPr lang="en-US" sz="2800" dirty="0"/>
              <a:t> Collider (LHC)</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4"/>
          <p:cNvSpPr>
            <a:spLocks noGrp="1"/>
          </p:cNvSpPr>
          <p:nvPr>
            <p:ph type="ftr" sz="quarter" idx="11"/>
          </p:nvPr>
        </p:nvSpPr>
        <p:spPr/>
        <p:txBody>
          <a:bodyPr/>
          <a:lstStyle/>
          <a:p>
            <a:pPr>
              <a:defRPr/>
            </a:pPr>
            <a:r>
              <a:rPr lang="en-US" dirty="0" smtClean="0"/>
              <a:t>Vincent Hedberg -  Lund University</a:t>
            </a:r>
          </a:p>
        </p:txBody>
      </p:sp>
      <p:sp>
        <p:nvSpPr>
          <p:cNvPr id="57347" name="Slide Number Placeholder 5"/>
          <p:cNvSpPr>
            <a:spLocks noGrp="1"/>
          </p:cNvSpPr>
          <p:nvPr>
            <p:ph type="sldNum" sz="quarter" idx="12"/>
          </p:nvPr>
        </p:nvSpPr>
        <p:spPr/>
        <p:txBody>
          <a:bodyPr/>
          <a:lstStyle/>
          <a:p>
            <a:pPr>
              <a:defRPr/>
            </a:pPr>
            <a:fld id="{9F78B8E3-2A32-4545-8F4C-46818099D830}" type="slidenum">
              <a:rPr lang="en-US" smtClean="0"/>
              <a:pPr>
                <a:defRPr/>
              </a:pPr>
              <a:t>40</a:t>
            </a:fld>
            <a:endParaRPr lang="en-US" smtClean="0"/>
          </a:p>
        </p:txBody>
      </p:sp>
      <p:pic>
        <p:nvPicPr>
          <p:cNvPr id="48132" name="Picture 4"/>
          <p:cNvPicPr>
            <a:picLocks noChangeAspect="1" noChangeArrowheads="1"/>
          </p:cNvPicPr>
          <p:nvPr/>
        </p:nvPicPr>
        <p:blipFill>
          <a:blip r:embed="rId2" cstate="print"/>
          <a:srcRect/>
          <a:stretch>
            <a:fillRect/>
          </a:stretch>
        </p:blipFill>
        <p:spPr bwMode="auto">
          <a:xfrm>
            <a:off x="5216525" y="1600200"/>
            <a:ext cx="3851275" cy="4648200"/>
          </a:xfrm>
          <a:prstGeom prst="rect">
            <a:avLst/>
          </a:prstGeom>
          <a:noFill/>
          <a:ln w="9525">
            <a:noFill/>
            <a:miter lim="800000"/>
            <a:headEnd/>
            <a:tailEnd/>
          </a:ln>
        </p:spPr>
      </p:pic>
      <p:sp>
        <p:nvSpPr>
          <p:cNvPr id="48133" name="Rectangle 6"/>
          <p:cNvSpPr>
            <a:spLocks noChangeArrowheads="1"/>
          </p:cNvSpPr>
          <p:nvPr/>
        </p:nvSpPr>
        <p:spPr bwMode="auto">
          <a:xfrm>
            <a:off x="0" y="1676400"/>
            <a:ext cx="5334000" cy="4267200"/>
          </a:xfrm>
          <a:prstGeom prst="rect">
            <a:avLst/>
          </a:prstGeom>
          <a:noFill/>
          <a:ln w="9525">
            <a:noFill/>
            <a:miter lim="800000"/>
            <a:headEnd/>
            <a:tailEnd/>
          </a:ln>
        </p:spPr>
        <p:txBody>
          <a:bodyPr/>
          <a:lstStyle/>
          <a:p>
            <a:pPr marL="469900" indent="-469900">
              <a:spcBef>
                <a:spcPct val="20000"/>
              </a:spcBef>
              <a:buClr>
                <a:srgbClr val="A50021"/>
              </a:buClr>
            </a:pPr>
            <a:r>
              <a:rPr lang="sv-SE" sz="2400"/>
              <a:t>Motivated by theory:</a:t>
            </a:r>
            <a:endParaRPr lang="sv-SE" sz="1000"/>
          </a:p>
          <a:p>
            <a:pPr marL="469900" indent="-469900">
              <a:spcBef>
                <a:spcPct val="20000"/>
              </a:spcBef>
              <a:buClr>
                <a:srgbClr val="A50021"/>
              </a:buClr>
              <a:buFont typeface="Wingdings" pitchFamily="2" charset="2"/>
              <a:buChar char="ü"/>
            </a:pPr>
            <a:r>
              <a:rPr lang="sv-SE" sz="1800"/>
              <a:t>The strength of a force depends on the energy in the interaction in which it is</a:t>
            </a:r>
          </a:p>
          <a:p>
            <a:pPr marL="469900" indent="-469900">
              <a:spcBef>
                <a:spcPct val="20000"/>
              </a:spcBef>
              <a:buClr>
                <a:srgbClr val="A50021"/>
              </a:buClr>
              <a:buFont typeface="Wingdings" pitchFamily="2" charset="2"/>
              <a:buNone/>
            </a:pPr>
            <a:r>
              <a:rPr lang="sv-SE" sz="1800"/>
              <a:t>       being studied.</a:t>
            </a:r>
          </a:p>
          <a:p>
            <a:pPr marL="469900" indent="-469900">
              <a:spcBef>
                <a:spcPct val="20000"/>
              </a:spcBef>
              <a:buClr>
                <a:srgbClr val="A50021"/>
              </a:buClr>
              <a:buFont typeface="Wingdings" pitchFamily="2" charset="2"/>
              <a:buChar char="ü"/>
            </a:pPr>
            <a:r>
              <a:rPr lang="sv-SE" sz="1800"/>
              <a:t>If the strength of the different forces is the same at some very high energy, then this could be due to all forces being parts of the same unified force. </a:t>
            </a:r>
          </a:p>
          <a:p>
            <a:pPr marL="469900" indent="-469900">
              <a:spcBef>
                <a:spcPct val="20000"/>
              </a:spcBef>
              <a:buClr>
                <a:srgbClr val="A50021"/>
              </a:buClr>
              <a:buFont typeface="Wingdings" pitchFamily="2" charset="2"/>
              <a:buChar char="ü"/>
            </a:pPr>
            <a:r>
              <a:rPr lang="sv-SE" sz="1800"/>
              <a:t>A similar phenomena is known from the theory that describes both the weak and the electromagnetic force. </a:t>
            </a:r>
          </a:p>
          <a:p>
            <a:pPr marL="469900" indent="-469900">
              <a:spcBef>
                <a:spcPct val="20000"/>
              </a:spcBef>
              <a:buClr>
                <a:srgbClr val="A50021"/>
              </a:buClr>
              <a:buFont typeface="Wingdings" pitchFamily="2" charset="2"/>
              <a:buChar char="ü"/>
            </a:pPr>
            <a:r>
              <a:rPr lang="sv-SE" sz="1800"/>
              <a:t>The known forces looks at the moment to be almost unified at some large energy. </a:t>
            </a:r>
          </a:p>
          <a:p>
            <a:pPr marL="469900" indent="-469900">
              <a:spcBef>
                <a:spcPct val="20000"/>
              </a:spcBef>
              <a:buClr>
                <a:srgbClr val="A50021"/>
              </a:buClr>
              <a:buFont typeface="Wingdings" pitchFamily="2" charset="2"/>
              <a:buChar char="ü"/>
            </a:pPr>
            <a:r>
              <a:rPr lang="en-US" sz="1800" b="1">
                <a:solidFill>
                  <a:schemeClr val="accent2"/>
                </a:solidFill>
              </a:rPr>
              <a:t>The confirmation could be given by new particles discovered in ATLAS.</a:t>
            </a:r>
          </a:p>
        </p:txBody>
      </p:sp>
      <p:sp>
        <p:nvSpPr>
          <p:cNvPr id="48134" name="Rectangle 7"/>
          <p:cNvSpPr>
            <a:spLocks noChangeArrowheads="1"/>
          </p:cNvSpPr>
          <p:nvPr/>
        </p:nvSpPr>
        <p:spPr bwMode="auto">
          <a:xfrm>
            <a:off x="228600" y="990600"/>
            <a:ext cx="4529138" cy="519113"/>
          </a:xfrm>
          <a:prstGeom prst="rect">
            <a:avLst/>
          </a:prstGeom>
          <a:noFill/>
          <a:ln w="9525">
            <a:noFill/>
            <a:miter lim="800000"/>
            <a:headEnd/>
            <a:tailEnd/>
          </a:ln>
        </p:spPr>
        <p:txBody>
          <a:bodyPr wrap="none">
            <a:spAutoFit/>
          </a:bodyPr>
          <a:lstStyle/>
          <a:p>
            <a:pPr>
              <a:spcBef>
                <a:spcPct val="20000"/>
              </a:spcBef>
              <a:buClr>
                <a:srgbClr val="A50021"/>
              </a:buClr>
            </a:pPr>
            <a:r>
              <a:rPr lang="sv-SE" sz="2800" b="1" u="sng"/>
              <a:t>Unification of the forces</a:t>
            </a:r>
          </a:p>
        </p:txBody>
      </p:sp>
      <p:sp>
        <p:nvSpPr>
          <p:cNvPr id="72713" name="Rectangle 9"/>
          <p:cNvSpPr>
            <a:spLocks noGrp="1" noChangeArrowheads="1"/>
          </p:cNvSpPr>
          <p:nvPr>
            <p:ph type="title"/>
          </p:nvPr>
        </p:nvSpPr>
        <p:spPr/>
        <p:txBody>
          <a:bodyPr/>
          <a:lstStyle/>
          <a:p>
            <a:pPr eaLnBrk="1" hangingPunct="1">
              <a:defRPr/>
            </a:pPr>
            <a:r>
              <a:rPr lang="en-US"/>
              <a:t>What other problems remain to be solved</a:t>
            </a:r>
            <a:r>
              <a:rPr lang="en-US" sz="2000"/>
              <a:t> </a:t>
            </a:r>
            <a:r>
              <a:rPr lang="en-US"/>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4"/>
          <p:cNvSpPr>
            <a:spLocks noGrp="1"/>
          </p:cNvSpPr>
          <p:nvPr>
            <p:ph type="ftr" sz="quarter" idx="11"/>
          </p:nvPr>
        </p:nvSpPr>
        <p:spPr/>
        <p:txBody>
          <a:bodyPr/>
          <a:lstStyle/>
          <a:p>
            <a:pPr>
              <a:defRPr/>
            </a:pPr>
            <a:r>
              <a:rPr lang="en-US" dirty="0" smtClean="0"/>
              <a:t>Vincent Hedberg -  Lund University</a:t>
            </a:r>
          </a:p>
        </p:txBody>
      </p:sp>
      <p:sp>
        <p:nvSpPr>
          <p:cNvPr id="58371" name="Slide Number Placeholder 5"/>
          <p:cNvSpPr>
            <a:spLocks noGrp="1"/>
          </p:cNvSpPr>
          <p:nvPr>
            <p:ph type="sldNum" sz="quarter" idx="12"/>
          </p:nvPr>
        </p:nvSpPr>
        <p:spPr/>
        <p:txBody>
          <a:bodyPr/>
          <a:lstStyle/>
          <a:p>
            <a:pPr>
              <a:defRPr/>
            </a:pPr>
            <a:fld id="{D2F1BE59-DF6A-4946-9655-ADEC9DCA1645}" type="slidenum">
              <a:rPr lang="en-US" smtClean="0"/>
              <a:pPr>
                <a:defRPr/>
              </a:pPr>
              <a:t>41</a:t>
            </a:fld>
            <a:endParaRPr lang="en-US" smtClean="0"/>
          </a:p>
        </p:txBody>
      </p:sp>
      <p:sp>
        <p:nvSpPr>
          <p:cNvPr id="49156" name="Rectangle 1032"/>
          <p:cNvSpPr>
            <a:spLocks noGrp="1" noChangeArrowheads="1"/>
          </p:cNvSpPr>
          <p:nvPr>
            <p:ph type="body" idx="1"/>
          </p:nvPr>
        </p:nvSpPr>
        <p:spPr>
          <a:xfrm>
            <a:off x="228600" y="1143000"/>
            <a:ext cx="8534400" cy="5029200"/>
          </a:xfrm>
        </p:spPr>
        <p:txBody>
          <a:bodyPr/>
          <a:lstStyle/>
          <a:p>
            <a:pPr eaLnBrk="1" hangingPunct="1"/>
            <a:r>
              <a:rPr lang="sv-SE" smtClean="0"/>
              <a:t>What is </a:t>
            </a:r>
            <a:r>
              <a:rPr lang="sv-SE" smtClean="0">
                <a:solidFill>
                  <a:schemeClr val="accent2"/>
                </a:solidFill>
              </a:rPr>
              <a:t>dark energy</a:t>
            </a:r>
            <a:r>
              <a:rPr lang="sv-SE" smtClean="0"/>
              <a:t> ?</a:t>
            </a:r>
          </a:p>
          <a:p>
            <a:pPr eaLnBrk="1" hangingPunct="1"/>
            <a:r>
              <a:rPr lang="sv-SE" smtClean="0"/>
              <a:t>What is </a:t>
            </a:r>
            <a:r>
              <a:rPr lang="sv-SE" smtClean="0">
                <a:solidFill>
                  <a:schemeClr val="accent2"/>
                </a:solidFill>
              </a:rPr>
              <a:t>dark matter</a:t>
            </a:r>
            <a:r>
              <a:rPr lang="sv-SE" smtClean="0"/>
              <a:t>?</a:t>
            </a:r>
          </a:p>
          <a:p>
            <a:pPr eaLnBrk="1" hangingPunct="1"/>
            <a:r>
              <a:rPr lang="sv-SE" smtClean="0"/>
              <a:t>What happened with the </a:t>
            </a:r>
          </a:p>
          <a:p>
            <a:pPr eaLnBrk="1" hangingPunct="1">
              <a:buFontTx/>
              <a:buNone/>
            </a:pPr>
            <a:r>
              <a:rPr lang="sv-SE" smtClean="0">
                <a:solidFill>
                  <a:schemeClr val="accent2"/>
                </a:solidFill>
              </a:rPr>
              <a:t>     anti-matter</a:t>
            </a:r>
            <a:r>
              <a:rPr lang="sv-SE" smtClean="0"/>
              <a:t> ?</a:t>
            </a:r>
          </a:p>
          <a:p>
            <a:pPr eaLnBrk="1" hangingPunct="1"/>
            <a:r>
              <a:rPr lang="sv-SE" smtClean="0"/>
              <a:t>How does particles obtain their</a:t>
            </a:r>
            <a:r>
              <a:rPr lang="sv-SE" smtClean="0">
                <a:solidFill>
                  <a:srgbClr val="A50021"/>
                </a:solidFill>
              </a:rPr>
              <a:t> </a:t>
            </a:r>
          </a:p>
          <a:p>
            <a:pPr eaLnBrk="1" hangingPunct="1">
              <a:buFontTx/>
              <a:buNone/>
            </a:pPr>
            <a:r>
              <a:rPr lang="sv-SE" smtClean="0">
                <a:solidFill>
                  <a:srgbClr val="A50021"/>
                </a:solidFill>
              </a:rPr>
              <a:t>    mass</a:t>
            </a:r>
            <a:r>
              <a:rPr lang="sv-SE" smtClean="0"/>
              <a:t> ? (</a:t>
            </a:r>
            <a:r>
              <a:rPr lang="sv-SE" smtClean="0">
                <a:solidFill>
                  <a:srgbClr val="008000"/>
                </a:solidFill>
              </a:rPr>
              <a:t>Higgs</a:t>
            </a:r>
            <a:r>
              <a:rPr lang="sv-SE" smtClean="0"/>
              <a:t> ?) </a:t>
            </a:r>
          </a:p>
          <a:p>
            <a:pPr eaLnBrk="1" hangingPunct="1"/>
            <a:r>
              <a:rPr lang="sv-SE" smtClean="0"/>
              <a:t>Why is the </a:t>
            </a:r>
            <a:r>
              <a:rPr lang="sv-SE" smtClean="0">
                <a:solidFill>
                  <a:srgbClr val="A50021"/>
                </a:solidFill>
              </a:rPr>
              <a:t>gravitation</a:t>
            </a:r>
            <a:r>
              <a:rPr lang="sv-SE" smtClean="0"/>
              <a:t> so weak ?</a:t>
            </a:r>
          </a:p>
          <a:p>
            <a:pPr eaLnBrk="1" hangingPunct="1">
              <a:buFontTx/>
              <a:buNone/>
            </a:pPr>
            <a:r>
              <a:rPr lang="sv-SE" smtClean="0"/>
              <a:t>	(</a:t>
            </a:r>
            <a:r>
              <a:rPr lang="sv-SE" smtClean="0">
                <a:solidFill>
                  <a:srgbClr val="008000"/>
                </a:solidFill>
              </a:rPr>
              <a:t>Extra dimensions </a:t>
            </a:r>
            <a:r>
              <a:rPr lang="sv-SE" smtClean="0"/>
              <a:t>? </a:t>
            </a:r>
            <a:r>
              <a:rPr lang="sv-SE" smtClean="0">
                <a:solidFill>
                  <a:srgbClr val="008000"/>
                </a:solidFill>
              </a:rPr>
              <a:t>Black holes</a:t>
            </a:r>
            <a:r>
              <a:rPr lang="sv-SE" smtClean="0"/>
              <a:t> ?) </a:t>
            </a:r>
          </a:p>
          <a:p>
            <a:pPr eaLnBrk="1" hangingPunct="1"/>
            <a:r>
              <a:rPr lang="sv-SE" smtClean="0"/>
              <a:t>Are the different </a:t>
            </a:r>
            <a:r>
              <a:rPr lang="sv-SE" smtClean="0">
                <a:solidFill>
                  <a:srgbClr val="A50021"/>
                </a:solidFill>
              </a:rPr>
              <a:t>forces</a:t>
            </a:r>
            <a:r>
              <a:rPr lang="sv-SE" smtClean="0"/>
              <a:t> the </a:t>
            </a:r>
            <a:r>
              <a:rPr lang="sv-SE" smtClean="0">
                <a:solidFill>
                  <a:srgbClr val="A50021"/>
                </a:solidFill>
              </a:rPr>
              <a:t>same thing</a:t>
            </a:r>
            <a:r>
              <a:rPr lang="sv-SE" smtClean="0"/>
              <a:t> ?</a:t>
            </a:r>
          </a:p>
          <a:p>
            <a:pPr eaLnBrk="1" hangingPunct="1">
              <a:buFontTx/>
              <a:buNone/>
            </a:pPr>
            <a:endParaRPr lang="en-US" smtClean="0"/>
          </a:p>
        </p:txBody>
      </p:sp>
      <p:sp>
        <p:nvSpPr>
          <p:cNvPr id="49157" name="Text Box 1033"/>
          <p:cNvSpPr txBox="1">
            <a:spLocks noChangeArrowheads="1"/>
          </p:cNvSpPr>
          <p:nvPr/>
        </p:nvSpPr>
        <p:spPr bwMode="auto">
          <a:xfrm rot="3505694">
            <a:off x="6252368" y="2205832"/>
            <a:ext cx="3097213" cy="971550"/>
          </a:xfrm>
          <a:prstGeom prst="rect">
            <a:avLst/>
          </a:prstGeom>
          <a:noFill/>
          <a:ln w="25400">
            <a:solidFill>
              <a:srgbClr val="008000"/>
            </a:solidFill>
            <a:prstDash val="lgDash"/>
            <a:miter lim="800000"/>
            <a:headEnd/>
            <a:tailEnd/>
          </a:ln>
        </p:spPr>
        <p:txBody>
          <a:bodyPr wrap="none">
            <a:spAutoFit/>
          </a:bodyPr>
          <a:lstStyle/>
          <a:p>
            <a:pPr eaLnBrk="0" hangingPunct="0"/>
            <a:r>
              <a:rPr lang="sv-SE" sz="2800" b="1">
                <a:solidFill>
                  <a:srgbClr val="008000"/>
                </a:solidFill>
              </a:rPr>
              <a:t>LHC can perhaps</a:t>
            </a:r>
          </a:p>
          <a:p>
            <a:pPr eaLnBrk="0" hangingPunct="0"/>
            <a:r>
              <a:rPr lang="sv-SE" sz="2800" b="1">
                <a:solidFill>
                  <a:srgbClr val="008000"/>
                </a:solidFill>
              </a:rPr>
              <a:t> give the answer</a:t>
            </a:r>
            <a:endParaRPr lang="en-US" sz="2800" b="1">
              <a:solidFill>
                <a:srgbClr val="008000"/>
              </a:solidFill>
            </a:endParaRPr>
          </a:p>
        </p:txBody>
      </p:sp>
      <p:sp>
        <p:nvSpPr>
          <p:cNvPr id="66571" name="Rectangle 1035"/>
          <p:cNvSpPr>
            <a:spLocks noGrp="1" noChangeArrowheads="1"/>
          </p:cNvSpPr>
          <p:nvPr>
            <p:ph type="title"/>
          </p:nvPr>
        </p:nvSpPr>
        <p:spPr/>
        <p:txBody>
          <a:bodyPr/>
          <a:lstStyle/>
          <a:p>
            <a:pPr eaLnBrk="1" hangingPunct="1">
              <a:defRPr/>
            </a:pPr>
            <a:r>
              <a:rPr lang="en-US"/>
              <a:t>What problems remain to be solved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4"/>
          <p:cNvSpPr>
            <a:spLocks noGrp="1"/>
          </p:cNvSpPr>
          <p:nvPr>
            <p:ph type="ftr" sz="quarter" idx="11"/>
          </p:nvPr>
        </p:nvSpPr>
        <p:spPr/>
        <p:txBody>
          <a:bodyPr/>
          <a:lstStyle/>
          <a:p>
            <a:pPr>
              <a:defRPr/>
            </a:pPr>
            <a:r>
              <a:rPr lang="en-US" dirty="0" smtClean="0"/>
              <a:t>Vincent Hedberg -  Lund University</a:t>
            </a:r>
          </a:p>
        </p:txBody>
      </p:sp>
      <p:sp>
        <p:nvSpPr>
          <p:cNvPr id="63491" name="Slide Number Placeholder 5"/>
          <p:cNvSpPr>
            <a:spLocks noGrp="1"/>
          </p:cNvSpPr>
          <p:nvPr>
            <p:ph type="sldNum" sz="quarter" idx="12"/>
          </p:nvPr>
        </p:nvSpPr>
        <p:spPr/>
        <p:txBody>
          <a:bodyPr/>
          <a:lstStyle/>
          <a:p>
            <a:pPr>
              <a:defRPr/>
            </a:pPr>
            <a:fld id="{E48663FB-6DC7-4E5A-B484-A24A0D09F0FD}" type="slidenum">
              <a:rPr lang="en-US" smtClean="0"/>
              <a:pPr>
                <a:defRPr/>
              </a:pPr>
              <a:t>42</a:t>
            </a:fld>
            <a:endParaRPr lang="en-US" smtClean="0"/>
          </a:p>
        </p:txBody>
      </p:sp>
      <p:pic>
        <p:nvPicPr>
          <p:cNvPr id="54276" name="Picture 4" descr="0603031_03"/>
          <p:cNvPicPr>
            <a:picLocks noChangeAspect="1" noChangeArrowheads="1"/>
          </p:cNvPicPr>
          <p:nvPr/>
        </p:nvPicPr>
        <p:blipFill>
          <a:blip r:embed="rId2" cstate="print"/>
          <a:srcRect/>
          <a:stretch>
            <a:fillRect/>
          </a:stretch>
        </p:blipFill>
        <p:spPr bwMode="auto">
          <a:xfrm>
            <a:off x="5461000" y="1066800"/>
            <a:ext cx="3467100" cy="5181600"/>
          </a:xfrm>
          <a:prstGeom prst="rect">
            <a:avLst/>
          </a:prstGeom>
          <a:noFill/>
          <a:ln w="9525">
            <a:noFill/>
            <a:miter lim="800000"/>
            <a:headEnd/>
            <a:tailEnd/>
          </a:ln>
        </p:spPr>
      </p:pic>
      <p:pic>
        <p:nvPicPr>
          <p:cNvPr id="54277" name="Picture 5" descr="9803011_01"/>
          <p:cNvPicPr>
            <a:picLocks noChangeAspect="1" noChangeArrowheads="1"/>
          </p:cNvPicPr>
          <p:nvPr/>
        </p:nvPicPr>
        <p:blipFill>
          <a:blip r:embed="rId3" cstate="print"/>
          <a:srcRect/>
          <a:stretch>
            <a:fillRect/>
          </a:stretch>
        </p:blipFill>
        <p:spPr bwMode="auto">
          <a:xfrm>
            <a:off x="5029200" y="4191000"/>
            <a:ext cx="2743200" cy="2022475"/>
          </a:xfrm>
          <a:prstGeom prst="rect">
            <a:avLst/>
          </a:prstGeom>
          <a:noFill/>
          <a:ln w="9525">
            <a:noFill/>
            <a:miter lim="800000"/>
            <a:headEnd/>
            <a:tailEnd/>
          </a:ln>
        </p:spPr>
      </p:pic>
      <p:sp>
        <p:nvSpPr>
          <p:cNvPr id="69634" name="Rectangle 2"/>
          <p:cNvSpPr>
            <a:spLocks noGrp="1" noChangeArrowheads="1"/>
          </p:cNvSpPr>
          <p:nvPr>
            <p:ph type="title"/>
          </p:nvPr>
        </p:nvSpPr>
        <p:spPr/>
        <p:txBody>
          <a:bodyPr/>
          <a:lstStyle/>
          <a:p>
            <a:pPr eaLnBrk="1" hangingPunct="1">
              <a:defRPr/>
            </a:pPr>
            <a:r>
              <a:rPr lang="en-US" sz="3200" dirty="0" smtClean="0"/>
              <a:t>Spin off technology </a:t>
            </a:r>
            <a:r>
              <a:rPr lang="en-US" sz="3200" dirty="0"/>
              <a:t>….</a:t>
            </a:r>
          </a:p>
        </p:txBody>
      </p:sp>
      <p:sp>
        <p:nvSpPr>
          <p:cNvPr id="54279" name="Rectangle 3"/>
          <p:cNvSpPr>
            <a:spLocks noGrp="1" noChangeArrowheads="1"/>
          </p:cNvSpPr>
          <p:nvPr>
            <p:ph type="body" idx="1"/>
          </p:nvPr>
        </p:nvSpPr>
        <p:spPr>
          <a:xfrm>
            <a:off x="304800" y="1219200"/>
            <a:ext cx="4648200" cy="4953000"/>
          </a:xfrm>
          <a:solidFill>
            <a:schemeClr val="bg1">
              <a:alpha val="50195"/>
            </a:schemeClr>
          </a:solidFill>
          <a:ln w="19050">
            <a:solidFill>
              <a:schemeClr val="tx1"/>
            </a:solidFill>
          </a:ln>
        </p:spPr>
        <p:txBody>
          <a:bodyPr/>
          <a:lstStyle/>
          <a:p>
            <a:pPr eaLnBrk="1" hangingPunct="1">
              <a:buFontTx/>
              <a:buChar char="o"/>
            </a:pPr>
            <a:r>
              <a:rPr lang="sv-SE" sz="2600" smtClean="0"/>
              <a:t>Computer technology</a:t>
            </a:r>
          </a:p>
          <a:p>
            <a:pPr lvl="1" eaLnBrk="1" hangingPunct="1">
              <a:buFontTx/>
              <a:buChar char="o"/>
            </a:pPr>
            <a:r>
              <a:rPr lang="sv-SE" sz="2200" smtClean="0"/>
              <a:t>The World Wide Web</a:t>
            </a:r>
          </a:p>
          <a:p>
            <a:pPr lvl="1" eaLnBrk="1" hangingPunct="1">
              <a:buFontTx/>
              <a:buChar char="o"/>
            </a:pPr>
            <a:r>
              <a:rPr lang="sv-SE" sz="2200" smtClean="0"/>
              <a:t>The Computer Grid</a:t>
            </a:r>
          </a:p>
          <a:p>
            <a:pPr eaLnBrk="1" hangingPunct="1">
              <a:buFontTx/>
              <a:buChar char="o"/>
            </a:pPr>
            <a:r>
              <a:rPr lang="sv-SE" sz="2600" smtClean="0"/>
              <a:t>Detector technology</a:t>
            </a:r>
          </a:p>
          <a:p>
            <a:pPr lvl="1" eaLnBrk="1" hangingPunct="1">
              <a:buFontTx/>
              <a:buChar char="o"/>
            </a:pPr>
            <a:r>
              <a:rPr lang="sv-SE" sz="2200" smtClean="0"/>
              <a:t>Radiation treatments</a:t>
            </a:r>
          </a:p>
          <a:p>
            <a:pPr lvl="1" eaLnBrk="1" hangingPunct="1">
              <a:buFontTx/>
              <a:buChar char="o"/>
            </a:pPr>
            <a:r>
              <a:rPr lang="sv-SE" sz="2200" smtClean="0"/>
              <a:t>Medical instrumentation</a:t>
            </a:r>
          </a:p>
          <a:p>
            <a:pPr eaLnBrk="1" hangingPunct="1">
              <a:buFontTx/>
              <a:buChar char="o"/>
            </a:pPr>
            <a:r>
              <a:rPr lang="sv-SE" sz="2600" smtClean="0"/>
              <a:t>Nuclear waste disposal</a:t>
            </a:r>
          </a:p>
          <a:p>
            <a:pPr lvl="1" eaLnBrk="1" hangingPunct="1">
              <a:buFontTx/>
              <a:buChar char="o"/>
            </a:pPr>
            <a:r>
              <a:rPr lang="sv-SE" sz="2200" smtClean="0"/>
              <a:t>Transmutation </a:t>
            </a:r>
          </a:p>
          <a:p>
            <a:pPr eaLnBrk="1" hangingPunct="1">
              <a:buFontTx/>
              <a:buChar char="o"/>
            </a:pPr>
            <a:r>
              <a:rPr lang="sv-SE" sz="2600" smtClean="0"/>
              <a:t>Superconducting magnets</a:t>
            </a:r>
          </a:p>
          <a:p>
            <a:pPr eaLnBrk="1" hangingPunct="1">
              <a:buFontTx/>
              <a:buChar char="o"/>
            </a:pPr>
            <a:r>
              <a:rPr lang="sv-SE" sz="2600" smtClean="0"/>
              <a:t>Electronics</a:t>
            </a:r>
          </a:p>
          <a:p>
            <a:pPr eaLnBrk="1" hangingPunct="1">
              <a:buFontTx/>
              <a:buChar char="o"/>
            </a:pPr>
            <a:r>
              <a:rPr lang="sv-SE" sz="2600" smtClean="0"/>
              <a:t>......</a:t>
            </a:r>
            <a:endParaRPr lang="en-US" sz="26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4"/>
          <p:cNvSpPr>
            <a:spLocks noGrp="1"/>
          </p:cNvSpPr>
          <p:nvPr>
            <p:ph type="ftr" sz="quarter" idx="11"/>
          </p:nvPr>
        </p:nvSpPr>
        <p:spPr/>
        <p:txBody>
          <a:bodyPr/>
          <a:lstStyle/>
          <a:p>
            <a:pPr>
              <a:defRPr/>
            </a:pPr>
            <a:r>
              <a:rPr lang="en-US" dirty="0" smtClean="0"/>
              <a:t>Vincent Hedberg -  Lund University</a:t>
            </a:r>
          </a:p>
        </p:txBody>
      </p:sp>
      <p:sp>
        <p:nvSpPr>
          <p:cNvPr id="64515" name="Slide Number Placeholder 5"/>
          <p:cNvSpPr>
            <a:spLocks noGrp="1"/>
          </p:cNvSpPr>
          <p:nvPr>
            <p:ph type="sldNum" sz="quarter" idx="12"/>
          </p:nvPr>
        </p:nvSpPr>
        <p:spPr/>
        <p:txBody>
          <a:bodyPr/>
          <a:lstStyle/>
          <a:p>
            <a:pPr>
              <a:defRPr/>
            </a:pPr>
            <a:fld id="{34DBFCD9-48AC-47CC-8BF2-CBB4E21A5C07}" type="slidenum">
              <a:rPr lang="en-US" smtClean="0"/>
              <a:pPr>
                <a:defRPr/>
              </a:pPr>
              <a:t>43</a:t>
            </a:fld>
            <a:endParaRPr lang="en-US" smtClean="0"/>
          </a:p>
        </p:txBody>
      </p:sp>
      <p:sp>
        <p:nvSpPr>
          <p:cNvPr id="86018" name="Rectangle 2"/>
          <p:cNvSpPr>
            <a:spLocks noGrp="1" noChangeArrowheads="1"/>
          </p:cNvSpPr>
          <p:nvPr>
            <p:ph type="title"/>
          </p:nvPr>
        </p:nvSpPr>
        <p:spPr/>
        <p:txBody>
          <a:bodyPr/>
          <a:lstStyle/>
          <a:p>
            <a:pPr eaLnBrk="1" hangingPunct="1">
              <a:defRPr/>
            </a:pPr>
            <a:r>
              <a:rPr lang="en-US" sz="4000"/>
              <a:t>The World Wide Web</a:t>
            </a:r>
          </a:p>
        </p:txBody>
      </p:sp>
      <p:pic>
        <p:nvPicPr>
          <p:cNvPr id="55302" name="Picture 5" descr="800px-Premier_serveur_Web"/>
          <p:cNvPicPr>
            <a:picLocks noChangeAspect="1" noChangeArrowheads="1"/>
          </p:cNvPicPr>
          <p:nvPr/>
        </p:nvPicPr>
        <p:blipFill>
          <a:blip r:embed="rId3" cstate="print"/>
          <a:srcRect/>
          <a:stretch>
            <a:fillRect/>
          </a:stretch>
        </p:blipFill>
        <p:spPr bwMode="auto">
          <a:xfrm>
            <a:off x="838200" y="2362200"/>
            <a:ext cx="4003675" cy="2698750"/>
          </a:xfrm>
          <a:prstGeom prst="rect">
            <a:avLst/>
          </a:prstGeom>
          <a:noFill/>
          <a:ln w="9525">
            <a:noFill/>
            <a:miter lim="800000"/>
            <a:headEnd/>
            <a:tailEnd/>
          </a:ln>
        </p:spPr>
      </p:pic>
      <p:sp>
        <p:nvSpPr>
          <p:cNvPr id="55303" name="Text Box 6"/>
          <p:cNvSpPr txBox="1">
            <a:spLocks noChangeArrowheads="1"/>
          </p:cNvSpPr>
          <p:nvPr/>
        </p:nvSpPr>
        <p:spPr bwMode="auto">
          <a:xfrm>
            <a:off x="1295400" y="5257800"/>
            <a:ext cx="3267075" cy="366713"/>
          </a:xfrm>
          <a:prstGeom prst="rect">
            <a:avLst/>
          </a:prstGeom>
          <a:noFill/>
          <a:ln w="9525">
            <a:noFill/>
            <a:miter lim="800000"/>
            <a:headEnd/>
            <a:tailEnd/>
          </a:ln>
        </p:spPr>
        <p:txBody>
          <a:bodyPr wrap="none">
            <a:spAutoFit/>
          </a:bodyPr>
          <a:lstStyle/>
          <a:p>
            <a:pPr eaLnBrk="0" hangingPunct="0"/>
            <a:r>
              <a:rPr lang="en-US" sz="1800"/>
              <a:t>The worlds first web-server.</a:t>
            </a:r>
          </a:p>
        </p:txBody>
      </p:sp>
      <p:sp>
        <p:nvSpPr>
          <p:cNvPr id="55304" name="Text Box 7"/>
          <p:cNvSpPr txBox="1">
            <a:spLocks noChangeArrowheads="1"/>
          </p:cNvSpPr>
          <p:nvPr/>
        </p:nvSpPr>
        <p:spPr bwMode="auto">
          <a:xfrm>
            <a:off x="5791200" y="5334000"/>
            <a:ext cx="2895600" cy="915988"/>
          </a:xfrm>
          <a:prstGeom prst="rect">
            <a:avLst/>
          </a:prstGeom>
          <a:noFill/>
          <a:ln w="9525">
            <a:noFill/>
            <a:miter lim="800000"/>
            <a:headEnd/>
            <a:tailEnd/>
          </a:ln>
        </p:spPr>
        <p:txBody>
          <a:bodyPr>
            <a:spAutoFit/>
          </a:bodyPr>
          <a:lstStyle/>
          <a:p>
            <a:pPr eaLnBrk="0" hangingPunct="0"/>
            <a:r>
              <a:rPr lang="en-US" sz="1800" dirty="0"/>
              <a:t>Tim Berners-Lee, the inventor of the World Wide Web.</a:t>
            </a:r>
          </a:p>
        </p:txBody>
      </p:sp>
      <p:sp>
        <p:nvSpPr>
          <p:cNvPr id="55305" name="Text Box 8"/>
          <p:cNvSpPr txBox="1">
            <a:spLocks noChangeArrowheads="1"/>
          </p:cNvSpPr>
          <p:nvPr/>
        </p:nvSpPr>
        <p:spPr bwMode="auto">
          <a:xfrm>
            <a:off x="533400" y="1219200"/>
            <a:ext cx="8245475" cy="1006475"/>
          </a:xfrm>
          <a:prstGeom prst="rect">
            <a:avLst/>
          </a:prstGeom>
          <a:noFill/>
          <a:ln w="9525">
            <a:noFill/>
            <a:miter lim="800000"/>
            <a:headEnd/>
            <a:tailEnd/>
          </a:ln>
        </p:spPr>
        <p:txBody>
          <a:bodyPr>
            <a:spAutoFit/>
          </a:bodyPr>
          <a:lstStyle/>
          <a:p>
            <a:pPr eaLnBrk="0" hangingPunct="0"/>
            <a:r>
              <a:rPr lang="en-US">
                <a:solidFill>
                  <a:srgbClr val="008000"/>
                </a:solidFill>
              </a:rPr>
              <a:t>The most important spin-off from particle physics is the World </a:t>
            </a:r>
          </a:p>
          <a:p>
            <a:pPr eaLnBrk="0" hangingPunct="0"/>
            <a:r>
              <a:rPr lang="en-US">
                <a:solidFill>
                  <a:srgbClr val="008000"/>
                </a:solidFill>
              </a:rPr>
              <a:t>Wide Web. It was invented at CERN as a way for physicists to share information on computers in different countries. </a:t>
            </a:r>
          </a:p>
        </p:txBody>
      </p:sp>
      <p:pic>
        <p:nvPicPr>
          <p:cNvPr id="10" name="Berner_Lee.wmv">
            <a:hlinkClick r:id="" action="ppaction://media"/>
          </p:cNvPr>
          <p:cNvPicPr>
            <a:picLocks noRot="1" noChangeAspect="1"/>
          </p:cNvPicPr>
          <p:nvPr>
            <a:videoFile r:link="rId1"/>
          </p:nvPr>
        </p:nvPicPr>
        <p:blipFill>
          <a:blip r:embed="rId4" cstate="print"/>
          <a:stretch>
            <a:fillRect/>
          </a:stretch>
        </p:blipFill>
        <p:spPr>
          <a:xfrm>
            <a:off x="5105400" y="2362200"/>
            <a:ext cx="3886200" cy="2914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4"/>
          <p:cNvSpPr>
            <a:spLocks noGrp="1"/>
          </p:cNvSpPr>
          <p:nvPr>
            <p:ph type="ftr" sz="quarter" idx="11"/>
          </p:nvPr>
        </p:nvSpPr>
        <p:spPr/>
        <p:txBody>
          <a:bodyPr/>
          <a:lstStyle/>
          <a:p>
            <a:pPr>
              <a:defRPr/>
            </a:pPr>
            <a:r>
              <a:rPr lang="en-US" dirty="0" smtClean="0"/>
              <a:t>Vincent Hedberg -  Lund University</a:t>
            </a:r>
          </a:p>
        </p:txBody>
      </p:sp>
      <p:sp>
        <p:nvSpPr>
          <p:cNvPr id="65539" name="Slide Number Placeholder 5"/>
          <p:cNvSpPr>
            <a:spLocks noGrp="1"/>
          </p:cNvSpPr>
          <p:nvPr>
            <p:ph type="sldNum" sz="quarter" idx="12"/>
          </p:nvPr>
        </p:nvSpPr>
        <p:spPr/>
        <p:txBody>
          <a:bodyPr/>
          <a:lstStyle/>
          <a:p>
            <a:pPr>
              <a:defRPr/>
            </a:pPr>
            <a:fld id="{E0A61DF6-B3A0-43AF-8300-D5FA72DD6AFC}" type="slidenum">
              <a:rPr lang="en-US" smtClean="0"/>
              <a:pPr>
                <a:defRPr/>
              </a:pPr>
              <a:t>44</a:t>
            </a:fld>
            <a:endParaRPr lang="en-US" smtClean="0"/>
          </a:p>
        </p:txBody>
      </p:sp>
      <p:sp>
        <p:nvSpPr>
          <p:cNvPr id="177154" name="Rectangle 2"/>
          <p:cNvSpPr>
            <a:spLocks noGrp="1" noChangeArrowheads="1"/>
          </p:cNvSpPr>
          <p:nvPr>
            <p:ph type="title"/>
          </p:nvPr>
        </p:nvSpPr>
        <p:spPr>
          <a:xfrm>
            <a:off x="914400" y="152400"/>
            <a:ext cx="7467600" cy="685800"/>
          </a:xfrm>
        </p:spPr>
        <p:txBody>
          <a:bodyPr/>
          <a:lstStyle/>
          <a:p>
            <a:pPr eaLnBrk="1" hangingPunct="1">
              <a:defRPr/>
            </a:pPr>
            <a:r>
              <a:rPr lang="en-US" sz="2700" dirty="0"/>
              <a:t>The </a:t>
            </a:r>
            <a:r>
              <a:rPr lang="en-US" sz="2700" dirty="0" smtClean="0"/>
              <a:t>new </a:t>
            </a:r>
            <a:r>
              <a:rPr lang="en-US" sz="2700" dirty="0"/>
              <a:t>computer project is the grid.</a:t>
            </a:r>
          </a:p>
        </p:txBody>
      </p:sp>
      <p:sp>
        <p:nvSpPr>
          <p:cNvPr id="56326" name="Text Box 4"/>
          <p:cNvSpPr txBox="1">
            <a:spLocks noChangeArrowheads="1"/>
          </p:cNvSpPr>
          <p:nvPr/>
        </p:nvSpPr>
        <p:spPr bwMode="auto">
          <a:xfrm>
            <a:off x="0" y="1676400"/>
            <a:ext cx="3200400" cy="3477875"/>
          </a:xfrm>
          <a:prstGeom prst="rect">
            <a:avLst/>
          </a:prstGeom>
          <a:noFill/>
          <a:ln w="9525" algn="ctr">
            <a:noFill/>
            <a:miter lim="800000"/>
            <a:headEnd/>
            <a:tailEnd/>
          </a:ln>
        </p:spPr>
        <p:txBody>
          <a:bodyPr wrap="square">
            <a:spAutoFit/>
          </a:bodyPr>
          <a:lstStyle/>
          <a:p>
            <a:pPr eaLnBrk="0" hangingPunct="0"/>
            <a:r>
              <a:rPr lang="en-US" dirty="0">
                <a:solidFill>
                  <a:srgbClr val="FF0000"/>
                </a:solidFill>
              </a:rPr>
              <a:t>The Worldwide LHC Computing Grid </a:t>
            </a:r>
            <a:r>
              <a:rPr lang="en-US" dirty="0"/>
              <a:t>has been developed in order for physicist around the world to have sufficient computer power and in order for them to get hold of the 15 million Gigabytes of data that the LHC will produce each year. </a:t>
            </a:r>
          </a:p>
        </p:txBody>
      </p:sp>
      <p:pic>
        <p:nvPicPr>
          <p:cNvPr id="8" name="grid.wmv">
            <a:hlinkClick r:id="" action="ppaction://media"/>
          </p:cNvPr>
          <p:cNvPicPr>
            <a:picLocks noRot="1" noChangeAspect="1"/>
          </p:cNvPicPr>
          <p:nvPr>
            <a:videoFile r:link="rId1"/>
          </p:nvPr>
        </p:nvPicPr>
        <p:blipFill>
          <a:blip r:embed="rId3" cstate="print"/>
          <a:stretch>
            <a:fillRect/>
          </a:stretch>
        </p:blipFill>
        <p:spPr>
          <a:xfrm>
            <a:off x="3200400" y="1219200"/>
            <a:ext cx="5943600" cy="47548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Vincent Hedberg -  Lund University</a:t>
            </a:r>
            <a:endParaRPr lang="en-US"/>
          </a:p>
        </p:txBody>
      </p:sp>
      <p:sp>
        <p:nvSpPr>
          <p:cNvPr id="5" name="Slide Number Placeholder 4"/>
          <p:cNvSpPr>
            <a:spLocks noGrp="1"/>
          </p:cNvSpPr>
          <p:nvPr>
            <p:ph type="sldNum" sz="quarter" idx="12"/>
          </p:nvPr>
        </p:nvSpPr>
        <p:spPr/>
        <p:txBody>
          <a:bodyPr/>
          <a:lstStyle/>
          <a:p>
            <a:pPr>
              <a:defRPr/>
            </a:pPr>
            <a:fld id="{689E64D7-E4C4-4202-9C36-99FA5A415906}" type="slidenum">
              <a:rPr lang="en-US" smtClean="0"/>
              <a:pPr>
                <a:defRPr/>
              </a:pPr>
              <a:t>45</a:t>
            </a:fld>
            <a:endParaRPr lang="en-US"/>
          </a:p>
        </p:txBody>
      </p:sp>
      <p:sp>
        <p:nvSpPr>
          <p:cNvPr id="6" name="Footer Placeholder 4"/>
          <p:cNvSpPr txBox="1">
            <a:spLocks/>
          </p:cNvSpPr>
          <p:nvPr/>
        </p:nvSpPr>
        <p:spPr bwMode="auto">
          <a:xfrm>
            <a:off x="1676400" y="6477000"/>
            <a:ext cx="5715000" cy="647700"/>
          </a:xfrm>
          <a:prstGeom prst="rect">
            <a:avLst/>
          </a:prstGeom>
          <a:noFill/>
          <a:ln w="9525">
            <a:noFill/>
            <a:miter lim="800000"/>
            <a:headEnd/>
            <a:tailEnd/>
          </a:ln>
          <a:effectLst/>
        </p:spPr>
        <p:txBody>
          <a:bodyPr/>
          <a:lstStyle/>
          <a:p>
            <a:pPr algn="ctr">
              <a:defRPr/>
            </a:pPr>
            <a:r>
              <a:rPr lang="en-US" sz="1200">
                <a:cs typeface="+mn-cs"/>
              </a:rPr>
              <a:t>Vincent Hedberg -  Lund University</a:t>
            </a:r>
            <a:endParaRPr lang="en-US" sz="1200" dirty="0">
              <a:cs typeface="+mn-cs"/>
            </a:endParaRPr>
          </a:p>
        </p:txBody>
      </p:sp>
      <p:sp>
        <p:nvSpPr>
          <p:cNvPr id="7" name="Slide Number Placeholder 5"/>
          <p:cNvSpPr txBox="1">
            <a:spLocks/>
          </p:cNvSpPr>
          <p:nvPr/>
        </p:nvSpPr>
        <p:spPr bwMode="auto">
          <a:xfrm>
            <a:off x="6553200" y="6400800"/>
            <a:ext cx="1981200" cy="304800"/>
          </a:xfrm>
          <a:prstGeom prst="rect">
            <a:avLst/>
          </a:prstGeom>
          <a:noFill/>
          <a:ln w="9525">
            <a:noFill/>
            <a:miter lim="800000"/>
            <a:headEnd/>
            <a:tailEnd/>
          </a:ln>
          <a:effectLst/>
        </p:spPr>
        <p:txBody>
          <a:bodyPr/>
          <a:lstStyle/>
          <a:p>
            <a:pPr algn="r">
              <a:defRPr/>
            </a:pPr>
            <a:fld id="{37BB9351-F3CE-4FFB-A722-E82D542D071B}" type="slidenum">
              <a:rPr lang="en-US" sz="1200">
                <a:cs typeface="+mn-cs"/>
              </a:rPr>
              <a:pPr algn="r">
                <a:defRPr/>
              </a:pPr>
              <a:t>45</a:t>
            </a:fld>
            <a:endParaRPr lang="en-US" sz="1200">
              <a:cs typeface="+mn-cs"/>
            </a:endParaRPr>
          </a:p>
        </p:txBody>
      </p:sp>
      <p:sp>
        <p:nvSpPr>
          <p:cNvPr id="8" name="Rectangle 4"/>
          <p:cNvSpPr>
            <a:spLocks noGrp="1" noChangeArrowheads="1"/>
          </p:cNvSpPr>
          <p:nvPr>
            <p:ph type="title"/>
          </p:nvPr>
        </p:nvSpPr>
        <p:spPr/>
        <p:txBody>
          <a:bodyPr/>
          <a:lstStyle/>
          <a:p>
            <a:pPr>
              <a:defRPr/>
            </a:pPr>
            <a:r>
              <a:rPr lang="en-US"/>
              <a:t>Finally, the most common question:</a:t>
            </a:r>
          </a:p>
        </p:txBody>
      </p:sp>
      <p:sp>
        <p:nvSpPr>
          <p:cNvPr id="57351" name="Text Box 5"/>
          <p:cNvSpPr txBox="1">
            <a:spLocks noChangeArrowheads="1"/>
          </p:cNvSpPr>
          <p:nvPr/>
        </p:nvSpPr>
        <p:spPr bwMode="auto">
          <a:xfrm>
            <a:off x="304800" y="1219200"/>
            <a:ext cx="8610600" cy="1158875"/>
          </a:xfrm>
          <a:prstGeom prst="rect">
            <a:avLst/>
          </a:prstGeom>
          <a:noFill/>
          <a:ln w="9525" algn="ctr">
            <a:noFill/>
            <a:miter lim="800000"/>
            <a:headEnd/>
            <a:tailEnd/>
          </a:ln>
        </p:spPr>
        <p:txBody>
          <a:bodyPr>
            <a:spAutoFit/>
          </a:bodyPr>
          <a:lstStyle/>
          <a:p>
            <a:pPr>
              <a:spcBef>
                <a:spcPct val="50000"/>
              </a:spcBef>
            </a:pPr>
            <a:r>
              <a:rPr lang="en-US" dirty="0"/>
              <a:t>All this sounds very complicated and expensive, but what is the purpose of the whole thing ? </a:t>
            </a:r>
            <a:r>
              <a:rPr lang="en-US" dirty="0">
                <a:solidFill>
                  <a:srgbClr val="FF0000"/>
                </a:solidFill>
              </a:rPr>
              <a:t>Of what practical use is this research ? </a:t>
            </a:r>
          </a:p>
          <a:p>
            <a:pPr>
              <a:spcBef>
                <a:spcPct val="50000"/>
              </a:spcBef>
            </a:pPr>
            <a:r>
              <a:rPr lang="en-US" dirty="0"/>
              <a:t>There are two standard answers to this question:</a:t>
            </a:r>
          </a:p>
        </p:txBody>
      </p:sp>
      <p:sp>
        <p:nvSpPr>
          <p:cNvPr id="57352" name="Text Box 6"/>
          <p:cNvSpPr txBox="1">
            <a:spLocks noChangeArrowheads="1"/>
          </p:cNvSpPr>
          <p:nvPr/>
        </p:nvSpPr>
        <p:spPr bwMode="auto">
          <a:xfrm>
            <a:off x="228600" y="2590800"/>
            <a:ext cx="8763000" cy="1200329"/>
          </a:xfrm>
          <a:prstGeom prst="rect">
            <a:avLst/>
          </a:prstGeom>
          <a:noFill/>
          <a:ln w="9525" algn="ctr">
            <a:noFill/>
            <a:miter lim="800000"/>
            <a:headEnd/>
            <a:tailEnd/>
          </a:ln>
        </p:spPr>
        <p:txBody>
          <a:bodyPr>
            <a:spAutoFit/>
          </a:bodyPr>
          <a:lstStyle/>
          <a:p>
            <a:pPr marL="342900" indent="-342900">
              <a:buFontTx/>
              <a:buAutoNum type="arabicPeriod"/>
            </a:pPr>
            <a:r>
              <a:rPr lang="en-US" sz="1800" dirty="0" smtClean="0"/>
              <a:t>Michael </a:t>
            </a:r>
            <a:r>
              <a:rPr lang="en-US" sz="1800" dirty="0"/>
              <a:t>Faraday </a:t>
            </a:r>
            <a:r>
              <a:rPr lang="en-US" sz="1800" dirty="0" smtClean="0"/>
              <a:t>in  </a:t>
            </a:r>
            <a:r>
              <a:rPr lang="en-US" sz="1800" dirty="0"/>
              <a:t>1830 </a:t>
            </a:r>
            <a:r>
              <a:rPr lang="en-US" sz="1800" dirty="0" smtClean="0"/>
              <a:t>to </a:t>
            </a:r>
            <a:r>
              <a:rPr lang="en-US" sz="1800" dirty="0"/>
              <a:t>Queen </a:t>
            </a:r>
            <a:r>
              <a:rPr lang="en-US" sz="1800" dirty="0" smtClean="0"/>
              <a:t>Victoria: </a:t>
            </a:r>
            <a:r>
              <a:rPr lang="en-US" sz="1800" dirty="0">
                <a:solidFill>
                  <a:srgbClr val="FF0000"/>
                </a:solidFill>
              </a:rPr>
              <a:t>Madam, of what use is a baby </a:t>
            </a:r>
            <a:r>
              <a:rPr lang="en-US" sz="1800" dirty="0" smtClean="0">
                <a:solidFill>
                  <a:srgbClr val="FF0000"/>
                </a:solidFill>
              </a:rPr>
              <a:t>?</a:t>
            </a:r>
          </a:p>
          <a:p>
            <a:pPr marL="342900" indent="-342900">
              <a:buFontTx/>
              <a:buAutoNum type="arabicPeriod"/>
            </a:pPr>
            <a:endParaRPr lang="en-US" sz="1800" dirty="0" smtClean="0">
              <a:solidFill>
                <a:srgbClr val="0066CC"/>
              </a:solidFill>
            </a:endParaRPr>
          </a:p>
          <a:p>
            <a:pPr marL="342900" indent="-342900">
              <a:buFontTx/>
              <a:buAutoNum type="arabicPeriod"/>
            </a:pPr>
            <a:r>
              <a:rPr lang="en-US" sz="1800" dirty="0" smtClean="0"/>
              <a:t> </a:t>
            </a:r>
            <a:r>
              <a:rPr lang="en-US" sz="1800" dirty="0" smtClean="0">
                <a:solidFill>
                  <a:srgbClr val="FF0000"/>
                </a:solidFill>
              </a:rPr>
              <a:t>We will (probably) never have any practical use of this basic research !</a:t>
            </a:r>
          </a:p>
          <a:p>
            <a:pPr marL="342900" indent="-342900">
              <a:buFontTx/>
              <a:buAutoNum type="arabicPeriod"/>
            </a:pPr>
            <a:endParaRPr lang="en-US" sz="1800" dirty="0"/>
          </a:p>
        </p:txBody>
      </p:sp>
      <p:sp>
        <p:nvSpPr>
          <p:cNvPr id="57353" name="Text Box 7"/>
          <p:cNvSpPr txBox="1">
            <a:spLocks noChangeArrowheads="1"/>
          </p:cNvSpPr>
          <p:nvPr/>
        </p:nvSpPr>
        <p:spPr bwMode="auto">
          <a:xfrm>
            <a:off x="228601" y="3810000"/>
            <a:ext cx="3428999" cy="2031325"/>
          </a:xfrm>
          <a:prstGeom prst="rect">
            <a:avLst/>
          </a:prstGeom>
          <a:noFill/>
          <a:ln w="9525" algn="ctr">
            <a:noFill/>
            <a:miter lim="800000"/>
            <a:headEnd/>
            <a:tailEnd/>
          </a:ln>
        </p:spPr>
        <p:txBody>
          <a:bodyPr wrap="square">
            <a:spAutoFit/>
          </a:bodyPr>
          <a:lstStyle/>
          <a:p>
            <a:r>
              <a:rPr lang="en-US" sz="1800" dirty="0" smtClean="0"/>
              <a:t>The main purpose </a:t>
            </a:r>
            <a:r>
              <a:rPr lang="en-US" sz="1800" dirty="0"/>
              <a:t>is </a:t>
            </a:r>
            <a:r>
              <a:rPr lang="en-US" sz="1800" dirty="0" smtClean="0"/>
              <a:t>to </a:t>
            </a:r>
            <a:r>
              <a:rPr lang="en-US" sz="1800" dirty="0"/>
              <a:t>understand the world we live in in the same way as the pictures from the Hubble telescope give us new knowledge that has no practical applications. </a:t>
            </a:r>
          </a:p>
        </p:txBody>
      </p:sp>
      <p:pic>
        <p:nvPicPr>
          <p:cNvPr id="57354" name="Picture 8" descr="sombrero_galaxy"/>
          <p:cNvPicPr>
            <a:picLocks noChangeAspect="1" noChangeArrowheads="1"/>
          </p:cNvPicPr>
          <p:nvPr/>
        </p:nvPicPr>
        <p:blipFill>
          <a:blip r:embed="rId2" cstate="print"/>
          <a:srcRect/>
          <a:stretch>
            <a:fillRect/>
          </a:stretch>
        </p:blipFill>
        <p:spPr bwMode="auto">
          <a:xfrm>
            <a:off x="3792537" y="3581400"/>
            <a:ext cx="4953000" cy="2610037"/>
          </a:xfrm>
          <a:prstGeom prst="rect">
            <a:avLst/>
          </a:prstGeom>
          <a:noFill/>
          <a:ln w="9525">
            <a:noFill/>
            <a:miter lim="800000"/>
            <a:headEnd/>
            <a:tailEnd/>
          </a:ln>
        </p:spPr>
      </p:pic>
      <p:sp>
        <p:nvSpPr>
          <p:cNvPr id="57355" name="Text Box 9"/>
          <p:cNvSpPr txBox="1">
            <a:spLocks noChangeArrowheads="1"/>
          </p:cNvSpPr>
          <p:nvPr/>
        </p:nvSpPr>
        <p:spPr bwMode="auto">
          <a:xfrm>
            <a:off x="4267200" y="5791200"/>
            <a:ext cx="5165444" cy="338554"/>
          </a:xfrm>
          <a:prstGeom prst="rect">
            <a:avLst/>
          </a:prstGeom>
          <a:noFill/>
          <a:ln w="9525" algn="ctr">
            <a:noFill/>
            <a:miter lim="800000"/>
            <a:headEnd/>
            <a:tailEnd/>
          </a:ln>
        </p:spPr>
        <p:txBody>
          <a:bodyPr wrap="square">
            <a:spAutoFit/>
          </a:bodyPr>
          <a:lstStyle/>
          <a:p>
            <a:r>
              <a:rPr lang="en-US" sz="1600" dirty="0">
                <a:solidFill>
                  <a:srgbClr val="FFFF00"/>
                </a:solidFill>
              </a:rPr>
              <a:t>The Sombrero galaxy (Hubble telescope)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6515DFD5-6BE2-4FCF-A29D-AACF7F7958A9}" type="slidenum">
              <a:rPr lang="en-US" smtClean="0"/>
              <a:pPr>
                <a:defRPr/>
              </a:pPr>
              <a:t>46</a:t>
            </a:fld>
            <a:endParaRPr lang="en-US"/>
          </a:p>
        </p:txBody>
      </p:sp>
      <p:pic>
        <p:nvPicPr>
          <p:cNvPr id="4" name="Picture 3" descr="Pages from atlas.jpg"/>
          <p:cNvPicPr>
            <a:picLocks noChangeAspect="1"/>
          </p:cNvPicPr>
          <p:nvPr/>
        </p:nvPicPr>
        <p:blipFill>
          <a:blip r:embed="rId2" cstate="print"/>
          <a:stretch>
            <a:fillRect/>
          </a:stretch>
        </p:blipFill>
        <p:spPr>
          <a:xfrm>
            <a:off x="0" y="1295400"/>
            <a:ext cx="9144000" cy="392183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6515DFD5-6BE2-4FCF-A29D-AACF7F7958A9}" type="slidenum">
              <a:rPr lang="en-US" smtClean="0"/>
              <a:pPr>
                <a:defRPr/>
              </a:pPr>
              <a:t>47</a:t>
            </a:fld>
            <a:endParaRPr lang="en-US"/>
          </a:p>
        </p:txBody>
      </p:sp>
      <p:pic>
        <p:nvPicPr>
          <p:cNvPr id="4" name="Picture 3" descr="Pages from atlas-2.jpg"/>
          <p:cNvPicPr>
            <a:picLocks noChangeAspect="1"/>
          </p:cNvPicPr>
          <p:nvPr/>
        </p:nvPicPr>
        <p:blipFill>
          <a:blip r:embed="rId2" cstate="print"/>
          <a:stretch>
            <a:fillRect/>
          </a:stretch>
        </p:blipFill>
        <p:spPr>
          <a:xfrm>
            <a:off x="0" y="1224433"/>
            <a:ext cx="9144000" cy="440913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6515DFD5-6BE2-4FCF-A29D-AACF7F7958A9}" type="slidenum">
              <a:rPr lang="en-US" smtClean="0"/>
              <a:pPr>
                <a:defRPr/>
              </a:pPr>
              <a:t>48</a:t>
            </a:fld>
            <a:endParaRPr lang="en-US"/>
          </a:p>
        </p:txBody>
      </p:sp>
      <p:pic>
        <p:nvPicPr>
          <p:cNvPr id="4" name="Picture 3" descr="Pages from atlas-3.jpg"/>
          <p:cNvPicPr>
            <a:picLocks noChangeAspect="1"/>
          </p:cNvPicPr>
          <p:nvPr/>
        </p:nvPicPr>
        <p:blipFill>
          <a:blip r:embed="rId2" cstate="print"/>
          <a:stretch>
            <a:fillRect/>
          </a:stretch>
        </p:blipFill>
        <p:spPr>
          <a:xfrm>
            <a:off x="0" y="1066800"/>
            <a:ext cx="9144000" cy="51054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6515DFD5-6BE2-4FCF-A29D-AACF7F7958A9}" type="slidenum">
              <a:rPr lang="en-US" smtClean="0"/>
              <a:pPr>
                <a:defRPr/>
              </a:pPr>
              <a:t>49</a:t>
            </a:fld>
            <a:endParaRPr lang="en-US"/>
          </a:p>
        </p:txBody>
      </p:sp>
      <p:pic>
        <p:nvPicPr>
          <p:cNvPr id="4" name="Picture 3" descr="Pages from atlas-4.jpg"/>
          <p:cNvPicPr>
            <a:picLocks noChangeAspect="1"/>
          </p:cNvPicPr>
          <p:nvPr/>
        </p:nvPicPr>
        <p:blipFill>
          <a:blip r:embed="rId2" cstate="print"/>
          <a:stretch>
            <a:fillRect/>
          </a:stretch>
        </p:blipFill>
        <p:spPr>
          <a:xfrm>
            <a:off x="0" y="1066800"/>
            <a:ext cx="9144000" cy="515766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1"/>
          <p:cNvSpPr>
            <a:spLocks noGrp="1"/>
          </p:cNvSpPr>
          <p:nvPr>
            <p:ph type="ftr" sz="quarter" idx="11"/>
          </p:nvPr>
        </p:nvSpPr>
        <p:spPr/>
        <p:txBody>
          <a:bodyPr/>
          <a:lstStyle/>
          <a:p>
            <a:pPr>
              <a:defRPr/>
            </a:pPr>
            <a:r>
              <a:rPr lang="en-US" dirty="0" smtClean="0"/>
              <a:t>Vincent Hedberg -  Lund University</a:t>
            </a:r>
          </a:p>
        </p:txBody>
      </p:sp>
      <p:sp>
        <p:nvSpPr>
          <p:cNvPr id="14339" name="Slide Number Placeholder 2"/>
          <p:cNvSpPr>
            <a:spLocks noGrp="1"/>
          </p:cNvSpPr>
          <p:nvPr>
            <p:ph type="sldNum" sz="quarter" idx="12"/>
          </p:nvPr>
        </p:nvSpPr>
        <p:spPr/>
        <p:txBody>
          <a:bodyPr/>
          <a:lstStyle/>
          <a:p>
            <a:pPr>
              <a:defRPr/>
            </a:pPr>
            <a:fld id="{BE102144-7094-4ABC-8A6C-D69F30C0B260}" type="slidenum">
              <a:rPr lang="en-US" smtClean="0"/>
              <a:pPr>
                <a:defRPr/>
              </a:pPr>
              <a:t>5</a:t>
            </a:fld>
            <a:endParaRPr lang="en-US" smtClean="0"/>
          </a:p>
        </p:txBody>
      </p:sp>
      <p:sp>
        <p:nvSpPr>
          <p:cNvPr id="7172" name="Footer Placeholder 4"/>
          <p:cNvSpPr txBox="1">
            <a:spLocks/>
          </p:cNvSpPr>
          <p:nvPr/>
        </p:nvSpPr>
        <p:spPr bwMode="auto">
          <a:xfrm>
            <a:off x="1676400" y="6477000"/>
            <a:ext cx="5715000" cy="647700"/>
          </a:xfrm>
          <a:prstGeom prst="rect">
            <a:avLst/>
          </a:prstGeom>
          <a:noFill/>
          <a:ln w="9525">
            <a:noFill/>
            <a:miter lim="800000"/>
            <a:headEnd/>
            <a:tailEnd/>
          </a:ln>
        </p:spPr>
        <p:txBody>
          <a:bodyPr/>
          <a:lstStyle/>
          <a:p>
            <a:pPr algn="ctr"/>
            <a:r>
              <a:rPr lang="en-US" sz="1200"/>
              <a:t>Vincent Hedberg -  Lund University</a:t>
            </a:r>
          </a:p>
        </p:txBody>
      </p:sp>
      <p:sp>
        <p:nvSpPr>
          <p:cNvPr id="7173" name="Slide Number Placeholder 5"/>
          <p:cNvSpPr txBox="1">
            <a:spLocks/>
          </p:cNvSpPr>
          <p:nvPr/>
        </p:nvSpPr>
        <p:spPr bwMode="auto">
          <a:xfrm>
            <a:off x="6553200" y="6400800"/>
            <a:ext cx="1981200" cy="304800"/>
          </a:xfrm>
          <a:prstGeom prst="rect">
            <a:avLst/>
          </a:prstGeom>
          <a:noFill/>
          <a:ln w="9525">
            <a:noFill/>
            <a:miter lim="800000"/>
            <a:headEnd/>
            <a:tailEnd/>
          </a:ln>
        </p:spPr>
        <p:txBody>
          <a:bodyPr/>
          <a:lstStyle/>
          <a:p>
            <a:pPr algn="r"/>
            <a:fld id="{076EAB8D-1C65-46E2-9CE5-DAE2B590EBC3}" type="slidenum">
              <a:rPr lang="en-US" sz="1200"/>
              <a:pPr algn="r"/>
              <a:t>5</a:t>
            </a:fld>
            <a:endParaRPr lang="en-US" sz="1200"/>
          </a:p>
        </p:txBody>
      </p:sp>
      <p:sp>
        <p:nvSpPr>
          <p:cNvPr id="6" name="Rectangle 3"/>
          <p:cNvSpPr txBox="1">
            <a:spLocks noChangeArrowheads="1"/>
          </p:cNvSpPr>
          <p:nvPr/>
        </p:nvSpPr>
        <p:spPr>
          <a:xfrm>
            <a:off x="0" y="1066800"/>
            <a:ext cx="3886200" cy="5181600"/>
          </a:xfrm>
          <a:prstGeom prst="rect">
            <a:avLst/>
          </a:prstGeom>
          <a:noFill/>
          <a:ln/>
        </p:spPr>
        <p:txBody>
          <a:bodyPr/>
          <a:lstStyle/>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The 27 km </a:t>
            </a:r>
            <a:r>
              <a:rPr lang="sv-SE" sz="1900" kern="0" dirty="0" err="1">
                <a:latin typeface="+mn-lt"/>
                <a:cs typeface="+mn-cs"/>
              </a:rPr>
              <a:t>long</a:t>
            </a:r>
            <a:r>
              <a:rPr lang="sv-SE" sz="1900" kern="0" dirty="0">
                <a:latin typeface="+mn-lt"/>
                <a:cs typeface="+mn-cs"/>
              </a:rPr>
              <a:t> </a:t>
            </a:r>
            <a:r>
              <a:rPr lang="sv-SE" sz="1900" kern="0" dirty="0" err="1">
                <a:latin typeface="+mn-lt"/>
                <a:cs typeface="+mn-cs"/>
              </a:rPr>
              <a:t>proton-proton</a:t>
            </a:r>
            <a:r>
              <a:rPr lang="sv-SE" sz="1900" kern="0" dirty="0">
                <a:latin typeface="+mn-lt"/>
                <a:cs typeface="+mn-cs"/>
              </a:rPr>
              <a:t> </a:t>
            </a:r>
            <a:r>
              <a:rPr lang="sv-SE" sz="1900" kern="0" dirty="0" err="1">
                <a:latin typeface="+mn-lt"/>
                <a:cs typeface="+mn-cs"/>
              </a:rPr>
              <a:t>collider</a:t>
            </a:r>
            <a:r>
              <a:rPr lang="sv-SE" sz="1900" kern="0" dirty="0">
                <a:latin typeface="+mn-lt"/>
                <a:cs typeface="+mn-cs"/>
              </a:rPr>
              <a:t> </a:t>
            </a:r>
            <a:r>
              <a:rPr lang="sv-SE" sz="1900" kern="0" dirty="0" err="1">
                <a:latin typeface="+mn-lt"/>
                <a:cs typeface="+mn-cs"/>
              </a:rPr>
              <a:t>was</a:t>
            </a:r>
            <a:r>
              <a:rPr lang="sv-SE" sz="1900" kern="0" dirty="0">
                <a:latin typeface="+mn-lt"/>
                <a:cs typeface="+mn-cs"/>
              </a:rPr>
              <a:t> </a:t>
            </a:r>
            <a:r>
              <a:rPr lang="sv-SE" sz="1900" kern="0" dirty="0" err="1">
                <a:latin typeface="+mn-lt"/>
                <a:cs typeface="+mn-cs"/>
              </a:rPr>
              <a:t>ready</a:t>
            </a:r>
            <a:r>
              <a:rPr lang="sv-SE" sz="1900" kern="0" dirty="0">
                <a:latin typeface="+mn-lt"/>
                <a:cs typeface="+mn-cs"/>
              </a:rPr>
              <a:t> to start in the </a:t>
            </a:r>
            <a:r>
              <a:rPr lang="sv-SE" sz="1900" kern="0" dirty="0" err="1">
                <a:latin typeface="+mn-lt"/>
                <a:cs typeface="+mn-cs"/>
              </a:rPr>
              <a:t>autumn</a:t>
            </a:r>
            <a:r>
              <a:rPr lang="sv-SE" sz="1900" kern="0" dirty="0">
                <a:latin typeface="+mn-lt"/>
                <a:cs typeface="+mn-cs"/>
              </a:rPr>
              <a:t> of 2008.</a:t>
            </a:r>
          </a:p>
          <a:p>
            <a:pPr marL="469900" indent="-469900">
              <a:lnSpc>
                <a:spcPct val="80000"/>
              </a:lnSpc>
              <a:spcBef>
                <a:spcPct val="20000"/>
              </a:spcBef>
              <a:buClr>
                <a:srgbClr val="A50021"/>
              </a:buClr>
              <a:buFont typeface="Wingdings" pitchFamily="2" charset="2"/>
              <a:buChar char="q"/>
              <a:defRPr/>
            </a:pPr>
            <a:r>
              <a:rPr lang="sv-SE" sz="1900" kern="0" dirty="0">
                <a:solidFill>
                  <a:schemeClr val="accent2"/>
                </a:solidFill>
                <a:latin typeface="+mn-lt"/>
                <a:cs typeface="+mn-cs"/>
              </a:rPr>
              <a:t>It </a:t>
            </a:r>
            <a:r>
              <a:rPr lang="sv-SE" sz="1900" kern="0" dirty="0" err="1">
                <a:solidFill>
                  <a:schemeClr val="accent2"/>
                </a:solidFill>
                <a:latin typeface="+mn-lt"/>
                <a:cs typeface="+mn-cs"/>
              </a:rPr>
              <a:t>consists</a:t>
            </a:r>
            <a:r>
              <a:rPr lang="sv-SE" sz="1900" kern="0" dirty="0">
                <a:solidFill>
                  <a:schemeClr val="accent2"/>
                </a:solidFill>
                <a:latin typeface="+mn-lt"/>
                <a:cs typeface="+mn-cs"/>
              </a:rPr>
              <a:t> of 1232 + 392 </a:t>
            </a:r>
            <a:r>
              <a:rPr lang="sv-SE" sz="1900" kern="0" dirty="0" err="1">
                <a:solidFill>
                  <a:schemeClr val="accent2"/>
                </a:solidFill>
                <a:latin typeface="+mn-lt"/>
                <a:cs typeface="+mn-cs"/>
              </a:rPr>
              <a:t>superconducting</a:t>
            </a:r>
            <a:r>
              <a:rPr lang="sv-SE" sz="1900" kern="0" dirty="0">
                <a:solidFill>
                  <a:schemeClr val="accent2"/>
                </a:solidFill>
                <a:latin typeface="+mn-lt"/>
                <a:cs typeface="+mn-cs"/>
              </a:rPr>
              <a:t> magnets.</a:t>
            </a:r>
          </a:p>
          <a:p>
            <a:pPr marL="469900" indent="-469900">
              <a:lnSpc>
                <a:spcPct val="80000"/>
              </a:lnSpc>
              <a:spcBef>
                <a:spcPct val="20000"/>
              </a:spcBef>
              <a:buClr>
                <a:srgbClr val="A50021"/>
              </a:buClr>
              <a:buFontTx/>
              <a:buChar char="•"/>
              <a:defRPr/>
            </a:pPr>
            <a:endParaRPr lang="en-US" sz="1900" kern="0" dirty="0">
              <a:solidFill>
                <a:srgbClr val="A50021"/>
              </a:solidFill>
              <a:latin typeface="+mn-lt"/>
              <a:cs typeface="+mn-cs"/>
            </a:endParaRPr>
          </a:p>
        </p:txBody>
      </p:sp>
      <p:pic>
        <p:nvPicPr>
          <p:cNvPr id="7175" name="Picture 4"/>
          <p:cNvPicPr>
            <a:picLocks noChangeAspect="1" noChangeArrowheads="1"/>
          </p:cNvPicPr>
          <p:nvPr/>
        </p:nvPicPr>
        <p:blipFill>
          <a:blip r:embed="rId2" cstate="print"/>
          <a:srcRect/>
          <a:stretch>
            <a:fillRect/>
          </a:stretch>
        </p:blipFill>
        <p:spPr bwMode="auto">
          <a:xfrm>
            <a:off x="7272338" y="4159250"/>
            <a:ext cx="1566862" cy="2089150"/>
          </a:xfrm>
          <a:prstGeom prst="rect">
            <a:avLst/>
          </a:prstGeom>
          <a:noFill/>
          <a:ln w="9525">
            <a:noFill/>
            <a:miter lim="800000"/>
            <a:headEnd/>
            <a:tailEnd/>
          </a:ln>
        </p:spPr>
      </p:pic>
      <p:pic>
        <p:nvPicPr>
          <p:cNvPr id="7176" name="Picture 5"/>
          <p:cNvPicPr>
            <a:picLocks noChangeAspect="1" noChangeArrowheads="1"/>
          </p:cNvPicPr>
          <p:nvPr/>
        </p:nvPicPr>
        <p:blipFill>
          <a:blip r:embed="rId3" cstate="print"/>
          <a:srcRect/>
          <a:stretch>
            <a:fillRect/>
          </a:stretch>
        </p:blipFill>
        <p:spPr bwMode="auto">
          <a:xfrm>
            <a:off x="3952875" y="4159250"/>
            <a:ext cx="3167063" cy="2063750"/>
          </a:xfrm>
          <a:prstGeom prst="rect">
            <a:avLst/>
          </a:prstGeom>
          <a:noFill/>
          <a:ln w="9525">
            <a:noFill/>
            <a:miter lim="800000"/>
            <a:headEnd/>
            <a:tailEnd/>
          </a:ln>
        </p:spPr>
      </p:pic>
      <p:pic>
        <p:nvPicPr>
          <p:cNvPr id="7177" name="Picture 6"/>
          <p:cNvPicPr>
            <a:picLocks noChangeAspect="1" noChangeArrowheads="1"/>
          </p:cNvPicPr>
          <p:nvPr/>
        </p:nvPicPr>
        <p:blipFill>
          <a:blip r:embed="rId4" cstate="print"/>
          <a:srcRect/>
          <a:stretch>
            <a:fillRect/>
          </a:stretch>
        </p:blipFill>
        <p:spPr bwMode="auto">
          <a:xfrm>
            <a:off x="4343400" y="1143000"/>
            <a:ext cx="4495800" cy="2928938"/>
          </a:xfrm>
          <a:prstGeom prst="rect">
            <a:avLst/>
          </a:prstGeom>
          <a:noFill/>
          <a:ln w="9525">
            <a:noFill/>
            <a:miter lim="800000"/>
            <a:headEnd/>
            <a:tailEnd/>
          </a:ln>
        </p:spPr>
      </p:pic>
      <p:sp>
        <p:nvSpPr>
          <p:cNvPr id="10" name="Rectangle 8"/>
          <p:cNvSpPr txBox="1">
            <a:spLocks noChangeArrowheads="1"/>
          </p:cNvSpPr>
          <p:nvPr/>
        </p:nvSpPr>
        <p:spPr>
          <a:xfrm>
            <a:off x="1066800" y="152400"/>
            <a:ext cx="7010400" cy="685800"/>
          </a:xfrm>
          <a:prstGeom prst="rect">
            <a:avLst/>
          </a:prstGeom>
          <a:noFill/>
          <a:ln/>
        </p:spPr>
        <p:txBody>
          <a:bodyPr/>
          <a:lstStyle/>
          <a:p>
            <a:pPr algn="ctr">
              <a:defRPr/>
            </a:pPr>
            <a:r>
              <a:rPr lang="en-US" sz="2800" b="1" kern="0" dirty="0">
                <a:solidFill>
                  <a:schemeClr val="folHlink"/>
                </a:solidFill>
                <a:effectLst>
                  <a:outerShdw blurRad="38100" dist="38100" dir="2700000" algn="tl">
                    <a:srgbClr val="000000"/>
                  </a:outerShdw>
                </a:effectLst>
                <a:latin typeface="+mj-lt"/>
                <a:ea typeface="+mj-ea"/>
                <a:cs typeface="+mj-cs"/>
              </a:rPr>
              <a:t>The Large </a:t>
            </a:r>
            <a:r>
              <a:rPr lang="en-US" sz="2800" b="1" kern="0" dirty="0" err="1">
                <a:solidFill>
                  <a:schemeClr val="folHlink"/>
                </a:solidFill>
                <a:effectLst>
                  <a:outerShdw blurRad="38100" dist="38100" dir="2700000" algn="tl">
                    <a:srgbClr val="000000"/>
                  </a:outerShdw>
                </a:effectLst>
                <a:latin typeface="+mj-lt"/>
                <a:ea typeface="+mj-ea"/>
                <a:cs typeface="+mj-cs"/>
              </a:rPr>
              <a:t>Hadron</a:t>
            </a:r>
            <a:r>
              <a:rPr lang="en-US" sz="2800" b="1" kern="0" dirty="0">
                <a:solidFill>
                  <a:schemeClr val="folHlink"/>
                </a:solidFill>
                <a:effectLst>
                  <a:outerShdw blurRad="38100" dist="38100" dir="2700000" algn="tl">
                    <a:srgbClr val="000000"/>
                  </a:outerShdw>
                </a:effectLst>
                <a:latin typeface="+mj-lt"/>
                <a:ea typeface="+mj-ea"/>
                <a:cs typeface="+mj-cs"/>
              </a:rPr>
              <a:t> Collider (LHC)</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Vincent Hedberg -  Lund University</a:t>
            </a:r>
            <a:endParaRPr lang="en-US"/>
          </a:p>
        </p:txBody>
      </p:sp>
      <p:sp>
        <p:nvSpPr>
          <p:cNvPr id="3" name="Slide Number Placeholder 2"/>
          <p:cNvSpPr>
            <a:spLocks noGrp="1"/>
          </p:cNvSpPr>
          <p:nvPr>
            <p:ph type="sldNum" sz="quarter" idx="12"/>
          </p:nvPr>
        </p:nvSpPr>
        <p:spPr/>
        <p:txBody>
          <a:bodyPr/>
          <a:lstStyle/>
          <a:p>
            <a:pPr>
              <a:defRPr/>
            </a:pPr>
            <a:fld id="{6515DFD5-6BE2-4FCF-A29D-AACF7F7958A9}" type="slidenum">
              <a:rPr lang="en-US" smtClean="0"/>
              <a:pPr>
                <a:defRPr/>
              </a:pPr>
              <a:t>50</a:t>
            </a:fld>
            <a:endParaRPr lang="en-US"/>
          </a:p>
        </p:txBody>
      </p:sp>
      <p:pic>
        <p:nvPicPr>
          <p:cNvPr id="4" name="Picture 3" descr="Pages from atlas-5.jpg"/>
          <p:cNvPicPr>
            <a:picLocks noChangeAspect="1"/>
          </p:cNvPicPr>
          <p:nvPr/>
        </p:nvPicPr>
        <p:blipFill>
          <a:blip r:embed="rId2" cstate="print"/>
          <a:stretch>
            <a:fillRect/>
          </a:stretch>
        </p:blipFill>
        <p:spPr>
          <a:xfrm>
            <a:off x="0" y="1447800"/>
            <a:ext cx="9144000" cy="47765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1"/>
          <p:cNvSpPr>
            <a:spLocks noGrp="1"/>
          </p:cNvSpPr>
          <p:nvPr>
            <p:ph type="ftr" sz="quarter" idx="11"/>
          </p:nvPr>
        </p:nvSpPr>
        <p:spPr/>
        <p:txBody>
          <a:bodyPr/>
          <a:lstStyle/>
          <a:p>
            <a:pPr>
              <a:defRPr/>
            </a:pPr>
            <a:r>
              <a:rPr lang="en-US" dirty="0" smtClean="0"/>
              <a:t>Vincent Hedberg -  Lund University</a:t>
            </a:r>
          </a:p>
        </p:txBody>
      </p:sp>
      <p:sp>
        <p:nvSpPr>
          <p:cNvPr id="15363" name="Slide Number Placeholder 2"/>
          <p:cNvSpPr>
            <a:spLocks noGrp="1"/>
          </p:cNvSpPr>
          <p:nvPr>
            <p:ph type="sldNum" sz="quarter" idx="12"/>
          </p:nvPr>
        </p:nvSpPr>
        <p:spPr/>
        <p:txBody>
          <a:bodyPr/>
          <a:lstStyle/>
          <a:p>
            <a:pPr>
              <a:defRPr/>
            </a:pPr>
            <a:fld id="{39C2D25B-CBBC-42C6-B462-48EEC4358E42}" type="slidenum">
              <a:rPr lang="en-US" smtClean="0"/>
              <a:pPr>
                <a:defRPr/>
              </a:pPr>
              <a:t>6</a:t>
            </a:fld>
            <a:endParaRPr lang="en-US" smtClean="0"/>
          </a:p>
        </p:txBody>
      </p:sp>
      <p:sp>
        <p:nvSpPr>
          <p:cNvPr id="8196" name="Footer Placeholder 4"/>
          <p:cNvSpPr txBox="1">
            <a:spLocks/>
          </p:cNvSpPr>
          <p:nvPr/>
        </p:nvSpPr>
        <p:spPr bwMode="auto">
          <a:xfrm>
            <a:off x="1676400" y="6477000"/>
            <a:ext cx="5715000" cy="647700"/>
          </a:xfrm>
          <a:prstGeom prst="rect">
            <a:avLst/>
          </a:prstGeom>
          <a:noFill/>
          <a:ln w="9525">
            <a:noFill/>
            <a:miter lim="800000"/>
            <a:headEnd/>
            <a:tailEnd/>
          </a:ln>
        </p:spPr>
        <p:txBody>
          <a:bodyPr/>
          <a:lstStyle/>
          <a:p>
            <a:pPr algn="ctr"/>
            <a:r>
              <a:rPr lang="en-US" sz="1200"/>
              <a:t>Vincent Hedberg -  Lund University</a:t>
            </a:r>
          </a:p>
        </p:txBody>
      </p:sp>
      <p:sp>
        <p:nvSpPr>
          <p:cNvPr id="8197" name="Slide Number Placeholder 5"/>
          <p:cNvSpPr txBox="1">
            <a:spLocks/>
          </p:cNvSpPr>
          <p:nvPr/>
        </p:nvSpPr>
        <p:spPr bwMode="auto">
          <a:xfrm>
            <a:off x="6553200" y="6400800"/>
            <a:ext cx="1981200" cy="304800"/>
          </a:xfrm>
          <a:prstGeom prst="rect">
            <a:avLst/>
          </a:prstGeom>
          <a:noFill/>
          <a:ln w="9525">
            <a:noFill/>
            <a:miter lim="800000"/>
            <a:headEnd/>
            <a:tailEnd/>
          </a:ln>
        </p:spPr>
        <p:txBody>
          <a:bodyPr/>
          <a:lstStyle/>
          <a:p>
            <a:pPr algn="r"/>
            <a:fld id="{F2CD68F9-6EF3-4662-919C-A247BB952112}" type="slidenum">
              <a:rPr lang="en-US" sz="1200"/>
              <a:pPr algn="r"/>
              <a:t>6</a:t>
            </a:fld>
            <a:endParaRPr lang="en-US" sz="1200"/>
          </a:p>
        </p:txBody>
      </p:sp>
      <p:sp>
        <p:nvSpPr>
          <p:cNvPr id="6" name="Rectangle 3"/>
          <p:cNvSpPr txBox="1">
            <a:spLocks noChangeArrowheads="1"/>
          </p:cNvSpPr>
          <p:nvPr/>
        </p:nvSpPr>
        <p:spPr>
          <a:xfrm>
            <a:off x="0" y="1066800"/>
            <a:ext cx="3886200" cy="5181600"/>
          </a:xfrm>
          <a:prstGeom prst="rect">
            <a:avLst/>
          </a:prstGeom>
          <a:noFill/>
          <a:ln/>
        </p:spPr>
        <p:txBody>
          <a:bodyPr/>
          <a:lstStyle/>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The 27 km </a:t>
            </a:r>
            <a:r>
              <a:rPr lang="sv-SE" sz="1900" kern="0" dirty="0" err="1">
                <a:latin typeface="+mn-lt"/>
                <a:cs typeface="+mn-cs"/>
              </a:rPr>
              <a:t>long</a:t>
            </a:r>
            <a:r>
              <a:rPr lang="sv-SE" sz="1900" kern="0" dirty="0">
                <a:latin typeface="+mn-lt"/>
                <a:cs typeface="+mn-cs"/>
              </a:rPr>
              <a:t> </a:t>
            </a:r>
            <a:r>
              <a:rPr lang="sv-SE" sz="1900" kern="0" dirty="0" err="1">
                <a:latin typeface="+mn-lt"/>
                <a:cs typeface="+mn-cs"/>
              </a:rPr>
              <a:t>proton-proton</a:t>
            </a:r>
            <a:r>
              <a:rPr lang="sv-SE" sz="1900" kern="0" dirty="0">
                <a:latin typeface="+mn-lt"/>
                <a:cs typeface="+mn-cs"/>
              </a:rPr>
              <a:t> </a:t>
            </a:r>
            <a:r>
              <a:rPr lang="sv-SE" sz="1900" kern="0" dirty="0" err="1">
                <a:latin typeface="+mn-lt"/>
                <a:cs typeface="+mn-cs"/>
              </a:rPr>
              <a:t>collider</a:t>
            </a:r>
            <a:r>
              <a:rPr lang="sv-SE" sz="1900" kern="0" dirty="0">
                <a:latin typeface="+mn-lt"/>
                <a:cs typeface="+mn-cs"/>
              </a:rPr>
              <a:t> </a:t>
            </a:r>
            <a:r>
              <a:rPr lang="sv-SE" sz="1900" kern="0" dirty="0" err="1">
                <a:latin typeface="+mn-lt"/>
                <a:cs typeface="+mn-cs"/>
              </a:rPr>
              <a:t>was</a:t>
            </a:r>
            <a:r>
              <a:rPr lang="sv-SE" sz="1900" kern="0" dirty="0">
                <a:latin typeface="+mn-lt"/>
                <a:cs typeface="+mn-cs"/>
              </a:rPr>
              <a:t> </a:t>
            </a:r>
            <a:r>
              <a:rPr lang="sv-SE" sz="1900" kern="0" dirty="0" err="1">
                <a:latin typeface="+mn-lt"/>
                <a:cs typeface="+mn-cs"/>
              </a:rPr>
              <a:t>ready</a:t>
            </a:r>
            <a:r>
              <a:rPr lang="sv-SE" sz="1900" kern="0" dirty="0">
                <a:latin typeface="+mn-lt"/>
                <a:cs typeface="+mn-cs"/>
              </a:rPr>
              <a:t> to start in the </a:t>
            </a:r>
            <a:r>
              <a:rPr lang="sv-SE" sz="1900" kern="0" dirty="0" err="1">
                <a:latin typeface="+mn-lt"/>
                <a:cs typeface="+mn-cs"/>
              </a:rPr>
              <a:t>autumn</a:t>
            </a:r>
            <a:r>
              <a:rPr lang="sv-SE" sz="1900" kern="0" dirty="0">
                <a:latin typeface="+mn-lt"/>
                <a:cs typeface="+mn-cs"/>
              </a:rPr>
              <a:t> of 2008.</a:t>
            </a:r>
          </a:p>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It </a:t>
            </a:r>
            <a:r>
              <a:rPr lang="sv-SE" sz="1900" kern="0" dirty="0" err="1">
                <a:latin typeface="+mn-lt"/>
                <a:cs typeface="+mn-cs"/>
              </a:rPr>
              <a:t>consists</a:t>
            </a:r>
            <a:r>
              <a:rPr lang="sv-SE" sz="1900" kern="0" dirty="0">
                <a:latin typeface="+mn-lt"/>
                <a:cs typeface="+mn-cs"/>
              </a:rPr>
              <a:t> of 1232 + 392 </a:t>
            </a:r>
            <a:r>
              <a:rPr lang="sv-SE" sz="1900" kern="0" dirty="0" err="1">
                <a:latin typeface="+mn-lt"/>
                <a:cs typeface="+mn-cs"/>
              </a:rPr>
              <a:t>superconducting</a:t>
            </a:r>
            <a:r>
              <a:rPr lang="sv-SE" sz="1900" kern="0" dirty="0">
                <a:latin typeface="+mn-lt"/>
                <a:cs typeface="+mn-cs"/>
              </a:rPr>
              <a:t> magnets.</a:t>
            </a:r>
          </a:p>
          <a:p>
            <a:pPr marL="469900" indent="-469900">
              <a:lnSpc>
                <a:spcPct val="80000"/>
              </a:lnSpc>
              <a:spcBef>
                <a:spcPct val="20000"/>
              </a:spcBef>
              <a:buClr>
                <a:srgbClr val="A50021"/>
              </a:buClr>
              <a:buFont typeface="Wingdings" pitchFamily="2" charset="2"/>
              <a:buChar char="q"/>
              <a:defRPr/>
            </a:pPr>
            <a:r>
              <a:rPr lang="sv-SE" sz="1900" kern="0" dirty="0">
                <a:solidFill>
                  <a:schemeClr val="accent2"/>
                </a:solidFill>
                <a:latin typeface="+mn-lt"/>
                <a:cs typeface="+mn-cs"/>
              </a:rPr>
              <a:t>The maximum </a:t>
            </a:r>
            <a:r>
              <a:rPr lang="sv-SE" sz="1900" kern="0" dirty="0" err="1">
                <a:solidFill>
                  <a:schemeClr val="accent2"/>
                </a:solidFill>
                <a:latin typeface="+mn-lt"/>
                <a:cs typeface="+mn-cs"/>
              </a:rPr>
              <a:t>collision</a:t>
            </a:r>
            <a:r>
              <a:rPr lang="sv-SE" sz="1900" kern="0" dirty="0">
                <a:solidFill>
                  <a:schemeClr val="accent2"/>
                </a:solidFill>
                <a:latin typeface="+mn-lt"/>
                <a:cs typeface="+mn-cs"/>
              </a:rPr>
              <a:t> </a:t>
            </a:r>
            <a:r>
              <a:rPr lang="sv-SE" sz="1900" kern="0" dirty="0" err="1">
                <a:solidFill>
                  <a:schemeClr val="accent2"/>
                </a:solidFill>
                <a:latin typeface="+mn-lt"/>
                <a:cs typeface="+mn-cs"/>
              </a:rPr>
              <a:t>energy</a:t>
            </a:r>
            <a:r>
              <a:rPr lang="sv-SE" sz="1900" kern="0" dirty="0">
                <a:solidFill>
                  <a:schemeClr val="accent2"/>
                </a:solidFill>
                <a:latin typeface="+mn-lt"/>
                <a:cs typeface="+mn-cs"/>
              </a:rPr>
              <a:t>: 14 TeV</a:t>
            </a:r>
          </a:p>
          <a:p>
            <a:pPr marL="469900" indent="-469900">
              <a:lnSpc>
                <a:spcPct val="80000"/>
              </a:lnSpc>
              <a:spcBef>
                <a:spcPct val="20000"/>
              </a:spcBef>
              <a:buClr>
                <a:srgbClr val="A50021"/>
              </a:buClr>
              <a:buFont typeface="Wingdings" pitchFamily="2" charset="2"/>
              <a:buNone/>
              <a:defRPr/>
            </a:pPr>
            <a:r>
              <a:rPr lang="sv-SE" sz="1900" kern="0" dirty="0">
                <a:solidFill>
                  <a:schemeClr val="accent2"/>
                </a:solidFill>
                <a:latin typeface="+mn-lt"/>
                <a:cs typeface="+mn-cs"/>
              </a:rPr>
              <a:t>       </a:t>
            </a:r>
            <a:r>
              <a:rPr lang="sv-SE" sz="1900" kern="0" dirty="0" err="1">
                <a:solidFill>
                  <a:schemeClr val="accent2"/>
                </a:solidFill>
                <a:latin typeface="+mn-lt"/>
                <a:cs typeface="+mn-cs"/>
              </a:rPr>
              <a:t>However</a:t>
            </a:r>
            <a:r>
              <a:rPr lang="sv-SE" sz="1900" kern="0" dirty="0">
                <a:solidFill>
                  <a:schemeClr val="accent2"/>
                </a:solidFill>
                <a:latin typeface="+mn-lt"/>
                <a:cs typeface="+mn-cs"/>
              </a:rPr>
              <a:t>, the </a:t>
            </a:r>
            <a:r>
              <a:rPr lang="sv-SE" sz="1900" kern="0" dirty="0" err="1">
                <a:solidFill>
                  <a:schemeClr val="accent2"/>
                </a:solidFill>
                <a:latin typeface="+mn-lt"/>
                <a:cs typeface="+mn-cs"/>
              </a:rPr>
              <a:t>collision</a:t>
            </a:r>
            <a:r>
              <a:rPr lang="sv-SE" sz="1900" kern="0" dirty="0">
                <a:solidFill>
                  <a:schemeClr val="accent2"/>
                </a:solidFill>
                <a:latin typeface="+mn-lt"/>
                <a:cs typeface="+mn-cs"/>
              </a:rPr>
              <a:t> </a:t>
            </a:r>
            <a:r>
              <a:rPr lang="sv-SE" sz="1900" kern="0" dirty="0" err="1">
                <a:solidFill>
                  <a:schemeClr val="accent2"/>
                </a:solidFill>
                <a:latin typeface="+mn-lt"/>
                <a:cs typeface="+mn-cs"/>
              </a:rPr>
              <a:t>energy</a:t>
            </a:r>
            <a:r>
              <a:rPr lang="sv-SE" sz="1900" kern="0" dirty="0">
                <a:solidFill>
                  <a:schemeClr val="accent2"/>
                </a:solidFill>
                <a:latin typeface="+mn-lt"/>
                <a:cs typeface="+mn-cs"/>
              </a:rPr>
              <a:t> is 1150 TeV </a:t>
            </a:r>
            <a:r>
              <a:rPr lang="sv-SE" sz="1900" kern="0" dirty="0" err="1">
                <a:solidFill>
                  <a:schemeClr val="accent2"/>
                </a:solidFill>
                <a:latin typeface="+mn-lt"/>
                <a:cs typeface="+mn-cs"/>
              </a:rPr>
              <a:t>when</a:t>
            </a:r>
            <a:r>
              <a:rPr lang="sv-SE" sz="1900" kern="0" dirty="0">
                <a:solidFill>
                  <a:schemeClr val="accent2"/>
                </a:solidFill>
                <a:latin typeface="+mn-lt"/>
                <a:cs typeface="+mn-cs"/>
              </a:rPr>
              <a:t> </a:t>
            </a:r>
            <a:r>
              <a:rPr lang="sv-SE" sz="1900" kern="0" dirty="0" err="1">
                <a:solidFill>
                  <a:schemeClr val="accent2"/>
                </a:solidFill>
                <a:latin typeface="+mn-lt"/>
                <a:cs typeface="+mn-cs"/>
              </a:rPr>
              <a:t>Pb-atoms</a:t>
            </a:r>
            <a:r>
              <a:rPr lang="sv-SE" sz="1900" kern="0" dirty="0">
                <a:solidFill>
                  <a:schemeClr val="accent2"/>
                </a:solidFill>
                <a:latin typeface="+mn-lt"/>
                <a:cs typeface="+mn-cs"/>
              </a:rPr>
              <a:t> are </a:t>
            </a:r>
            <a:r>
              <a:rPr lang="sv-SE" sz="1900" kern="0" dirty="0" err="1">
                <a:solidFill>
                  <a:schemeClr val="accent2"/>
                </a:solidFill>
                <a:latin typeface="+mn-lt"/>
                <a:cs typeface="+mn-cs"/>
              </a:rPr>
              <a:t>used</a:t>
            </a:r>
            <a:r>
              <a:rPr lang="sv-SE" sz="1900" kern="0" dirty="0">
                <a:solidFill>
                  <a:schemeClr val="accent2"/>
                </a:solidFill>
                <a:latin typeface="+mn-lt"/>
                <a:cs typeface="+mn-cs"/>
              </a:rPr>
              <a:t>.</a:t>
            </a:r>
          </a:p>
          <a:p>
            <a:pPr marL="469900" indent="-469900">
              <a:lnSpc>
                <a:spcPct val="80000"/>
              </a:lnSpc>
              <a:spcBef>
                <a:spcPct val="20000"/>
              </a:spcBef>
              <a:buClr>
                <a:srgbClr val="A50021"/>
              </a:buClr>
              <a:buFontTx/>
              <a:buChar char="•"/>
              <a:defRPr/>
            </a:pPr>
            <a:endParaRPr lang="en-US" sz="1900" kern="0" dirty="0">
              <a:solidFill>
                <a:srgbClr val="A50021"/>
              </a:solidFill>
              <a:latin typeface="+mn-lt"/>
              <a:cs typeface="+mn-cs"/>
            </a:endParaRPr>
          </a:p>
        </p:txBody>
      </p:sp>
      <p:pic>
        <p:nvPicPr>
          <p:cNvPr id="8199" name="Picture 4"/>
          <p:cNvPicPr>
            <a:picLocks noChangeAspect="1" noChangeArrowheads="1"/>
          </p:cNvPicPr>
          <p:nvPr/>
        </p:nvPicPr>
        <p:blipFill>
          <a:blip r:embed="rId2" cstate="print"/>
          <a:srcRect/>
          <a:stretch>
            <a:fillRect/>
          </a:stretch>
        </p:blipFill>
        <p:spPr bwMode="auto">
          <a:xfrm>
            <a:off x="7272338" y="4159250"/>
            <a:ext cx="1566862" cy="2089150"/>
          </a:xfrm>
          <a:prstGeom prst="rect">
            <a:avLst/>
          </a:prstGeom>
          <a:noFill/>
          <a:ln w="9525">
            <a:noFill/>
            <a:miter lim="800000"/>
            <a:headEnd/>
            <a:tailEnd/>
          </a:ln>
        </p:spPr>
      </p:pic>
      <p:pic>
        <p:nvPicPr>
          <p:cNvPr id="8200" name="Picture 5"/>
          <p:cNvPicPr>
            <a:picLocks noChangeAspect="1" noChangeArrowheads="1"/>
          </p:cNvPicPr>
          <p:nvPr/>
        </p:nvPicPr>
        <p:blipFill>
          <a:blip r:embed="rId3" cstate="print"/>
          <a:srcRect/>
          <a:stretch>
            <a:fillRect/>
          </a:stretch>
        </p:blipFill>
        <p:spPr bwMode="auto">
          <a:xfrm>
            <a:off x="3952875" y="4159250"/>
            <a:ext cx="3167063" cy="2063750"/>
          </a:xfrm>
          <a:prstGeom prst="rect">
            <a:avLst/>
          </a:prstGeom>
          <a:noFill/>
          <a:ln w="9525">
            <a:noFill/>
            <a:miter lim="800000"/>
            <a:headEnd/>
            <a:tailEnd/>
          </a:ln>
        </p:spPr>
      </p:pic>
      <p:pic>
        <p:nvPicPr>
          <p:cNvPr id="8201" name="Picture 6"/>
          <p:cNvPicPr>
            <a:picLocks noChangeAspect="1" noChangeArrowheads="1"/>
          </p:cNvPicPr>
          <p:nvPr/>
        </p:nvPicPr>
        <p:blipFill>
          <a:blip r:embed="rId4" cstate="print"/>
          <a:srcRect/>
          <a:stretch>
            <a:fillRect/>
          </a:stretch>
        </p:blipFill>
        <p:spPr bwMode="auto">
          <a:xfrm>
            <a:off x="4343400" y="1143000"/>
            <a:ext cx="4495800" cy="2928938"/>
          </a:xfrm>
          <a:prstGeom prst="rect">
            <a:avLst/>
          </a:prstGeom>
          <a:noFill/>
          <a:ln w="9525">
            <a:noFill/>
            <a:miter lim="800000"/>
            <a:headEnd/>
            <a:tailEnd/>
          </a:ln>
        </p:spPr>
      </p:pic>
      <p:sp>
        <p:nvSpPr>
          <p:cNvPr id="10" name="Rectangle 8"/>
          <p:cNvSpPr txBox="1">
            <a:spLocks noChangeArrowheads="1"/>
          </p:cNvSpPr>
          <p:nvPr/>
        </p:nvSpPr>
        <p:spPr>
          <a:xfrm>
            <a:off x="1066800" y="152400"/>
            <a:ext cx="7010400" cy="685800"/>
          </a:xfrm>
          <a:prstGeom prst="rect">
            <a:avLst/>
          </a:prstGeom>
          <a:noFill/>
          <a:ln/>
        </p:spPr>
        <p:txBody>
          <a:bodyPr/>
          <a:lstStyle/>
          <a:p>
            <a:pPr algn="ctr">
              <a:defRPr/>
            </a:pPr>
            <a:r>
              <a:rPr lang="en-US" sz="2800" b="1" kern="0">
                <a:solidFill>
                  <a:schemeClr val="folHlink"/>
                </a:solidFill>
                <a:effectLst>
                  <a:outerShdw blurRad="38100" dist="38100" dir="2700000" algn="tl">
                    <a:srgbClr val="000000"/>
                  </a:outerShdw>
                </a:effectLst>
                <a:latin typeface="+mj-lt"/>
                <a:ea typeface="+mj-ea"/>
                <a:cs typeface="+mj-cs"/>
              </a:rPr>
              <a:t>The Large Hadron Collider (LHC)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1"/>
          <p:cNvSpPr>
            <a:spLocks noGrp="1"/>
          </p:cNvSpPr>
          <p:nvPr>
            <p:ph type="ftr" sz="quarter" idx="11"/>
          </p:nvPr>
        </p:nvSpPr>
        <p:spPr/>
        <p:txBody>
          <a:bodyPr/>
          <a:lstStyle/>
          <a:p>
            <a:pPr>
              <a:defRPr/>
            </a:pPr>
            <a:r>
              <a:rPr lang="en-US" dirty="0" smtClean="0"/>
              <a:t>Vincent Hedberg -  Lund University</a:t>
            </a:r>
          </a:p>
        </p:txBody>
      </p:sp>
      <p:sp>
        <p:nvSpPr>
          <p:cNvPr id="16387" name="Slide Number Placeholder 2"/>
          <p:cNvSpPr>
            <a:spLocks noGrp="1"/>
          </p:cNvSpPr>
          <p:nvPr>
            <p:ph type="sldNum" sz="quarter" idx="12"/>
          </p:nvPr>
        </p:nvSpPr>
        <p:spPr/>
        <p:txBody>
          <a:bodyPr/>
          <a:lstStyle/>
          <a:p>
            <a:pPr>
              <a:defRPr/>
            </a:pPr>
            <a:fld id="{236DA400-C633-4694-BD1E-7360A1791424}" type="slidenum">
              <a:rPr lang="en-US" smtClean="0"/>
              <a:pPr>
                <a:defRPr/>
              </a:pPr>
              <a:t>7</a:t>
            </a:fld>
            <a:endParaRPr lang="en-US" smtClean="0"/>
          </a:p>
        </p:txBody>
      </p:sp>
      <p:sp>
        <p:nvSpPr>
          <p:cNvPr id="9220" name="Footer Placeholder 4"/>
          <p:cNvSpPr txBox="1">
            <a:spLocks/>
          </p:cNvSpPr>
          <p:nvPr/>
        </p:nvSpPr>
        <p:spPr bwMode="auto">
          <a:xfrm>
            <a:off x="1676400" y="6477000"/>
            <a:ext cx="5715000" cy="647700"/>
          </a:xfrm>
          <a:prstGeom prst="rect">
            <a:avLst/>
          </a:prstGeom>
          <a:noFill/>
          <a:ln w="9525">
            <a:noFill/>
            <a:miter lim="800000"/>
            <a:headEnd/>
            <a:tailEnd/>
          </a:ln>
        </p:spPr>
        <p:txBody>
          <a:bodyPr/>
          <a:lstStyle/>
          <a:p>
            <a:pPr algn="ctr"/>
            <a:r>
              <a:rPr lang="en-US" sz="1200"/>
              <a:t>Vincent Hedberg -  Lund University</a:t>
            </a:r>
          </a:p>
        </p:txBody>
      </p:sp>
      <p:sp>
        <p:nvSpPr>
          <p:cNvPr id="9221" name="Slide Number Placeholder 5"/>
          <p:cNvSpPr txBox="1">
            <a:spLocks/>
          </p:cNvSpPr>
          <p:nvPr/>
        </p:nvSpPr>
        <p:spPr bwMode="auto">
          <a:xfrm>
            <a:off x="6553200" y="6400800"/>
            <a:ext cx="1981200" cy="304800"/>
          </a:xfrm>
          <a:prstGeom prst="rect">
            <a:avLst/>
          </a:prstGeom>
          <a:noFill/>
          <a:ln w="9525">
            <a:noFill/>
            <a:miter lim="800000"/>
            <a:headEnd/>
            <a:tailEnd/>
          </a:ln>
        </p:spPr>
        <p:txBody>
          <a:bodyPr/>
          <a:lstStyle/>
          <a:p>
            <a:pPr algn="r"/>
            <a:fld id="{71C140B9-B730-4D85-BCD5-351ECE59E302}" type="slidenum">
              <a:rPr lang="en-US" sz="1200"/>
              <a:pPr algn="r"/>
              <a:t>7</a:t>
            </a:fld>
            <a:endParaRPr lang="en-US" sz="1200"/>
          </a:p>
        </p:txBody>
      </p:sp>
      <p:sp>
        <p:nvSpPr>
          <p:cNvPr id="6" name="Rectangle 3"/>
          <p:cNvSpPr txBox="1">
            <a:spLocks noChangeArrowheads="1"/>
          </p:cNvSpPr>
          <p:nvPr/>
        </p:nvSpPr>
        <p:spPr>
          <a:xfrm>
            <a:off x="0" y="1066800"/>
            <a:ext cx="3886200" cy="5181600"/>
          </a:xfrm>
          <a:prstGeom prst="rect">
            <a:avLst/>
          </a:prstGeom>
          <a:noFill/>
          <a:ln/>
        </p:spPr>
        <p:txBody>
          <a:bodyPr/>
          <a:lstStyle/>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The 27 km </a:t>
            </a:r>
            <a:r>
              <a:rPr lang="sv-SE" sz="1900" kern="0" dirty="0" err="1">
                <a:latin typeface="+mn-lt"/>
                <a:cs typeface="+mn-cs"/>
              </a:rPr>
              <a:t>long</a:t>
            </a:r>
            <a:r>
              <a:rPr lang="sv-SE" sz="1900" kern="0" dirty="0">
                <a:latin typeface="+mn-lt"/>
                <a:cs typeface="+mn-cs"/>
              </a:rPr>
              <a:t> </a:t>
            </a:r>
            <a:r>
              <a:rPr lang="sv-SE" sz="1900" kern="0" dirty="0" err="1">
                <a:latin typeface="+mn-lt"/>
                <a:cs typeface="+mn-cs"/>
              </a:rPr>
              <a:t>proton-proton</a:t>
            </a:r>
            <a:r>
              <a:rPr lang="sv-SE" sz="1900" kern="0" dirty="0">
                <a:latin typeface="+mn-lt"/>
                <a:cs typeface="+mn-cs"/>
              </a:rPr>
              <a:t> </a:t>
            </a:r>
            <a:r>
              <a:rPr lang="sv-SE" sz="1900" kern="0" dirty="0" err="1">
                <a:latin typeface="+mn-lt"/>
                <a:cs typeface="+mn-cs"/>
              </a:rPr>
              <a:t>collider</a:t>
            </a:r>
            <a:r>
              <a:rPr lang="sv-SE" sz="1900" kern="0" dirty="0">
                <a:latin typeface="+mn-lt"/>
                <a:cs typeface="+mn-cs"/>
              </a:rPr>
              <a:t> </a:t>
            </a:r>
            <a:r>
              <a:rPr lang="sv-SE" sz="1900" kern="0" dirty="0" err="1">
                <a:latin typeface="+mn-lt"/>
                <a:cs typeface="+mn-cs"/>
              </a:rPr>
              <a:t>was</a:t>
            </a:r>
            <a:r>
              <a:rPr lang="sv-SE" sz="1900" kern="0" dirty="0">
                <a:latin typeface="+mn-lt"/>
                <a:cs typeface="+mn-cs"/>
              </a:rPr>
              <a:t> </a:t>
            </a:r>
            <a:r>
              <a:rPr lang="sv-SE" sz="1900" kern="0" dirty="0" err="1">
                <a:latin typeface="+mn-lt"/>
                <a:cs typeface="+mn-cs"/>
              </a:rPr>
              <a:t>ready</a:t>
            </a:r>
            <a:r>
              <a:rPr lang="sv-SE" sz="1900" kern="0" dirty="0">
                <a:latin typeface="+mn-lt"/>
                <a:cs typeface="+mn-cs"/>
              </a:rPr>
              <a:t> to start in the </a:t>
            </a:r>
            <a:r>
              <a:rPr lang="sv-SE" sz="1900" kern="0" dirty="0" err="1">
                <a:latin typeface="+mn-lt"/>
                <a:cs typeface="+mn-cs"/>
              </a:rPr>
              <a:t>autumn</a:t>
            </a:r>
            <a:r>
              <a:rPr lang="sv-SE" sz="1900" kern="0" dirty="0">
                <a:latin typeface="+mn-lt"/>
                <a:cs typeface="+mn-cs"/>
              </a:rPr>
              <a:t> of 2008.</a:t>
            </a:r>
          </a:p>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It </a:t>
            </a:r>
            <a:r>
              <a:rPr lang="sv-SE" sz="1900" kern="0" dirty="0" err="1">
                <a:latin typeface="+mn-lt"/>
                <a:cs typeface="+mn-cs"/>
              </a:rPr>
              <a:t>consists</a:t>
            </a:r>
            <a:r>
              <a:rPr lang="sv-SE" sz="1900" kern="0" dirty="0">
                <a:latin typeface="+mn-lt"/>
                <a:cs typeface="+mn-cs"/>
              </a:rPr>
              <a:t> of 1232 + 392 </a:t>
            </a:r>
            <a:r>
              <a:rPr lang="sv-SE" sz="1900" kern="0" dirty="0" err="1">
                <a:latin typeface="+mn-lt"/>
                <a:cs typeface="+mn-cs"/>
              </a:rPr>
              <a:t>superconducting</a:t>
            </a:r>
            <a:r>
              <a:rPr lang="sv-SE" sz="1900" kern="0" dirty="0">
                <a:latin typeface="+mn-lt"/>
                <a:cs typeface="+mn-cs"/>
              </a:rPr>
              <a:t> magnets.</a:t>
            </a:r>
          </a:p>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The maximum </a:t>
            </a:r>
            <a:r>
              <a:rPr lang="sv-SE" sz="1900" kern="0" dirty="0" err="1">
                <a:latin typeface="+mn-lt"/>
                <a:cs typeface="+mn-cs"/>
              </a:rPr>
              <a:t>collision</a:t>
            </a:r>
            <a:r>
              <a:rPr lang="sv-SE" sz="1900" kern="0" dirty="0">
                <a:latin typeface="+mn-lt"/>
                <a:cs typeface="+mn-cs"/>
              </a:rPr>
              <a:t> </a:t>
            </a:r>
            <a:r>
              <a:rPr lang="sv-SE" sz="1900" kern="0" dirty="0" err="1">
                <a:latin typeface="+mn-lt"/>
                <a:cs typeface="+mn-cs"/>
              </a:rPr>
              <a:t>energy</a:t>
            </a:r>
            <a:r>
              <a:rPr lang="sv-SE" sz="1900" kern="0" dirty="0">
                <a:latin typeface="+mn-lt"/>
                <a:cs typeface="+mn-cs"/>
              </a:rPr>
              <a:t>: 14 TeV</a:t>
            </a:r>
          </a:p>
          <a:p>
            <a:pPr marL="469900" indent="-469900">
              <a:lnSpc>
                <a:spcPct val="80000"/>
              </a:lnSpc>
              <a:spcBef>
                <a:spcPct val="20000"/>
              </a:spcBef>
              <a:buClr>
                <a:srgbClr val="A50021"/>
              </a:buClr>
              <a:buFont typeface="Wingdings" pitchFamily="2" charset="2"/>
              <a:buNone/>
              <a:defRPr/>
            </a:pPr>
            <a:r>
              <a:rPr lang="sv-SE" sz="1900" kern="0" dirty="0">
                <a:latin typeface="+mn-lt"/>
                <a:cs typeface="+mn-cs"/>
              </a:rPr>
              <a:t>       </a:t>
            </a:r>
            <a:r>
              <a:rPr lang="sv-SE" sz="1900" kern="0" dirty="0" err="1">
                <a:latin typeface="+mn-lt"/>
                <a:cs typeface="+mn-cs"/>
              </a:rPr>
              <a:t>However</a:t>
            </a:r>
            <a:r>
              <a:rPr lang="sv-SE" sz="1900" kern="0" dirty="0">
                <a:latin typeface="+mn-lt"/>
                <a:cs typeface="+mn-cs"/>
              </a:rPr>
              <a:t>, the </a:t>
            </a:r>
            <a:r>
              <a:rPr lang="sv-SE" sz="1900" kern="0" dirty="0" err="1">
                <a:latin typeface="+mn-lt"/>
                <a:cs typeface="+mn-cs"/>
              </a:rPr>
              <a:t>collision</a:t>
            </a:r>
            <a:r>
              <a:rPr lang="sv-SE" sz="1900" kern="0" dirty="0">
                <a:latin typeface="+mn-lt"/>
                <a:cs typeface="+mn-cs"/>
              </a:rPr>
              <a:t> </a:t>
            </a:r>
            <a:r>
              <a:rPr lang="sv-SE" sz="1900" kern="0" dirty="0" err="1">
                <a:latin typeface="+mn-lt"/>
                <a:cs typeface="+mn-cs"/>
              </a:rPr>
              <a:t>energy</a:t>
            </a:r>
            <a:r>
              <a:rPr lang="sv-SE" sz="1900" kern="0" dirty="0">
                <a:latin typeface="+mn-lt"/>
                <a:cs typeface="+mn-cs"/>
              </a:rPr>
              <a:t> is 1150 TeV </a:t>
            </a:r>
            <a:r>
              <a:rPr lang="sv-SE" sz="1900" kern="0" dirty="0" err="1">
                <a:latin typeface="+mn-lt"/>
                <a:cs typeface="+mn-cs"/>
              </a:rPr>
              <a:t>when</a:t>
            </a:r>
            <a:r>
              <a:rPr lang="sv-SE" sz="1900" kern="0" dirty="0">
                <a:latin typeface="+mn-lt"/>
                <a:cs typeface="+mn-cs"/>
              </a:rPr>
              <a:t> </a:t>
            </a:r>
            <a:r>
              <a:rPr lang="sv-SE" sz="1900" kern="0" dirty="0" err="1">
                <a:latin typeface="+mn-lt"/>
                <a:cs typeface="+mn-cs"/>
              </a:rPr>
              <a:t>Pb-atoms</a:t>
            </a:r>
            <a:r>
              <a:rPr lang="sv-SE" sz="1900" kern="0" dirty="0">
                <a:latin typeface="+mn-lt"/>
                <a:cs typeface="+mn-cs"/>
              </a:rPr>
              <a:t> are </a:t>
            </a:r>
            <a:r>
              <a:rPr lang="sv-SE" sz="1900" kern="0" dirty="0" err="1">
                <a:latin typeface="+mn-lt"/>
                <a:cs typeface="+mn-cs"/>
              </a:rPr>
              <a:t>used</a:t>
            </a:r>
            <a:r>
              <a:rPr lang="sv-SE" sz="1900" kern="0" dirty="0">
                <a:latin typeface="+mn-lt"/>
                <a:cs typeface="+mn-cs"/>
              </a:rPr>
              <a:t>.</a:t>
            </a:r>
          </a:p>
          <a:p>
            <a:pPr marL="469900" indent="-469900">
              <a:lnSpc>
                <a:spcPct val="80000"/>
              </a:lnSpc>
              <a:spcBef>
                <a:spcPct val="20000"/>
              </a:spcBef>
              <a:buClr>
                <a:srgbClr val="A50021"/>
              </a:buClr>
              <a:buFont typeface="Wingdings" pitchFamily="2" charset="2"/>
              <a:buChar char="q"/>
              <a:defRPr/>
            </a:pPr>
            <a:r>
              <a:rPr lang="sv-SE" sz="1900" kern="0" dirty="0">
                <a:solidFill>
                  <a:schemeClr val="accent2"/>
                </a:solidFill>
                <a:latin typeface="+mn-lt"/>
                <a:cs typeface="+mn-cs"/>
              </a:rPr>
              <a:t>The proton </a:t>
            </a:r>
            <a:r>
              <a:rPr lang="sv-SE" sz="1900" kern="0" dirty="0" err="1">
                <a:solidFill>
                  <a:schemeClr val="accent2"/>
                </a:solidFill>
                <a:latin typeface="+mn-lt"/>
                <a:cs typeface="+mn-cs"/>
              </a:rPr>
              <a:t>velocity</a:t>
            </a:r>
            <a:r>
              <a:rPr lang="sv-SE" sz="1900" kern="0" dirty="0">
                <a:solidFill>
                  <a:schemeClr val="accent2"/>
                </a:solidFill>
                <a:latin typeface="+mn-lt"/>
                <a:cs typeface="+mn-cs"/>
              </a:rPr>
              <a:t> is</a:t>
            </a:r>
          </a:p>
          <a:p>
            <a:pPr marL="469900" indent="-469900">
              <a:lnSpc>
                <a:spcPct val="80000"/>
              </a:lnSpc>
              <a:spcBef>
                <a:spcPct val="20000"/>
              </a:spcBef>
              <a:buClr>
                <a:srgbClr val="A50021"/>
              </a:buClr>
              <a:buFont typeface="Wingdings" pitchFamily="2" charset="2"/>
              <a:buNone/>
              <a:defRPr/>
            </a:pPr>
            <a:r>
              <a:rPr lang="sv-SE" sz="1900" kern="0" dirty="0">
                <a:solidFill>
                  <a:schemeClr val="accent2"/>
                </a:solidFill>
                <a:latin typeface="+mn-lt"/>
                <a:cs typeface="+mn-cs"/>
              </a:rPr>
              <a:t>      99,999999991% of the speed of light.</a:t>
            </a:r>
          </a:p>
          <a:p>
            <a:pPr marL="469900" indent="-469900">
              <a:lnSpc>
                <a:spcPct val="80000"/>
              </a:lnSpc>
              <a:spcBef>
                <a:spcPct val="20000"/>
              </a:spcBef>
              <a:buClr>
                <a:srgbClr val="A50021"/>
              </a:buClr>
              <a:defRPr/>
            </a:pPr>
            <a:endParaRPr lang="sv-SE" sz="1900" kern="0" dirty="0">
              <a:solidFill>
                <a:srgbClr val="A50021"/>
              </a:solidFill>
              <a:latin typeface="+mn-lt"/>
              <a:cs typeface="+mn-cs"/>
            </a:endParaRPr>
          </a:p>
          <a:p>
            <a:pPr marL="469900" indent="-469900">
              <a:lnSpc>
                <a:spcPct val="80000"/>
              </a:lnSpc>
              <a:spcBef>
                <a:spcPct val="20000"/>
              </a:spcBef>
              <a:buClr>
                <a:srgbClr val="A50021"/>
              </a:buClr>
              <a:buFontTx/>
              <a:buChar char="•"/>
              <a:defRPr/>
            </a:pPr>
            <a:endParaRPr lang="en-US" sz="1900" kern="0" dirty="0">
              <a:solidFill>
                <a:srgbClr val="A50021"/>
              </a:solidFill>
              <a:latin typeface="+mn-lt"/>
              <a:cs typeface="+mn-cs"/>
            </a:endParaRPr>
          </a:p>
        </p:txBody>
      </p:sp>
      <p:pic>
        <p:nvPicPr>
          <p:cNvPr id="9223" name="Picture 4"/>
          <p:cNvPicPr>
            <a:picLocks noChangeAspect="1" noChangeArrowheads="1"/>
          </p:cNvPicPr>
          <p:nvPr/>
        </p:nvPicPr>
        <p:blipFill>
          <a:blip r:embed="rId2" cstate="print"/>
          <a:srcRect/>
          <a:stretch>
            <a:fillRect/>
          </a:stretch>
        </p:blipFill>
        <p:spPr bwMode="auto">
          <a:xfrm>
            <a:off x="7272338" y="4159250"/>
            <a:ext cx="1566862" cy="2089150"/>
          </a:xfrm>
          <a:prstGeom prst="rect">
            <a:avLst/>
          </a:prstGeom>
          <a:noFill/>
          <a:ln w="9525">
            <a:noFill/>
            <a:miter lim="800000"/>
            <a:headEnd/>
            <a:tailEnd/>
          </a:ln>
        </p:spPr>
      </p:pic>
      <p:pic>
        <p:nvPicPr>
          <p:cNvPr id="9224" name="Picture 5"/>
          <p:cNvPicPr>
            <a:picLocks noChangeAspect="1" noChangeArrowheads="1"/>
          </p:cNvPicPr>
          <p:nvPr/>
        </p:nvPicPr>
        <p:blipFill>
          <a:blip r:embed="rId3" cstate="print"/>
          <a:srcRect/>
          <a:stretch>
            <a:fillRect/>
          </a:stretch>
        </p:blipFill>
        <p:spPr bwMode="auto">
          <a:xfrm>
            <a:off x="3952875" y="4159250"/>
            <a:ext cx="3167063" cy="2063750"/>
          </a:xfrm>
          <a:prstGeom prst="rect">
            <a:avLst/>
          </a:prstGeom>
          <a:noFill/>
          <a:ln w="9525">
            <a:noFill/>
            <a:miter lim="800000"/>
            <a:headEnd/>
            <a:tailEnd/>
          </a:ln>
        </p:spPr>
      </p:pic>
      <p:pic>
        <p:nvPicPr>
          <p:cNvPr id="9225" name="Picture 6"/>
          <p:cNvPicPr>
            <a:picLocks noChangeAspect="1" noChangeArrowheads="1"/>
          </p:cNvPicPr>
          <p:nvPr/>
        </p:nvPicPr>
        <p:blipFill>
          <a:blip r:embed="rId4" cstate="print"/>
          <a:srcRect/>
          <a:stretch>
            <a:fillRect/>
          </a:stretch>
        </p:blipFill>
        <p:spPr bwMode="auto">
          <a:xfrm>
            <a:off x="4343400" y="1143000"/>
            <a:ext cx="4495800" cy="2928938"/>
          </a:xfrm>
          <a:prstGeom prst="rect">
            <a:avLst/>
          </a:prstGeom>
          <a:noFill/>
          <a:ln w="9525">
            <a:noFill/>
            <a:miter lim="800000"/>
            <a:headEnd/>
            <a:tailEnd/>
          </a:ln>
        </p:spPr>
      </p:pic>
      <p:sp>
        <p:nvSpPr>
          <p:cNvPr id="10" name="Rectangle 8"/>
          <p:cNvSpPr txBox="1">
            <a:spLocks noChangeArrowheads="1"/>
          </p:cNvSpPr>
          <p:nvPr/>
        </p:nvSpPr>
        <p:spPr>
          <a:xfrm>
            <a:off x="1066800" y="152400"/>
            <a:ext cx="7010400" cy="685800"/>
          </a:xfrm>
          <a:prstGeom prst="rect">
            <a:avLst/>
          </a:prstGeom>
          <a:noFill/>
          <a:ln/>
        </p:spPr>
        <p:txBody>
          <a:bodyPr/>
          <a:lstStyle/>
          <a:p>
            <a:pPr algn="ctr">
              <a:defRPr/>
            </a:pPr>
            <a:r>
              <a:rPr lang="en-US" sz="2800" b="1" kern="0">
                <a:solidFill>
                  <a:schemeClr val="folHlink"/>
                </a:solidFill>
                <a:effectLst>
                  <a:outerShdw blurRad="38100" dist="38100" dir="2700000" algn="tl">
                    <a:srgbClr val="000000"/>
                  </a:outerShdw>
                </a:effectLst>
                <a:latin typeface="+mj-lt"/>
                <a:ea typeface="+mj-ea"/>
                <a:cs typeface="+mj-cs"/>
              </a:rPr>
              <a:t>The Large Hadron Collider (LHC)</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1"/>
          <p:cNvSpPr>
            <a:spLocks noGrp="1"/>
          </p:cNvSpPr>
          <p:nvPr>
            <p:ph type="ftr" sz="quarter" idx="11"/>
          </p:nvPr>
        </p:nvSpPr>
        <p:spPr/>
        <p:txBody>
          <a:bodyPr/>
          <a:lstStyle/>
          <a:p>
            <a:pPr>
              <a:defRPr/>
            </a:pPr>
            <a:r>
              <a:rPr lang="en-US" dirty="0" smtClean="0"/>
              <a:t>Vincent Hedberg -  Lund University</a:t>
            </a:r>
          </a:p>
        </p:txBody>
      </p:sp>
      <p:sp>
        <p:nvSpPr>
          <p:cNvPr id="17411" name="Slide Number Placeholder 2"/>
          <p:cNvSpPr>
            <a:spLocks noGrp="1"/>
          </p:cNvSpPr>
          <p:nvPr>
            <p:ph type="sldNum" sz="quarter" idx="12"/>
          </p:nvPr>
        </p:nvSpPr>
        <p:spPr/>
        <p:txBody>
          <a:bodyPr/>
          <a:lstStyle/>
          <a:p>
            <a:pPr>
              <a:defRPr/>
            </a:pPr>
            <a:fld id="{4E183F4B-2ADC-4CC2-8287-291E4AAE2480}" type="slidenum">
              <a:rPr lang="en-US" smtClean="0"/>
              <a:pPr>
                <a:defRPr/>
              </a:pPr>
              <a:t>8</a:t>
            </a:fld>
            <a:endParaRPr lang="en-US" smtClean="0"/>
          </a:p>
        </p:txBody>
      </p:sp>
      <p:sp>
        <p:nvSpPr>
          <p:cNvPr id="10244" name="Footer Placeholder 4"/>
          <p:cNvSpPr txBox="1">
            <a:spLocks/>
          </p:cNvSpPr>
          <p:nvPr/>
        </p:nvSpPr>
        <p:spPr bwMode="auto">
          <a:xfrm>
            <a:off x="1676400" y="6477000"/>
            <a:ext cx="5715000" cy="647700"/>
          </a:xfrm>
          <a:prstGeom prst="rect">
            <a:avLst/>
          </a:prstGeom>
          <a:noFill/>
          <a:ln w="9525">
            <a:noFill/>
            <a:miter lim="800000"/>
            <a:headEnd/>
            <a:tailEnd/>
          </a:ln>
        </p:spPr>
        <p:txBody>
          <a:bodyPr/>
          <a:lstStyle/>
          <a:p>
            <a:pPr algn="ctr"/>
            <a:r>
              <a:rPr lang="en-US" sz="1200"/>
              <a:t>Vincent Hedberg -  Lund University</a:t>
            </a:r>
          </a:p>
        </p:txBody>
      </p:sp>
      <p:sp>
        <p:nvSpPr>
          <p:cNvPr id="10245" name="Slide Number Placeholder 5"/>
          <p:cNvSpPr txBox="1">
            <a:spLocks/>
          </p:cNvSpPr>
          <p:nvPr/>
        </p:nvSpPr>
        <p:spPr bwMode="auto">
          <a:xfrm>
            <a:off x="6553200" y="6400800"/>
            <a:ext cx="1981200" cy="304800"/>
          </a:xfrm>
          <a:prstGeom prst="rect">
            <a:avLst/>
          </a:prstGeom>
          <a:noFill/>
          <a:ln w="9525">
            <a:noFill/>
            <a:miter lim="800000"/>
            <a:headEnd/>
            <a:tailEnd/>
          </a:ln>
        </p:spPr>
        <p:txBody>
          <a:bodyPr/>
          <a:lstStyle/>
          <a:p>
            <a:pPr algn="r"/>
            <a:fld id="{E8D29F51-AE43-4636-8413-9749B805A460}" type="slidenum">
              <a:rPr lang="en-US" sz="1200"/>
              <a:pPr algn="r"/>
              <a:t>8</a:t>
            </a:fld>
            <a:endParaRPr lang="en-US" sz="1200"/>
          </a:p>
        </p:txBody>
      </p:sp>
      <p:sp>
        <p:nvSpPr>
          <p:cNvPr id="6" name="Rectangle 3"/>
          <p:cNvSpPr txBox="1">
            <a:spLocks noChangeArrowheads="1"/>
          </p:cNvSpPr>
          <p:nvPr/>
        </p:nvSpPr>
        <p:spPr>
          <a:xfrm>
            <a:off x="0" y="1066800"/>
            <a:ext cx="3886200" cy="5181600"/>
          </a:xfrm>
          <a:prstGeom prst="rect">
            <a:avLst/>
          </a:prstGeom>
          <a:noFill/>
          <a:ln/>
        </p:spPr>
        <p:txBody>
          <a:bodyPr/>
          <a:lstStyle/>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The 27 km </a:t>
            </a:r>
            <a:r>
              <a:rPr lang="sv-SE" sz="1900" kern="0" dirty="0" err="1">
                <a:latin typeface="+mn-lt"/>
                <a:cs typeface="+mn-cs"/>
              </a:rPr>
              <a:t>long</a:t>
            </a:r>
            <a:r>
              <a:rPr lang="sv-SE" sz="1900" kern="0" dirty="0">
                <a:latin typeface="+mn-lt"/>
                <a:cs typeface="+mn-cs"/>
              </a:rPr>
              <a:t> </a:t>
            </a:r>
            <a:r>
              <a:rPr lang="sv-SE" sz="1900" kern="0" dirty="0" err="1">
                <a:latin typeface="+mn-lt"/>
                <a:cs typeface="+mn-cs"/>
              </a:rPr>
              <a:t>proton-proton</a:t>
            </a:r>
            <a:r>
              <a:rPr lang="sv-SE" sz="1900" kern="0" dirty="0">
                <a:latin typeface="+mn-lt"/>
                <a:cs typeface="+mn-cs"/>
              </a:rPr>
              <a:t> </a:t>
            </a:r>
            <a:r>
              <a:rPr lang="sv-SE" sz="1900" kern="0" dirty="0" err="1">
                <a:latin typeface="+mn-lt"/>
                <a:cs typeface="+mn-cs"/>
              </a:rPr>
              <a:t>collider</a:t>
            </a:r>
            <a:r>
              <a:rPr lang="sv-SE" sz="1900" kern="0" dirty="0">
                <a:latin typeface="+mn-lt"/>
                <a:cs typeface="+mn-cs"/>
              </a:rPr>
              <a:t> </a:t>
            </a:r>
            <a:r>
              <a:rPr lang="sv-SE" sz="1900" kern="0" dirty="0" err="1">
                <a:latin typeface="+mn-lt"/>
                <a:cs typeface="+mn-cs"/>
              </a:rPr>
              <a:t>was</a:t>
            </a:r>
            <a:r>
              <a:rPr lang="sv-SE" sz="1900" kern="0" dirty="0">
                <a:latin typeface="+mn-lt"/>
                <a:cs typeface="+mn-cs"/>
              </a:rPr>
              <a:t> </a:t>
            </a:r>
            <a:r>
              <a:rPr lang="sv-SE" sz="1900" kern="0" dirty="0" err="1">
                <a:latin typeface="+mn-lt"/>
                <a:cs typeface="+mn-cs"/>
              </a:rPr>
              <a:t>ready</a:t>
            </a:r>
            <a:r>
              <a:rPr lang="sv-SE" sz="1900" kern="0" dirty="0">
                <a:latin typeface="+mn-lt"/>
                <a:cs typeface="+mn-cs"/>
              </a:rPr>
              <a:t> to start in the </a:t>
            </a:r>
            <a:r>
              <a:rPr lang="sv-SE" sz="1900" kern="0" dirty="0" err="1">
                <a:latin typeface="+mn-lt"/>
                <a:cs typeface="+mn-cs"/>
              </a:rPr>
              <a:t>autumn</a:t>
            </a:r>
            <a:r>
              <a:rPr lang="sv-SE" sz="1900" kern="0" dirty="0">
                <a:latin typeface="+mn-lt"/>
                <a:cs typeface="+mn-cs"/>
              </a:rPr>
              <a:t> of 2008.</a:t>
            </a:r>
          </a:p>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It </a:t>
            </a:r>
            <a:r>
              <a:rPr lang="sv-SE" sz="1900" kern="0" dirty="0" err="1">
                <a:latin typeface="+mn-lt"/>
                <a:cs typeface="+mn-cs"/>
              </a:rPr>
              <a:t>consists</a:t>
            </a:r>
            <a:r>
              <a:rPr lang="sv-SE" sz="1900" kern="0" dirty="0">
                <a:latin typeface="+mn-lt"/>
                <a:cs typeface="+mn-cs"/>
              </a:rPr>
              <a:t> of 1232 + 392 </a:t>
            </a:r>
            <a:r>
              <a:rPr lang="sv-SE" sz="1900" kern="0" dirty="0" err="1">
                <a:latin typeface="+mn-lt"/>
                <a:cs typeface="+mn-cs"/>
              </a:rPr>
              <a:t>superconducting</a:t>
            </a:r>
            <a:r>
              <a:rPr lang="sv-SE" sz="1900" kern="0" dirty="0">
                <a:latin typeface="+mn-lt"/>
                <a:cs typeface="+mn-cs"/>
              </a:rPr>
              <a:t> magnets.</a:t>
            </a:r>
          </a:p>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The maximum </a:t>
            </a:r>
            <a:r>
              <a:rPr lang="sv-SE" sz="1900" kern="0" dirty="0" err="1">
                <a:latin typeface="+mn-lt"/>
                <a:cs typeface="+mn-cs"/>
              </a:rPr>
              <a:t>collision</a:t>
            </a:r>
            <a:r>
              <a:rPr lang="sv-SE" sz="1900" kern="0" dirty="0">
                <a:latin typeface="+mn-lt"/>
                <a:cs typeface="+mn-cs"/>
              </a:rPr>
              <a:t> </a:t>
            </a:r>
            <a:r>
              <a:rPr lang="sv-SE" sz="1900" kern="0" dirty="0" err="1">
                <a:latin typeface="+mn-lt"/>
                <a:cs typeface="+mn-cs"/>
              </a:rPr>
              <a:t>energy</a:t>
            </a:r>
            <a:r>
              <a:rPr lang="sv-SE" sz="1900" kern="0" dirty="0">
                <a:latin typeface="+mn-lt"/>
                <a:cs typeface="+mn-cs"/>
              </a:rPr>
              <a:t>: 14 TeV</a:t>
            </a:r>
          </a:p>
          <a:p>
            <a:pPr marL="469900" indent="-469900">
              <a:lnSpc>
                <a:spcPct val="80000"/>
              </a:lnSpc>
              <a:spcBef>
                <a:spcPct val="20000"/>
              </a:spcBef>
              <a:buClr>
                <a:srgbClr val="A50021"/>
              </a:buClr>
              <a:buFont typeface="Wingdings" pitchFamily="2" charset="2"/>
              <a:buNone/>
              <a:defRPr/>
            </a:pPr>
            <a:r>
              <a:rPr lang="sv-SE" sz="1900" kern="0" dirty="0">
                <a:latin typeface="+mn-lt"/>
                <a:cs typeface="+mn-cs"/>
              </a:rPr>
              <a:t>       </a:t>
            </a:r>
            <a:r>
              <a:rPr lang="sv-SE" sz="1900" kern="0" dirty="0" err="1">
                <a:latin typeface="+mn-lt"/>
                <a:cs typeface="+mn-cs"/>
              </a:rPr>
              <a:t>However</a:t>
            </a:r>
            <a:r>
              <a:rPr lang="sv-SE" sz="1900" kern="0" dirty="0">
                <a:latin typeface="+mn-lt"/>
                <a:cs typeface="+mn-cs"/>
              </a:rPr>
              <a:t>, the </a:t>
            </a:r>
            <a:r>
              <a:rPr lang="sv-SE" sz="1900" kern="0" dirty="0" err="1">
                <a:latin typeface="+mn-lt"/>
                <a:cs typeface="+mn-cs"/>
              </a:rPr>
              <a:t>collision</a:t>
            </a:r>
            <a:r>
              <a:rPr lang="sv-SE" sz="1900" kern="0" dirty="0">
                <a:latin typeface="+mn-lt"/>
                <a:cs typeface="+mn-cs"/>
              </a:rPr>
              <a:t> </a:t>
            </a:r>
            <a:r>
              <a:rPr lang="sv-SE" sz="1900" kern="0" dirty="0" err="1">
                <a:latin typeface="+mn-lt"/>
                <a:cs typeface="+mn-cs"/>
              </a:rPr>
              <a:t>energy</a:t>
            </a:r>
            <a:r>
              <a:rPr lang="sv-SE" sz="1900" kern="0" dirty="0">
                <a:latin typeface="+mn-lt"/>
                <a:cs typeface="+mn-cs"/>
              </a:rPr>
              <a:t> is 1150 TeV </a:t>
            </a:r>
            <a:r>
              <a:rPr lang="sv-SE" sz="1900" kern="0" dirty="0" err="1">
                <a:latin typeface="+mn-lt"/>
                <a:cs typeface="+mn-cs"/>
              </a:rPr>
              <a:t>when</a:t>
            </a:r>
            <a:r>
              <a:rPr lang="sv-SE" sz="1900" kern="0" dirty="0">
                <a:latin typeface="+mn-lt"/>
                <a:cs typeface="+mn-cs"/>
              </a:rPr>
              <a:t> </a:t>
            </a:r>
            <a:r>
              <a:rPr lang="sv-SE" sz="1900" kern="0" dirty="0" err="1">
                <a:latin typeface="+mn-lt"/>
                <a:cs typeface="+mn-cs"/>
              </a:rPr>
              <a:t>Pb-atoms</a:t>
            </a:r>
            <a:r>
              <a:rPr lang="sv-SE" sz="1900" kern="0" dirty="0">
                <a:latin typeface="+mn-lt"/>
                <a:cs typeface="+mn-cs"/>
              </a:rPr>
              <a:t> are </a:t>
            </a:r>
            <a:r>
              <a:rPr lang="sv-SE" sz="1900" kern="0" dirty="0" err="1">
                <a:latin typeface="+mn-lt"/>
                <a:cs typeface="+mn-cs"/>
              </a:rPr>
              <a:t>used</a:t>
            </a:r>
            <a:r>
              <a:rPr lang="sv-SE" sz="1900" kern="0" dirty="0">
                <a:latin typeface="+mn-lt"/>
                <a:cs typeface="+mn-cs"/>
              </a:rPr>
              <a:t>.</a:t>
            </a:r>
          </a:p>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The proton </a:t>
            </a:r>
            <a:r>
              <a:rPr lang="sv-SE" sz="1900" kern="0" dirty="0" err="1">
                <a:latin typeface="+mn-lt"/>
                <a:cs typeface="+mn-cs"/>
              </a:rPr>
              <a:t>velocity</a:t>
            </a:r>
            <a:r>
              <a:rPr lang="sv-SE" sz="1900" kern="0" dirty="0">
                <a:latin typeface="+mn-lt"/>
                <a:cs typeface="+mn-cs"/>
              </a:rPr>
              <a:t> is</a:t>
            </a:r>
          </a:p>
          <a:p>
            <a:pPr marL="469900" indent="-469900">
              <a:lnSpc>
                <a:spcPct val="80000"/>
              </a:lnSpc>
              <a:spcBef>
                <a:spcPct val="20000"/>
              </a:spcBef>
              <a:buClr>
                <a:srgbClr val="A50021"/>
              </a:buClr>
              <a:buFont typeface="Wingdings" pitchFamily="2" charset="2"/>
              <a:buNone/>
              <a:defRPr/>
            </a:pPr>
            <a:r>
              <a:rPr lang="sv-SE" sz="1900" kern="0" dirty="0">
                <a:latin typeface="+mn-lt"/>
                <a:cs typeface="+mn-cs"/>
              </a:rPr>
              <a:t>      99,999999991% of the speed of light.</a:t>
            </a:r>
          </a:p>
          <a:p>
            <a:pPr marL="469900" indent="-469900">
              <a:lnSpc>
                <a:spcPct val="80000"/>
              </a:lnSpc>
              <a:spcBef>
                <a:spcPct val="20000"/>
              </a:spcBef>
              <a:buClr>
                <a:srgbClr val="A50021"/>
              </a:buClr>
              <a:buFont typeface="Wingdings" pitchFamily="2" charset="2"/>
              <a:buChar char="q"/>
              <a:defRPr/>
            </a:pPr>
            <a:r>
              <a:rPr lang="sv-SE" sz="1900" kern="0" dirty="0">
                <a:solidFill>
                  <a:schemeClr val="accent2"/>
                </a:solidFill>
                <a:latin typeface="+mn-lt"/>
                <a:cs typeface="+mn-cs"/>
              </a:rPr>
              <a:t>One billion </a:t>
            </a:r>
            <a:r>
              <a:rPr lang="sv-SE" sz="1900" kern="0" dirty="0" err="1">
                <a:solidFill>
                  <a:schemeClr val="accent2"/>
                </a:solidFill>
                <a:latin typeface="+mn-lt"/>
                <a:cs typeface="+mn-cs"/>
              </a:rPr>
              <a:t>collisions</a:t>
            </a:r>
            <a:r>
              <a:rPr lang="sv-SE" sz="1900" kern="0" dirty="0">
                <a:solidFill>
                  <a:schemeClr val="accent2"/>
                </a:solidFill>
                <a:latin typeface="+mn-lt"/>
                <a:cs typeface="+mn-cs"/>
              </a:rPr>
              <a:t> per second.</a:t>
            </a:r>
          </a:p>
          <a:p>
            <a:pPr marL="469900" indent="-469900">
              <a:lnSpc>
                <a:spcPct val="80000"/>
              </a:lnSpc>
              <a:spcBef>
                <a:spcPct val="20000"/>
              </a:spcBef>
              <a:buClr>
                <a:srgbClr val="A50021"/>
              </a:buClr>
              <a:buFontTx/>
              <a:buChar char="•"/>
              <a:defRPr/>
            </a:pPr>
            <a:endParaRPr lang="en-US" sz="1900" kern="0" dirty="0">
              <a:solidFill>
                <a:srgbClr val="A50021"/>
              </a:solidFill>
              <a:latin typeface="+mn-lt"/>
              <a:cs typeface="+mn-cs"/>
            </a:endParaRPr>
          </a:p>
        </p:txBody>
      </p:sp>
      <p:pic>
        <p:nvPicPr>
          <p:cNvPr id="10247" name="Picture 4"/>
          <p:cNvPicPr>
            <a:picLocks noChangeAspect="1" noChangeArrowheads="1"/>
          </p:cNvPicPr>
          <p:nvPr/>
        </p:nvPicPr>
        <p:blipFill>
          <a:blip r:embed="rId2" cstate="print"/>
          <a:srcRect/>
          <a:stretch>
            <a:fillRect/>
          </a:stretch>
        </p:blipFill>
        <p:spPr bwMode="auto">
          <a:xfrm>
            <a:off x="7272338" y="4159250"/>
            <a:ext cx="1566862" cy="2089150"/>
          </a:xfrm>
          <a:prstGeom prst="rect">
            <a:avLst/>
          </a:prstGeom>
          <a:noFill/>
          <a:ln w="9525">
            <a:noFill/>
            <a:miter lim="800000"/>
            <a:headEnd/>
            <a:tailEnd/>
          </a:ln>
        </p:spPr>
      </p:pic>
      <p:pic>
        <p:nvPicPr>
          <p:cNvPr id="10248" name="Picture 5"/>
          <p:cNvPicPr>
            <a:picLocks noChangeAspect="1" noChangeArrowheads="1"/>
          </p:cNvPicPr>
          <p:nvPr/>
        </p:nvPicPr>
        <p:blipFill>
          <a:blip r:embed="rId3" cstate="print"/>
          <a:srcRect/>
          <a:stretch>
            <a:fillRect/>
          </a:stretch>
        </p:blipFill>
        <p:spPr bwMode="auto">
          <a:xfrm>
            <a:off x="3952875" y="4159250"/>
            <a:ext cx="3167063" cy="2063750"/>
          </a:xfrm>
          <a:prstGeom prst="rect">
            <a:avLst/>
          </a:prstGeom>
          <a:noFill/>
          <a:ln w="9525">
            <a:noFill/>
            <a:miter lim="800000"/>
            <a:headEnd/>
            <a:tailEnd/>
          </a:ln>
        </p:spPr>
      </p:pic>
      <p:pic>
        <p:nvPicPr>
          <p:cNvPr id="10249" name="Picture 6"/>
          <p:cNvPicPr>
            <a:picLocks noChangeAspect="1" noChangeArrowheads="1"/>
          </p:cNvPicPr>
          <p:nvPr/>
        </p:nvPicPr>
        <p:blipFill>
          <a:blip r:embed="rId4" cstate="print"/>
          <a:srcRect/>
          <a:stretch>
            <a:fillRect/>
          </a:stretch>
        </p:blipFill>
        <p:spPr bwMode="auto">
          <a:xfrm>
            <a:off x="4343400" y="1143000"/>
            <a:ext cx="4495800" cy="2928938"/>
          </a:xfrm>
          <a:prstGeom prst="rect">
            <a:avLst/>
          </a:prstGeom>
          <a:noFill/>
          <a:ln w="9525">
            <a:noFill/>
            <a:miter lim="800000"/>
            <a:headEnd/>
            <a:tailEnd/>
          </a:ln>
        </p:spPr>
      </p:pic>
      <p:sp>
        <p:nvSpPr>
          <p:cNvPr id="10" name="Rectangle 8"/>
          <p:cNvSpPr txBox="1">
            <a:spLocks noChangeArrowheads="1"/>
          </p:cNvSpPr>
          <p:nvPr/>
        </p:nvSpPr>
        <p:spPr>
          <a:xfrm>
            <a:off x="1066800" y="152400"/>
            <a:ext cx="7010400" cy="685800"/>
          </a:xfrm>
          <a:prstGeom prst="rect">
            <a:avLst/>
          </a:prstGeom>
          <a:noFill/>
          <a:ln/>
        </p:spPr>
        <p:txBody>
          <a:bodyPr/>
          <a:lstStyle/>
          <a:p>
            <a:pPr algn="ctr">
              <a:defRPr/>
            </a:pPr>
            <a:r>
              <a:rPr lang="en-US" sz="2800" b="1" kern="0">
                <a:solidFill>
                  <a:schemeClr val="folHlink"/>
                </a:solidFill>
                <a:effectLst>
                  <a:outerShdw blurRad="38100" dist="38100" dir="2700000" algn="tl">
                    <a:srgbClr val="000000"/>
                  </a:outerShdw>
                </a:effectLst>
                <a:latin typeface="+mj-lt"/>
                <a:ea typeface="+mj-ea"/>
                <a:cs typeface="+mj-cs"/>
              </a:rPr>
              <a:t>The Large Hadron Collider (LHC)</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1"/>
          <p:cNvSpPr>
            <a:spLocks noGrp="1"/>
          </p:cNvSpPr>
          <p:nvPr>
            <p:ph type="ftr" sz="quarter" idx="11"/>
          </p:nvPr>
        </p:nvSpPr>
        <p:spPr/>
        <p:txBody>
          <a:bodyPr/>
          <a:lstStyle/>
          <a:p>
            <a:pPr>
              <a:defRPr/>
            </a:pPr>
            <a:r>
              <a:rPr lang="en-US" dirty="0" smtClean="0"/>
              <a:t>Vincent </a:t>
            </a:r>
            <a:r>
              <a:rPr lang="en-US" dirty="0" err="1" smtClean="0"/>
              <a:t>Hedberg</a:t>
            </a:r>
            <a:r>
              <a:rPr lang="en-US" dirty="0" smtClean="0"/>
              <a:t> -  Lund University</a:t>
            </a:r>
          </a:p>
        </p:txBody>
      </p:sp>
      <p:sp>
        <p:nvSpPr>
          <p:cNvPr id="18435" name="Slide Number Placeholder 2"/>
          <p:cNvSpPr>
            <a:spLocks noGrp="1"/>
          </p:cNvSpPr>
          <p:nvPr>
            <p:ph type="sldNum" sz="quarter" idx="12"/>
          </p:nvPr>
        </p:nvSpPr>
        <p:spPr/>
        <p:txBody>
          <a:bodyPr/>
          <a:lstStyle/>
          <a:p>
            <a:pPr>
              <a:defRPr/>
            </a:pPr>
            <a:fld id="{6543D093-0AD3-4ACC-B9A4-73DE0F120B44}" type="slidenum">
              <a:rPr lang="en-US" smtClean="0"/>
              <a:pPr>
                <a:defRPr/>
              </a:pPr>
              <a:t>9</a:t>
            </a:fld>
            <a:endParaRPr lang="en-US" smtClean="0"/>
          </a:p>
        </p:txBody>
      </p:sp>
      <p:sp>
        <p:nvSpPr>
          <p:cNvPr id="11268" name="Footer Placeholder 4"/>
          <p:cNvSpPr txBox="1">
            <a:spLocks/>
          </p:cNvSpPr>
          <p:nvPr/>
        </p:nvSpPr>
        <p:spPr bwMode="auto">
          <a:xfrm>
            <a:off x="1676400" y="6477000"/>
            <a:ext cx="5715000" cy="647700"/>
          </a:xfrm>
          <a:prstGeom prst="rect">
            <a:avLst/>
          </a:prstGeom>
          <a:noFill/>
          <a:ln w="9525">
            <a:noFill/>
            <a:miter lim="800000"/>
            <a:headEnd/>
            <a:tailEnd/>
          </a:ln>
        </p:spPr>
        <p:txBody>
          <a:bodyPr/>
          <a:lstStyle/>
          <a:p>
            <a:pPr algn="ctr"/>
            <a:r>
              <a:rPr lang="en-US" sz="1200"/>
              <a:t>Vincent Hedberg -  Lund University</a:t>
            </a:r>
          </a:p>
        </p:txBody>
      </p:sp>
      <p:sp>
        <p:nvSpPr>
          <p:cNvPr id="11269" name="Slide Number Placeholder 5"/>
          <p:cNvSpPr txBox="1">
            <a:spLocks/>
          </p:cNvSpPr>
          <p:nvPr/>
        </p:nvSpPr>
        <p:spPr bwMode="auto">
          <a:xfrm>
            <a:off x="6553200" y="6400800"/>
            <a:ext cx="1981200" cy="304800"/>
          </a:xfrm>
          <a:prstGeom prst="rect">
            <a:avLst/>
          </a:prstGeom>
          <a:noFill/>
          <a:ln w="9525">
            <a:noFill/>
            <a:miter lim="800000"/>
            <a:headEnd/>
            <a:tailEnd/>
          </a:ln>
        </p:spPr>
        <p:txBody>
          <a:bodyPr/>
          <a:lstStyle/>
          <a:p>
            <a:pPr algn="r"/>
            <a:fld id="{3469583E-6327-41A5-AAD4-79F8F670E9E6}" type="slidenum">
              <a:rPr lang="en-US" sz="1200"/>
              <a:pPr algn="r"/>
              <a:t>9</a:t>
            </a:fld>
            <a:endParaRPr lang="en-US" sz="1200"/>
          </a:p>
        </p:txBody>
      </p:sp>
      <p:sp>
        <p:nvSpPr>
          <p:cNvPr id="6" name="Rectangle 3"/>
          <p:cNvSpPr txBox="1">
            <a:spLocks noChangeArrowheads="1"/>
          </p:cNvSpPr>
          <p:nvPr/>
        </p:nvSpPr>
        <p:spPr>
          <a:xfrm>
            <a:off x="0" y="1066800"/>
            <a:ext cx="3886200" cy="5181600"/>
          </a:xfrm>
          <a:prstGeom prst="rect">
            <a:avLst/>
          </a:prstGeom>
          <a:noFill/>
          <a:ln/>
        </p:spPr>
        <p:txBody>
          <a:bodyPr/>
          <a:lstStyle/>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The 27 km </a:t>
            </a:r>
            <a:r>
              <a:rPr lang="sv-SE" sz="1900" kern="0" dirty="0" err="1">
                <a:latin typeface="+mn-lt"/>
                <a:cs typeface="+mn-cs"/>
              </a:rPr>
              <a:t>long</a:t>
            </a:r>
            <a:r>
              <a:rPr lang="sv-SE" sz="1900" kern="0" dirty="0">
                <a:latin typeface="+mn-lt"/>
                <a:cs typeface="+mn-cs"/>
              </a:rPr>
              <a:t> </a:t>
            </a:r>
            <a:r>
              <a:rPr lang="sv-SE" sz="1900" kern="0" dirty="0" err="1">
                <a:latin typeface="+mn-lt"/>
                <a:cs typeface="+mn-cs"/>
              </a:rPr>
              <a:t>proton-proton</a:t>
            </a:r>
            <a:r>
              <a:rPr lang="sv-SE" sz="1900" kern="0" dirty="0">
                <a:latin typeface="+mn-lt"/>
                <a:cs typeface="+mn-cs"/>
              </a:rPr>
              <a:t> </a:t>
            </a:r>
            <a:r>
              <a:rPr lang="sv-SE" sz="1900" kern="0" dirty="0" err="1">
                <a:latin typeface="+mn-lt"/>
                <a:cs typeface="+mn-cs"/>
              </a:rPr>
              <a:t>collider</a:t>
            </a:r>
            <a:r>
              <a:rPr lang="sv-SE" sz="1900" kern="0" dirty="0">
                <a:latin typeface="+mn-lt"/>
                <a:cs typeface="+mn-cs"/>
              </a:rPr>
              <a:t> </a:t>
            </a:r>
            <a:r>
              <a:rPr lang="sv-SE" sz="1900" kern="0" dirty="0" err="1">
                <a:latin typeface="+mn-lt"/>
                <a:cs typeface="+mn-cs"/>
              </a:rPr>
              <a:t>was</a:t>
            </a:r>
            <a:r>
              <a:rPr lang="sv-SE" sz="1900" kern="0" dirty="0">
                <a:latin typeface="+mn-lt"/>
                <a:cs typeface="+mn-cs"/>
              </a:rPr>
              <a:t> </a:t>
            </a:r>
            <a:r>
              <a:rPr lang="sv-SE" sz="1900" kern="0" dirty="0" err="1">
                <a:latin typeface="+mn-lt"/>
                <a:cs typeface="+mn-cs"/>
              </a:rPr>
              <a:t>ready</a:t>
            </a:r>
            <a:r>
              <a:rPr lang="sv-SE" sz="1900" kern="0" dirty="0">
                <a:latin typeface="+mn-lt"/>
                <a:cs typeface="+mn-cs"/>
              </a:rPr>
              <a:t> to start in the </a:t>
            </a:r>
            <a:r>
              <a:rPr lang="sv-SE" sz="1900" kern="0" dirty="0" err="1">
                <a:latin typeface="+mn-lt"/>
                <a:cs typeface="+mn-cs"/>
              </a:rPr>
              <a:t>autumn</a:t>
            </a:r>
            <a:r>
              <a:rPr lang="sv-SE" sz="1900" kern="0" dirty="0">
                <a:latin typeface="+mn-lt"/>
                <a:cs typeface="+mn-cs"/>
              </a:rPr>
              <a:t> of 2008.</a:t>
            </a:r>
          </a:p>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It </a:t>
            </a:r>
            <a:r>
              <a:rPr lang="sv-SE" sz="1900" kern="0" dirty="0" err="1">
                <a:latin typeface="+mn-lt"/>
                <a:cs typeface="+mn-cs"/>
              </a:rPr>
              <a:t>consists</a:t>
            </a:r>
            <a:r>
              <a:rPr lang="sv-SE" sz="1900" kern="0" dirty="0">
                <a:latin typeface="+mn-lt"/>
                <a:cs typeface="+mn-cs"/>
              </a:rPr>
              <a:t> of 1232 + 392 </a:t>
            </a:r>
            <a:r>
              <a:rPr lang="sv-SE" sz="1900" kern="0" dirty="0" err="1">
                <a:latin typeface="+mn-lt"/>
                <a:cs typeface="+mn-cs"/>
              </a:rPr>
              <a:t>superconducting</a:t>
            </a:r>
            <a:r>
              <a:rPr lang="sv-SE" sz="1900" kern="0" dirty="0">
                <a:latin typeface="+mn-lt"/>
                <a:cs typeface="+mn-cs"/>
              </a:rPr>
              <a:t> magnets.</a:t>
            </a:r>
          </a:p>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The maximum </a:t>
            </a:r>
            <a:r>
              <a:rPr lang="sv-SE" sz="1900" kern="0" dirty="0" err="1">
                <a:latin typeface="+mn-lt"/>
                <a:cs typeface="+mn-cs"/>
              </a:rPr>
              <a:t>collision</a:t>
            </a:r>
            <a:r>
              <a:rPr lang="sv-SE" sz="1900" kern="0" dirty="0">
                <a:latin typeface="+mn-lt"/>
                <a:cs typeface="+mn-cs"/>
              </a:rPr>
              <a:t> </a:t>
            </a:r>
            <a:r>
              <a:rPr lang="sv-SE" sz="1900" kern="0" dirty="0" err="1">
                <a:latin typeface="+mn-lt"/>
                <a:cs typeface="+mn-cs"/>
              </a:rPr>
              <a:t>energy</a:t>
            </a:r>
            <a:r>
              <a:rPr lang="sv-SE" sz="1900" kern="0" dirty="0">
                <a:latin typeface="+mn-lt"/>
                <a:cs typeface="+mn-cs"/>
              </a:rPr>
              <a:t>: 14 TeV</a:t>
            </a:r>
          </a:p>
          <a:p>
            <a:pPr marL="469900" indent="-469900">
              <a:lnSpc>
                <a:spcPct val="80000"/>
              </a:lnSpc>
              <a:spcBef>
                <a:spcPct val="20000"/>
              </a:spcBef>
              <a:buClr>
                <a:srgbClr val="A50021"/>
              </a:buClr>
              <a:buFont typeface="Wingdings" pitchFamily="2" charset="2"/>
              <a:buNone/>
              <a:defRPr/>
            </a:pPr>
            <a:r>
              <a:rPr lang="sv-SE" sz="1900" kern="0" dirty="0">
                <a:latin typeface="+mn-lt"/>
                <a:cs typeface="+mn-cs"/>
              </a:rPr>
              <a:t>       </a:t>
            </a:r>
            <a:r>
              <a:rPr lang="sv-SE" sz="1900" kern="0" dirty="0" err="1">
                <a:latin typeface="+mn-lt"/>
                <a:cs typeface="+mn-cs"/>
              </a:rPr>
              <a:t>However</a:t>
            </a:r>
            <a:r>
              <a:rPr lang="sv-SE" sz="1900" kern="0" dirty="0">
                <a:latin typeface="+mn-lt"/>
                <a:cs typeface="+mn-cs"/>
              </a:rPr>
              <a:t>, the </a:t>
            </a:r>
            <a:r>
              <a:rPr lang="sv-SE" sz="1900" kern="0" dirty="0" err="1">
                <a:latin typeface="+mn-lt"/>
                <a:cs typeface="+mn-cs"/>
              </a:rPr>
              <a:t>collision</a:t>
            </a:r>
            <a:r>
              <a:rPr lang="sv-SE" sz="1900" kern="0" dirty="0">
                <a:latin typeface="+mn-lt"/>
                <a:cs typeface="+mn-cs"/>
              </a:rPr>
              <a:t> </a:t>
            </a:r>
            <a:r>
              <a:rPr lang="sv-SE" sz="1900" kern="0" dirty="0" err="1">
                <a:latin typeface="+mn-lt"/>
                <a:cs typeface="+mn-cs"/>
              </a:rPr>
              <a:t>energy</a:t>
            </a:r>
            <a:r>
              <a:rPr lang="sv-SE" sz="1900" kern="0" dirty="0">
                <a:latin typeface="+mn-lt"/>
                <a:cs typeface="+mn-cs"/>
              </a:rPr>
              <a:t> is 1150 TeV </a:t>
            </a:r>
            <a:r>
              <a:rPr lang="sv-SE" sz="1900" kern="0" dirty="0" err="1">
                <a:latin typeface="+mn-lt"/>
                <a:cs typeface="+mn-cs"/>
              </a:rPr>
              <a:t>when</a:t>
            </a:r>
            <a:r>
              <a:rPr lang="sv-SE" sz="1900" kern="0" dirty="0">
                <a:latin typeface="+mn-lt"/>
                <a:cs typeface="+mn-cs"/>
              </a:rPr>
              <a:t> </a:t>
            </a:r>
            <a:r>
              <a:rPr lang="sv-SE" sz="1900" kern="0" dirty="0" err="1">
                <a:latin typeface="+mn-lt"/>
                <a:cs typeface="+mn-cs"/>
              </a:rPr>
              <a:t>Pb-atoms</a:t>
            </a:r>
            <a:r>
              <a:rPr lang="sv-SE" sz="1900" kern="0" dirty="0">
                <a:latin typeface="+mn-lt"/>
                <a:cs typeface="+mn-cs"/>
              </a:rPr>
              <a:t> are </a:t>
            </a:r>
            <a:r>
              <a:rPr lang="sv-SE" sz="1900" kern="0" dirty="0" err="1">
                <a:latin typeface="+mn-lt"/>
                <a:cs typeface="+mn-cs"/>
              </a:rPr>
              <a:t>used</a:t>
            </a:r>
            <a:r>
              <a:rPr lang="sv-SE" sz="1900" kern="0" dirty="0">
                <a:latin typeface="+mn-lt"/>
                <a:cs typeface="+mn-cs"/>
              </a:rPr>
              <a:t>.</a:t>
            </a:r>
          </a:p>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The proton </a:t>
            </a:r>
            <a:r>
              <a:rPr lang="sv-SE" sz="1900" kern="0" dirty="0" err="1">
                <a:latin typeface="+mn-lt"/>
                <a:cs typeface="+mn-cs"/>
              </a:rPr>
              <a:t>velocity</a:t>
            </a:r>
            <a:r>
              <a:rPr lang="sv-SE" sz="1900" kern="0" dirty="0">
                <a:latin typeface="+mn-lt"/>
                <a:cs typeface="+mn-cs"/>
              </a:rPr>
              <a:t> is</a:t>
            </a:r>
          </a:p>
          <a:p>
            <a:pPr marL="469900" indent="-469900">
              <a:lnSpc>
                <a:spcPct val="80000"/>
              </a:lnSpc>
              <a:spcBef>
                <a:spcPct val="20000"/>
              </a:spcBef>
              <a:buClr>
                <a:srgbClr val="A50021"/>
              </a:buClr>
              <a:buFont typeface="Wingdings" pitchFamily="2" charset="2"/>
              <a:buNone/>
              <a:defRPr/>
            </a:pPr>
            <a:r>
              <a:rPr lang="sv-SE" sz="1900" kern="0" dirty="0">
                <a:latin typeface="+mn-lt"/>
                <a:cs typeface="+mn-cs"/>
              </a:rPr>
              <a:t>      99,999999991% of the speed of light.</a:t>
            </a:r>
          </a:p>
          <a:p>
            <a:pPr marL="469900" indent="-469900">
              <a:lnSpc>
                <a:spcPct val="80000"/>
              </a:lnSpc>
              <a:spcBef>
                <a:spcPct val="20000"/>
              </a:spcBef>
              <a:buClr>
                <a:srgbClr val="A50021"/>
              </a:buClr>
              <a:buFont typeface="Wingdings" pitchFamily="2" charset="2"/>
              <a:buChar char="q"/>
              <a:defRPr/>
            </a:pPr>
            <a:r>
              <a:rPr lang="sv-SE" sz="1900" kern="0" dirty="0">
                <a:latin typeface="+mn-lt"/>
                <a:cs typeface="+mn-cs"/>
              </a:rPr>
              <a:t>One billion </a:t>
            </a:r>
            <a:r>
              <a:rPr lang="sv-SE" sz="1900" kern="0" dirty="0" err="1">
                <a:latin typeface="+mn-lt"/>
                <a:cs typeface="+mn-cs"/>
              </a:rPr>
              <a:t>collisions</a:t>
            </a:r>
            <a:r>
              <a:rPr lang="sv-SE" sz="1900" kern="0" dirty="0">
                <a:latin typeface="+mn-lt"/>
                <a:cs typeface="+mn-cs"/>
              </a:rPr>
              <a:t> per second.</a:t>
            </a:r>
          </a:p>
          <a:p>
            <a:pPr marL="469900" indent="-469900">
              <a:lnSpc>
                <a:spcPct val="80000"/>
              </a:lnSpc>
              <a:spcBef>
                <a:spcPct val="20000"/>
              </a:spcBef>
              <a:buClr>
                <a:srgbClr val="A50021"/>
              </a:buClr>
              <a:buFont typeface="Wingdings" pitchFamily="2" charset="2"/>
              <a:buChar char="q"/>
              <a:defRPr/>
            </a:pPr>
            <a:r>
              <a:rPr lang="sv-SE" sz="1900" kern="0" dirty="0">
                <a:solidFill>
                  <a:srgbClr val="A50021"/>
                </a:solidFill>
                <a:latin typeface="+mn-lt"/>
                <a:cs typeface="+mn-cs"/>
              </a:rPr>
              <a:t>The stored </a:t>
            </a:r>
            <a:r>
              <a:rPr lang="sv-SE" sz="1900" kern="0" dirty="0" err="1">
                <a:solidFill>
                  <a:srgbClr val="A50021"/>
                </a:solidFill>
                <a:latin typeface="+mn-lt"/>
                <a:cs typeface="+mn-cs"/>
              </a:rPr>
              <a:t>energy</a:t>
            </a:r>
            <a:r>
              <a:rPr lang="sv-SE" sz="1900" kern="0" dirty="0">
                <a:solidFill>
                  <a:srgbClr val="A50021"/>
                </a:solidFill>
                <a:latin typeface="+mn-lt"/>
                <a:cs typeface="+mn-cs"/>
              </a:rPr>
              <a:t> in </a:t>
            </a:r>
            <a:r>
              <a:rPr lang="sv-SE" sz="1900" kern="0" dirty="0" err="1">
                <a:solidFill>
                  <a:srgbClr val="A50021"/>
                </a:solidFill>
                <a:latin typeface="+mn-lt"/>
                <a:cs typeface="+mn-cs"/>
              </a:rPr>
              <a:t>one</a:t>
            </a:r>
            <a:r>
              <a:rPr lang="sv-SE" sz="1900" kern="0" dirty="0">
                <a:solidFill>
                  <a:srgbClr val="A50021"/>
                </a:solidFill>
                <a:latin typeface="+mn-lt"/>
                <a:cs typeface="+mn-cs"/>
              </a:rPr>
              <a:t> </a:t>
            </a:r>
            <a:r>
              <a:rPr lang="sv-SE" sz="1900" kern="0" dirty="0" err="1">
                <a:solidFill>
                  <a:srgbClr val="A50021"/>
                </a:solidFill>
                <a:latin typeface="+mn-lt"/>
                <a:cs typeface="+mn-cs"/>
              </a:rPr>
              <a:t>beam</a:t>
            </a:r>
            <a:r>
              <a:rPr lang="sv-SE" sz="1900" kern="0" dirty="0">
                <a:solidFill>
                  <a:srgbClr val="A50021"/>
                </a:solidFill>
                <a:latin typeface="+mn-lt"/>
                <a:cs typeface="+mn-cs"/>
              </a:rPr>
              <a:t> is 360 MJ. ( 360MJ </a:t>
            </a:r>
            <a:r>
              <a:rPr lang="en-US" sz="1900" kern="0" dirty="0">
                <a:solidFill>
                  <a:srgbClr val="A50021"/>
                </a:solidFill>
                <a:latin typeface="+mn-lt"/>
                <a:cs typeface="+mn-cs"/>
              </a:rPr>
              <a:t>~ energy of a train travelling at </a:t>
            </a:r>
            <a:r>
              <a:rPr lang="sv-SE" sz="1900" kern="0" dirty="0">
                <a:solidFill>
                  <a:srgbClr val="A50021"/>
                </a:solidFill>
                <a:latin typeface="+mn-lt"/>
                <a:cs typeface="+mn-cs"/>
              </a:rPr>
              <a:t>150 km/h or of an explosion of 77 kg of TNT).</a:t>
            </a:r>
          </a:p>
          <a:p>
            <a:pPr marL="469900" indent="-469900">
              <a:lnSpc>
                <a:spcPct val="80000"/>
              </a:lnSpc>
              <a:spcBef>
                <a:spcPct val="20000"/>
              </a:spcBef>
              <a:buClr>
                <a:srgbClr val="A50021"/>
              </a:buClr>
              <a:buFontTx/>
              <a:buChar char="•"/>
              <a:defRPr/>
            </a:pPr>
            <a:endParaRPr lang="en-US" sz="1900" kern="0" dirty="0">
              <a:solidFill>
                <a:srgbClr val="A50021"/>
              </a:solidFill>
              <a:latin typeface="+mn-lt"/>
              <a:cs typeface="+mn-cs"/>
            </a:endParaRPr>
          </a:p>
        </p:txBody>
      </p:sp>
      <p:pic>
        <p:nvPicPr>
          <p:cNvPr id="11271" name="Picture 4"/>
          <p:cNvPicPr>
            <a:picLocks noChangeAspect="1" noChangeArrowheads="1"/>
          </p:cNvPicPr>
          <p:nvPr/>
        </p:nvPicPr>
        <p:blipFill>
          <a:blip r:embed="rId2" cstate="print"/>
          <a:srcRect/>
          <a:stretch>
            <a:fillRect/>
          </a:stretch>
        </p:blipFill>
        <p:spPr bwMode="auto">
          <a:xfrm>
            <a:off x="7272338" y="4159250"/>
            <a:ext cx="1566862" cy="2089150"/>
          </a:xfrm>
          <a:prstGeom prst="rect">
            <a:avLst/>
          </a:prstGeom>
          <a:noFill/>
          <a:ln w="9525">
            <a:noFill/>
            <a:miter lim="800000"/>
            <a:headEnd/>
            <a:tailEnd/>
          </a:ln>
        </p:spPr>
      </p:pic>
      <p:pic>
        <p:nvPicPr>
          <p:cNvPr id="11272" name="Picture 5"/>
          <p:cNvPicPr>
            <a:picLocks noChangeAspect="1" noChangeArrowheads="1"/>
          </p:cNvPicPr>
          <p:nvPr/>
        </p:nvPicPr>
        <p:blipFill>
          <a:blip r:embed="rId3" cstate="print"/>
          <a:srcRect/>
          <a:stretch>
            <a:fillRect/>
          </a:stretch>
        </p:blipFill>
        <p:spPr bwMode="auto">
          <a:xfrm>
            <a:off x="3952875" y="4159250"/>
            <a:ext cx="3167063" cy="2063750"/>
          </a:xfrm>
          <a:prstGeom prst="rect">
            <a:avLst/>
          </a:prstGeom>
          <a:noFill/>
          <a:ln w="9525">
            <a:noFill/>
            <a:miter lim="800000"/>
            <a:headEnd/>
            <a:tailEnd/>
          </a:ln>
        </p:spPr>
      </p:pic>
      <p:pic>
        <p:nvPicPr>
          <p:cNvPr id="11273" name="Picture 6"/>
          <p:cNvPicPr>
            <a:picLocks noChangeAspect="1" noChangeArrowheads="1"/>
          </p:cNvPicPr>
          <p:nvPr/>
        </p:nvPicPr>
        <p:blipFill>
          <a:blip r:embed="rId4" cstate="print"/>
          <a:srcRect/>
          <a:stretch>
            <a:fillRect/>
          </a:stretch>
        </p:blipFill>
        <p:spPr bwMode="auto">
          <a:xfrm>
            <a:off x="4343400" y="1143000"/>
            <a:ext cx="4495800" cy="2928938"/>
          </a:xfrm>
          <a:prstGeom prst="rect">
            <a:avLst/>
          </a:prstGeom>
          <a:noFill/>
          <a:ln w="9525">
            <a:noFill/>
            <a:miter lim="800000"/>
            <a:headEnd/>
            <a:tailEnd/>
          </a:ln>
        </p:spPr>
      </p:pic>
      <p:sp>
        <p:nvSpPr>
          <p:cNvPr id="10" name="Rectangle 8"/>
          <p:cNvSpPr txBox="1">
            <a:spLocks noChangeArrowheads="1"/>
          </p:cNvSpPr>
          <p:nvPr/>
        </p:nvSpPr>
        <p:spPr>
          <a:xfrm>
            <a:off x="1066800" y="152400"/>
            <a:ext cx="7010400" cy="685800"/>
          </a:xfrm>
          <a:prstGeom prst="rect">
            <a:avLst/>
          </a:prstGeom>
          <a:noFill/>
          <a:ln/>
        </p:spPr>
        <p:txBody>
          <a:bodyPr/>
          <a:lstStyle/>
          <a:p>
            <a:pPr algn="ctr">
              <a:defRPr/>
            </a:pPr>
            <a:r>
              <a:rPr lang="en-US" sz="2800" b="1" kern="0">
                <a:solidFill>
                  <a:schemeClr val="folHlink"/>
                </a:solidFill>
                <a:effectLst>
                  <a:outerShdw blurRad="38100" dist="38100" dir="2700000" algn="tl">
                    <a:srgbClr val="000000"/>
                  </a:outerShdw>
                </a:effectLst>
                <a:latin typeface="+mj-lt"/>
                <a:ea typeface="+mj-ea"/>
                <a:cs typeface="+mj-cs"/>
              </a:rPr>
              <a:t>The Large Hadron Collider (LHC)</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0"/>
          </a:schemeClr>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alpha val="0"/>
          </a:schemeClr>
        </a:solidFill>
        <a:ln w="9525"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7112</TotalTime>
  <Words>1876</Words>
  <Application>Microsoft Office PowerPoint</Application>
  <PresentationFormat>On-screen Show (4:3)</PresentationFormat>
  <Paragraphs>373</Paragraphs>
  <Slides>50</Slides>
  <Notes>1</Notes>
  <HiddenSlides>0</HiddenSlides>
  <MMClips>24</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Profile</vt:lpstr>
      <vt:lpstr>LHC &amp; ATLAS The largest particle physics experiment in the world</vt:lpstr>
      <vt:lpstr>CERN – A laboratory for the world</vt:lpstr>
      <vt:lpstr>The 20 member states</vt:lpstr>
      <vt:lpstr>The Large Hadron Collider (LHC)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magnets that bend the proton beams.</vt:lpstr>
      <vt:lpstr>The cavities that provide the energy.</vt:lpstr>
      <vt:lpstr>The building of the LHC</vt:lpstr>
      <vt:lpstr>10 September 2008 – Champagne !</vt:lpstr>
      <vt:lpstr>LHC – successes and failures</vt:lpstr>
      <vt:lpstr>Experiments at the LHC</vt:lpstr>
      <vt:lpstr>PowerPoint Presentation</vt:lpstr>
      <vt:lpstr>The ATLAS experiment</vt:lpstr>
      <vt:lpstr>PowerPoint Presentation</vt:lpstr>
      <vt:lpstr>Detection of photons and electrons</vt:lpstr>
      <vt:lpstr>Detection of protons and neutrons</vt:lpstr>
      <vt:lpstr>Detection of muons and neutrinos</vt:lpstr>
      <vt:lpstr>PowerPoint Presentation</vt:lpstr>
      <vt:lpstr>PowerPoint Presentation</vt:lpstr>
      <vt:lpstr>ATLAS: the muon detector</vt:lpstr>
      <vt:lpstr>PowerPoint Presentation</vt:lpstr>
      <vt:lpstr>How does the calorimeter work ?</vt:lpstr>
      <vt:lpstr>PowerPoint Presentation</vt:lpstr>
      <vt:lpstr>The Transition Radiation Tracker</vt:lpstr>
      <vt:lpstr>Silicon detectors in ATLAS</vt:lpstr>
      <vt:lpstr>Silicon detectors: How do they work ?</vt:lpstr>
      <vt:lpstr>PowerPoint Presentation</vt:lpstr>
      <vt:lpstr>PowerPoint Presentation</vt:lpstr>
      <vt:lpstr>PowerPoint Presentation</vt:lpstr>
      <vt:lpstr>PowerPoint Presentation</vt:lpstr>
      <vt:lpstr>Physics studies:  Search for black holes</vt:lpstr>
      <vt:lpstr>Black holes = The end of the world ?</vt:lpstr>
      <vt:lpstr>What other problems remain to be solved ?</vt:lpstr>
      <vt:lpstr>What other problems remain to be solved ?</vt:lpstr>
      <vt:lpstr>What problems remain to be solved ?</vt:lpstr>
      <vt:lpstr>Spin off technology ….</vt:lpstr>
      <vt:lpstr>The World Wide Web</vt:lpstr>
      <vt:lpstr>The new computer project is the grid.</vt:lpstr>
      <vt:lpstr>Finally, the most common question: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CERN</dc:title>
  <dc:creator>Vincent Hedberg</dc:creator>
  <cp:lastModifiedBy>vincent</cp:lastModifiedBy>
  <cp:revision>273</cp:revision>
  <dcterms:created xsi:type="dcterms:W3CDTF">2005-06-29T17:25:54Z</dcterms:created>
  <dcterms:modified xsi:type="dcterms:W3CDTF">2012-07-25T11:28:10Z</dcterms:modified>
</cp:coreProperties>
</file>