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9"/>
  </p:notesMasterIdLst>
  <p:handoutMasterIdLst>
    <p:handoutMasterId r:id="rId50"/>
  </p:handoutMasterIdLst>
  <p:sldIdLst>
    <p:sldId id="256" r:id="rId2"/>
    <p:sldId id="260" r:id="rId3"/>
    <p:sldId id="257" r:id="rId4"/>
    <p:sldId id="316" r:id="rId5"/>
    <p:sldId id="331" r:id="rId6"/>
    <p:sldId id="332" r:id="rId7"/>
    <p:sldId id="333" r:id="rId8"/>
    <p:sldId id="334" r:id="rId9"/>
    <p:sldId id="262" r:id="rId10"/>
    <p:sldId id="258" r:id="rId11"/>
    <p:sldId id="395" r:id="rId12"/>
    <p:sldId id="396" r:id="rId13"/>
    <p:sldId id="275" r:id="rId14"/>
    <p:sldId id="335" r:id="rId15"/>
    <p:sldId id="276" r:id="rId16"/>
    <p:sldId id="336" r:id="rId17"/>
    <p:sldId id="292" r:id="rId18"/>
    <p:sldId id="293" r:id="rId19"/>
    <p:sldId id="280" r:id="rId20"/>
    <p:sldId id="337" r:id="rId21"/>
    <p:sldId id="362" r:id="rId22"/>
    <p:sldId id="363" r:id="rId23"/>
    <p:sldId id="364" r:id="rId24"/>
    <p:sldId id="365" r:id="rId25"/>
    <p:sldId id="368" r:id="rId26"/>
    <p:sldId id="369" r:id="rId27"/>
    <p:sldId id="370" r:id="rId28"/>
    <p:sldId id="371" r:id="rId29"/>
    <p:sldId id="393" r:id="rId30"/>
    <p:sldId id="373" r:id="rId31"/>
    <p:sldId id="374" r:id="rId32"/>
    <p:sldId id="375" r:id="rId33"/>
    <p:sldId id="376" r:id="rId34"/>
    <p:sldId id="377" r:id="rId35"/>
    <p:sldId id="378" r:id="rId36"/>
    <p:sldId id="380" r:id="rId37"/>
    <p:sldId id="392" r:id="rId38"/>
    <p:sldId id="394" r:id="rId39"/>
    <p:sldId id="381" r:id="rId40"/>
    <p:sldId id="382" r:id="rId41"/>
    <p:sldId id="383" r:id="rId42"/>
    <p:sldId id="384" r:id="rId43"/>
    <p:sldId id="386" r:id="rId44"/>
    <p:sldId id="387" r:id="rId45"/>
    <p:sldId id="388" r:id="rId46"/>
    <p:sldId id="389" r:id="rId47"/>
    <p:sldId id="390" r:id="rId48"/>
  </p:sldIdLst>
  <p:sldSz cx="9144000" cy="6858000" type="screen4x3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5613" indent="1588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2813" indent="1588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0013" indent="1588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7213" indent="1588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FFFF00"/>
    <a:srgbClr val="FF9900"/>
    <a:srgbClr val="0066CC"/>
    <a:srgbClr val="66CCFF"/>
    <a:srgbClr val="A50021"/>
    <a:srgbClr val="008000"/>
    <a:srgbClr val="D5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75" autoAdjust="0"/>
    <p:restoredTop sz="94660" autoAdjust="0"/>
  </p:normalViewPr>
  <p:slideViewPr>
    <p:cSldViewPr>
      <p:cViewPr varScale="1">
        <p:scale>
          <a:sx n="58" d="100"/>
          <a:sy n="58" d="100"/>
        </p:scale>
        <p:origin x="-94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09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6" d="100"/>
          <a:sy n="76" d="100"/>
        </p:scale>
        <p:origin x="-1470" y="-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E3E3F9AD-0095-45AE-9BCF-0FE9F194F0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331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59300"/>
            <a:ext cx="5851525" cy="432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56741480-49C5-472F-8600-EFCCCCA3A3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8223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56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28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00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72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image" Target="../media/image3.jpeg"/><Relationship Id="rId7" Type="http://schemas.openxmlformats.org/officeDocument/2006/relationships/image" Target="../media/image1.png"/><Relationship Id="rId2" Type="http://schemas.openxmlformats.org/officeDocument/2006/relationships/hyperlink" Target="http://public.web.cern.ch/public/Content/Chapters/Spotlight/SpotlightCool-en.html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The LHC tunnel">
            <a:hlinkClick r:id="rId2" tooltip="The LHC tunnel"/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95800" cy="3048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15" descr="0509008_05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3048000"/>
            <a:ext cx="4648200" cy="3200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16" descr="0107014_01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0"/>
            <a:ext cx="4648200" cy="30511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17" descr="0610010_01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588" y="3038475"/>
            <a:ext cx="4497388" cy="32099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Line 3"/>
          <p:cNvSpPr>
            <a:spLocks noChangeShapeType="1"/>
          </p:cNvSpPr>
          <p:nvPr/>
        </p:nvSpPr>
        <p:spPr bwMode="auto">
          <a:xfrm flipV="1">
            <a:off x="152400" y="6324600"/>
            <a:ext cx="8839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15" descr="CERNLogoNew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152400"/>
            <a:ext cx="776288" cy="776288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16" descr="atlas"/>
          <p:cNvPicPr>
            <a:picLocks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58200" y="152400"/>
            <a:ext cx="547688" cy="776288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609600" y="6400800"/>
            <a:ext cx="19812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 eaLnBrk="1" hangingPunct="1">
              <a:defRPr/>
            </a:pPr>
            <a:endParaRPr lang="en-US" sz="1200">
              <a:latin typeface="Verdana" pitchFamily="34" charset="0"/>
            </a:endParaRP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76200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ftr" sz="quarter" idx="10"/>
          </p:nvPr>
        </p:nvSpPr>
        <p:spPr>
          <a:xfrm>
            <a:off x="1752600" y="6400800"/>
            <a:ext cx="5334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Vincent Hedberg - Lunds Universitet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DB8C2-2C58-4591-AC2B-C4776E25DF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Vincent Hedberg - Lunds Universitet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AB662-703F-4B65-98EB-457AC458C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53150" y="152400"/>
            <a:ext cx="1924050" cy="5821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152400"/>
            <a:ext cx="5619750" cy="5821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Vincent Hedberg - Lunds Universitet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49E3F-CE2E-4D17-8A9E-F8212D73B0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Vincent Hedberg - Lunds Universitet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7C8A4-1430-4D17-96BF-84FBBEDDF3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Vincent Hedberg - Lunds Universitet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8B866-CAAB-4086-8DB3-21D0887693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47800"/>
            <a:ext cx="2057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90800" y="1447800"/>
            <a:ext cx="2057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Vincent Hedberg - Lunds Universitet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51A1E-25CE-42B1-9E0A-6C9EF26EF7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Vincent Hedberg - Lunds Universitet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86080-856A-4CB7-BACA-D87DF37C82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Vincent Hedberg - Lunds Universitet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044966-0FE3-4737-A249-56DE63CD98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Vincent Hedberg - Lunds Universitet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AD6F2-EB2A-4DCA-B57E-286481AD2A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Vincent Hedberg - Lunds Universitet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CBABB-C6DD-4656-97ED-0EF509198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Vincent Hedberg - Lunds Universitet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5704E-848E-4B86-8FE2-D841B97218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5E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152400"/>
            <a:ext cx="7010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 flipV="1">
            <a:off x="152400" y="6324600"/>
            <a:ext cx="8839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400800"/>
            <a:ext cx="19812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76400" y="6477000"/>
            <a:ext cx="5715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r>
              <a:rPr lang="en-US"/>
              <a:t>Vincent Hedberg - Lunds Universitet</a:t>
            </a:r>
          </a:p>
        </p:txBody>
      </p:sp>
      <p:sp>
        <p:nvSpPr>
          <p:cNvPr id="717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7DF2D97-1D28-415A-AF0E-F7AECFDD88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9" descr="CERNLogoNew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2400" y="152400"/>
            <a:ext cx="776288" cy="776288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32" name="Picture 10" descr="atlas"/>
          <p:cNvPicPr>
            <a:picLocks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382000" y="152400"/>
            <a:ext cx="533400" cy="776288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179" name="Line 11"/>
          <p:cNvSpPr>
            <a:spLocks noChangeShapeType="1"/>
          </p:cNvSpPr>
          <p:nvPr userDrawn="1"/>
        </p:nvSpPr>
        <p:spPr bwMode="auto">
          <a:xfrm flipV="1">
            <a:off x="152400" y="990600"/>
            <a:ext cx="8839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34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447800"/>
            <a:ext cx="4267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468313" indent="-469900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6463" indent="-436563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Char char="•"/>
        <a:defRPr sz="2600">
          <a:solidFill>
            <a:schemeClr val="tx1"/>
          </a:solidFill>
          <a:latin typeface="+mn-lt"/>
        </a:defRPr>
      </a:lvl2pPr>
      <a:lvl3pPr marL="1303338" indent="-395288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Char char="•"/>
        <a:defRPr sz="2300">
          <a:solidFill>
            <a:schemeClr val="tx1"/>
          </a:solidFill>
          <a:latin typeface="+mn-lt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Char char="•"/>
        <a:defRPr sz="2000">
          <a:solidFill>
            <a:schemeClr val="tx1"/>
          </a:solidFill>
          <a:latin typeface="+mn-lt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rgbClr val="A50021"/>
        </a:buClr>
        <a:buChar char="•"/>
        <a:defRPr sz="2000">
          <a:solidFill>
            <a:schemeClr val="tx1"/>
          </a:solidFill>
          <a:latin typeface="+mn-lt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rgbClr val="A50021"/>
        </a:buClr>
        <a:buChar char="•"/>
        <a:defRPr sz="2000">
          <a:solidFill>
            <a:schemeClr val="tx1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rgbClr val="A50021"/>
        </a:buClr>
        <a:buChar char="•"/>
        <a:defRPr sz="2000">
          <a:solidFill>
            <a:schemeClr val="tx1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rgbClr val="A50021"/>
        </a:buClr>
        <a:buChar char="•"/>
        <a:defRPr sz="2000">
          <a:solidFill>
            <a:schemeClr val="tx1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rgbClr val="A5002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18.gif"/><Relationship Id="rId7" Type="http://schemas.openxmlformats.org/officeDocument/2006/relationships/image" Target="../media/image22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gif"/><Relationship Id="rId9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V%20I%20D%20E%20O%20S\W%20O%20R%20K\ATLAS\Presentation%202010\tsar_bomba.wmv" TargetMode="Externa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D:\V%20I%20D%20E%20O%20S\W%20O%20R%20K\ATLAS\Presentation%202010\trailer_2.wmv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V%20I%20D%20E%20O%20S\W%20O%20R%20K\ATLAS\Presentation%202010\lhc_animation.wmv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V%20I%20D%20E%20O%20S\W%20O%20R%20K\ATLAS\Presentation%202010\lhc.wmv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V%20I%20D%20E%20O%20S\W%20O%20R%20K\ATLAS\Presentation%202010\lhc_assembly.wmv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V%20I%20D%20E%20O%20S\W%20O%20R%20K\ATLAS\Presentation%202010\lhc_celebration.wmv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V%20I%20D%20E%20O%20S\W%20O%20R%20K\ATLAS\Presentation%202010\atlas_visit_cropped.wmv" TargetMode="Externa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V%20I%20D%20E%20O%20S\W%20O%20R%20K\ATLAS\Presentation%202010\jd_transport.wmv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V%20I%20D%20E%20O%20S\W%20O%20R%20K\ATLAS\Presentation%202010\particle_event_3d.wmv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V%20I%20D%20E%20O%20S\W%20O%20R%20K\ATLAS\Presentation%202010\atlas_event_2009.wmv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V%20I%20D%20E%20O%20S\W%20O%20R%20K\ATLAS\Presentation%202010\HI_event_slow.wmv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W%20W%20W\Presentation\particle_event_ns.wmv" TargetMode="External"/><Relationship Id="rId1" Type="http://schemas.microsoft.com/office/2007/relationships/media" Target="file:///D:\W%20W%20W\Presentation\particle_event_ns.wmv" TargetMode="External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V%20I%20D%20E%20O%20S\W%20O%20R%20K\ATLAS\Presentation%202010\cern_black_hole.wmv" TargetMode="Externa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V%20I%20D%20E%20O%20S\W%20O%20R%20K\ATLAS\Presentation%202010\galaxy.wmv" TargetMode="External"/><Relationship Id="rId4" Type="http://schemas.openxmlformats.org/officeDocument/2006/relationships/image" Target="../media/image66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V%20I%20D%20E%20O%20S\W%20O%20R%20K\ATLAS\Presentation%202010\Berner_Lee.wmv" TargetMode="External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V%20I%20D%20E%20O%20S\W%20O%20R%20K\ATLAS\Presentation%202010\grid.wmv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1"/>
          <p:cNvSpPr>
            <a:spLocks noGrp="1" noChangeArrowheads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3075" name="Rectangle 12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defTabSz="912813"/>
            <a:fld id="{60DA720F-4960-4A35-8381-F4061034BC77}" type="slidenum">
              <a:rPr lang="en-US" smtClean="0"/>
              <a:pPr defTabSz="912813"/>
              <a:t>1</a:t>
            </a:fld>
            <a:endParaRPr lang="en-US" smtClean="0"/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43000" y="152400"/>
            <a:ext cx="7010400" cy="914400"/>
          </a:xfrm>
          <a:solidFill>
            <a:schemeClr val="bg1">
              <a:alpha val="70000"/>
            </a:schemeClr>
          </a:solidFill>
          <a:ln w="38100"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CERN, LHC &amp; ATLAS</a:t>
            </a:r>
            <a:r>
              <a:rPr lang="en-US" sz="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80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Världens största laboratorium för partikelfysik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1229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1457CA33-399F-4ABB-9F07-36FC4EE5D102}" type="slidenum">
              <a:rPr lang="en-US" smtClean="0"/>
              <a:pPr defTabSz="912813"/>
              <a:t>10</a:t>
            </a:fld>
            <a:endParaRPr lang="en-US" smtClean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v-SE" sz="4000" smtClean="0"/>
              <a:t>Naturens Byggstenar</a:t>
            </a:r>
            <a:endParaRPr lang="en-US" sz="4000" smtClean="0"/>
          </a:p>
        </p:txBody>
      </p:sp>
      <p:pic>
        <p:nvPicPr>
          <p:cNvPr id="12293" name="Picture 142" descr="matter_quark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066800"/>
            <a:ext cx="8839200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Text Box 143"/>
          <p:cNvSpPr txBox="1">
            <a:spLocks noChangeArrowheads="1"/>
          </p:cNvSpPr>
          <p:nvPr/>
        </p:nvSpPr>
        <p:spPr bwMode="auto">
          <a:xfrm>
            <a:off x="1379538" y="3048000"/>
            <a:ext cx="830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2813"/>
            <a:r>
              <a:rPr lang="en-US" sz="2400"/>
              <a:t>~</a:t>
            </a:r>
            <a:r>
              <a:rPr lang="sv-SE" sz="2400"/>
              <a:t>1 m</a:t>
            </a:r>
            <a:endParaRPr lang="en-US" sz="2400"/>
          </a:p>
        </p:txBody>
      </p:sp>
      <p:sp>
        <p:nvSpPr>
          <p:cNvPr id="12295" name="Text Box 144"/>
          <p:cNvSpPr txBox="1">
            <a:spLocks noChangeArrowheads="1"/>
          </p:cNvSpPr>
          <p:nvPr/>
        </p:nvSpPr>
        <p:spPr bwMode="auto">
          <a:xfrm>
            <a:off x="4322763" y="3078163"/>
            <a:ext cx="13160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2813"/>
            <a:r>
              <a:rPr lang="en-US" sz="2400"/>
              <a:t>~</a:t>
            </a:r>
            <a:r>
              <a:rPr lang="sv-SE" sz="2400"/>
              <a:t>10</a:t>
            </a:r>
            <a:r>
              <a:rPr lang="sv-SE" sz="2400" baseline="30000"/>
              <a:t>-10</a:t>
            </a:r>
            <a:r>
              <a:rPr lang="sv-SE" sz="2400"/>
              <a:t> m</a:t>
            </a:r>
            <a:endParaRPr lang="en-US" sz="2400"/>
          </a:p>
        </p:txBody>
      </p:sp>
      <p:sp>
        <p:nvSpPr>
          <p:cNvPr id="12296" name="Text Box 145"/>
          <p:cNvSpPr txBox="1">
            <a:spLocks noChangeArrowheads="1"/>
          </p:cNvSpPr>
          <p:nvPr/>
        </p:nvSpPr>
        <p:spPr bwMode="auto">
          <a:xfrm>
            <a:off x="5922963" y="3078163"/>
            <a:ext cx="13160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2813"/>
            <a:r>
              <a:rPr lang="en-US" sz="2400"/>
              <a:t>~</a:t>
            </a:r>
            <a:r>
              <a:rPr lang="sv-SE" sz="2400"/>
              <a:t>10</a:t>
            </a:r>
            <a:r>
              <a:rPr lang="sv-SE" sz="2400" baseline="30000"/>
              <a:t>-14</a:t>
            </a:r>
            <a:r>
              <a:rPr lang="sv-SE" sz="2400"/>
              <a:t> m</a:t>
            </a:r>
            <a:endParaRPr lang="en-US" sz="2400"/>
          </a:p>
        </p:txBody>
      </p:sp>
      <p:sp>
        <p:nvSpPr>
          <p:cNvPr id="12297" name="Text Box 146"/>
          <p:cNvSpPr txBox="1">
            <a:spLocks noChangeArrowheads="1"/>
          </p:cNvSpPr>
          <p:nvPr/>
        </p:nvSpPr>
        <p:spPr bwMode="auto">
          <a:xfrm>
            <a:off x="7467600" y="3078163"/>
            <a:ext cx="1316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2813"/>
            <a:r>
              <a:rPr lang="en-US" sz="2400"/>
              <a:t>~</a:t>
            </a:r>
            <a:r>
              <a:rPr lang="sv-SE" sz="2400"/>
              <a:t>10</a:t>
            </a:r>
            <a:r>
              <a:rPr lang="sv-SE" sz="2400" baseline="30000"/>
              <a:t>-18</a:t>
            </a:r>
            <a:r>
              <a:rPr lang="sv-SE" sz="2400"/>
              <a:t> m</a:t>
            </a:r>
            <a:endParaRPr lang="en-US" sz="2400"/>
          </a:p>
        </p:txBody>
      </p:sp>
      <p:sp>
        <p:nvSpPr>
          <p:cNvPr id="12298" name="Line 147"/>
          <p:cNvSpPr>
            <a:spLocks noChangeShapeType="1"/>
          </p:cNvSpPr>
          <p:nvPr/>
        </p:nvSpPr>
        <p:spPr bwMode="auto">
          <a:xfrm>
            <a:off x="1371600" y="3048000"/>
            <a:ext cx="990600" cy="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9" name="Line 148"/>
          <p:cNvSpPr>
            <a:spLocks noChangeShapeType="1"/>
          </p:cNvSpPr>
          <p:nvPr/>
        </p:nvSpPr>
        <p:spPr bwMode="auto">
          <a:xfrm flipV="1">
            <a:off x="1828800" y="2743200"/>
            <a:ext cx="0" cy="3048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00" name="Line 149"/>
          <p:cNvSpPr>
            <a:spLocks noChangeShapeType="1"/>
          </p:cNvSpPr>
          <p:nvPr/>
        </p:nvSpPr>
        <p:spPr bwMode="auto">
          <a:xfrm>
            <a:off x="4419600" y="3048000"/>
            <a:ext cx="990600" cy="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01" name="Line 150"/>
          <p:cNvSpPr>
            <a:spLocks noChangeShapeType="1"/>
          </p:cNvSpPr>
          <p:nvPr/>
        </p:nvSpPr>
        <p:spPr bwMode="auto">
          <a:xfrm flipV="1">
            <a:off x="4876800" y="2743200"/>
            <a:ext cx="0" cy="3048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02" name="Line 151"/>
          <p:cNvSpPr>
            <a:spLocks noChangeShapeType="1"/>
          </p:cNvSpPr>
          <p:nvPr/>
        </p:nvSpPr>
        <p:spPr bwMode="auto">
          <a:xfrm>
            <a:off x="6096000" y="3048000"/>
            <a:ext cx="990600" cy="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03" name="Line 152"/>
          <p:cNvSpPr>
            <a:spLocks noChangeShapeType="1"/>
          </p:cNvSpPr>
          <p:nvPr/>
        </p:nvSpPr>
        <p:spPr bwMode="auto">
          <a:xfrm flipV="1">
            <a:off x="6553200" y="2743200"/>
            <a:ext cx="0" cy="3048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04" name="Line 153"/>
          <p:cNvSpPr>
            <a:spLocks noChangeShapeType="1"/>
          </p:cNvSpPr>
          <p:nvPr/>
        </p:nvSpPr>
        <p:spPr bwMode="auto">
          <a:xfrm>
            <a:off x="7620000" y="3048000"/>
            <a:ext cx="990600" cy="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05" name="Line 154"/>
          <p:cNvSpPr>
            <a:spLocks noChangeShapeType="1"/>
          </p:cNvSpPr>
          <p:nvPr/>
        </p:nvSpPr>
        <p:spPr bwMode="auto">
          <a:xfrm flipV="1">
            <a:off x="8077200" y="2743200"/>
            <a:ext cx="0" cy="3048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55451" name="Picture 155" descr="Building-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962400"/>
            <a:ext cx="3733800" cy="2014538"/>
          </a:xfrm>
          <a:prstGeom prst="rect">
            <a:avLst/>
          </a:prstGeom>
          <a:noFill/>
          <a:effectLst>
            <a:outerShdw dist="107763" dir="8100000" algn="ctr" rotWithShape="0">
              <a:srgbClr val="808080"/>
            </a:outerShdw>
          </a:effectLst>
        </p:spPr>
      </p:pic>
      <p:sp>
        <p:nvSpPr>
          <p:cNvPr id="12307" name="Text Box 160"/>
          <p:cNvSpPr txBox="1">
            <a:spLocks noChangeArrowheads="1"/>
          </p:cNvSpPr>
          <p:nvPr/>
        </p:nvSpPr>
        <p:spPr bwMode="auto">
          <a:xfrm>
            <a:off x="304800" y="4086225"/>
            <a:ext cx="41148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912813"/>
            <a:r>
              <a:rPr lang="sv-SE" sz="2400"/>
              <a:t>De minsta beståndsdelarna av all känd materia utgör </a:t>
            </a:r>
          </a:p>
          <a:p>
            <a:pPr algn="l" defTabSz="912813"/>
            <a:r>
              <a:rPr lang="sv-SE" sz="2400" b="1">
                <a:solidFill>
                  <a:srgbClr val="008000"/>
                </a:solidFill>
              </a:rPr>
              <a:t>tre generationer av kvarkar och leptoner</a:t>
            </a:r>
            <a:endParaRPr lang="en-US" sz="2400" b="1">
              <a:solidFill>
                <a:srgbClr val="008000"/>
              </a:solidFill>
            </a:endParaRPr>
          </a:p>
        </p:txBody>
      </p:sp>
      <p:pic>
        <p:nvPicPr>
          <p:cNvPr id="55461" name="Picture 165" descr="neutrino_generation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429000"/>
            <a:ext cx="3886200" cy="28257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5462" name="Rectangle 166"/>
          <p:cNvSpPr>
            <a:spLocks noChangeArrowheads="1"/>
          </p:cNvSpPr>
          <p:nvPr/>
        </p:nvSpPr>
        <p:spPr bwMode="auto">
          <a:xfrm>
            <a:off x="304800" y="3429000"/>
            <a:ext cx="2160588" cy="366713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2813"/>
            <a:r>
              <a:rPr lang="sv-SE" sz="1800"/>
              <a:t>Uppmätt vid CERN</a:t>
            </a:r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5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4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8AD6F2-EB2A-4DCA-B57E-286481AD2AD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51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676400" y="6477000"/>
            <a:ext cx="5715000" cy="6477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Vincent Hedberg -  Lund University</a:t>
            </a:r>
            <a:endParaRPr lang="en-US" dirty="0"/>
          </a:p>
        </p:txBody>
      </p:sp>
      <p:sp>
        <p:nvSpPr>
          <p:cNvPr id="52" name="Slide Number Placeholder 2"/>
          <p:cNvSpPr txBox="1">
            <a:spLocks/>
          </p:cNvSpPr>
          <p:nvPr/>
        </p:nvSpPr>
        <p:spPr bwMode="auto">
          <a:xfrm>
            <a:off x="6553200" y="64008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D79416-931F-40F1-A401-B46AF291F3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53" name="Picture 42" descr="Ph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4419600"/>
            <a:ext cx="1398292" cy="129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41" descr="current_eit_284smal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4419600"/>
            <a:ext cx="130942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31" descr="newtonapple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28800"/>
            <a:ext cx="115103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3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1828800"/>
            <a:ext cx="3352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34" descr="ato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00" y="1905000"/>
            <a:ext cx="1042729" cy="950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36" descr="candle09_e0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9400" y="1905000"/>
            <a:ext cx="425175" cy="946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37" descr="prism-o_e0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67600" y="1905000"/>
            <a:ext cx="1295400" cy="957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Rectangle 5"/>
          <p:cNvSpPr>
            <a:spLocks noChangeArrowheads="1"/>
          </p:cNvSpPr>
          <p:nvPr/>
        </p:nvSpPr>
        <p:spPr bwMode="auto">
          <a:xfrm>
            <a:off x="1295400" y="990600"/>
            <a:ext cx="2209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>
              <a:defRPr/>
            </a:pPr>
            <a:r>
              <a:rPr lang="en-US" sz="16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 </a:t>
            </a:r>
            <a:r>
              <a:rPr lang="en-US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TYNGDKRAFTEN</a:t>
            </a:r>
          </a:p>
        </p:txBody>
      </p:sp>
      <p:sp>
        <p:nvSpPr>
          <p:cNvPr id="61" name="Rectangle 60"/>
          <p:cNvSpPr/>
          <p:nvPr/>
        </p:nvSpPr>
        <p:spPr>
          <a:xfrm>
            <a:off x="781867" y="1371600"/>
            <a:ext cx="31726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Förmedlas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av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gravitoner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2" name="Rectangle 5"/>
          <p:cNvSpPr>
            <a:spLocks noChangeArrowheads="1"/>
          </p:cNvSpPr>
          <p:nvPr/>
        </p:nvSpPr>
        <p:spPr bwMode="auto">
          <a:xfrm>
            <a:off x="304800" y="304800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>
              <a:defRPr/>
            </a:pP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Får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saker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att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falla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till </a:t>
            </a: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marken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  <a:p>
            <a:pPr>
              <a:defRPr/>
            </a:pP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Gör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att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planeterna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färdas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runt </a:t>
            </a: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solen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endParaRPr lang="en-US" sz="1800" b="1" dirty="0" smtClean="0">
              <a:solidFill>
                <a:srgbClr val="0070C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3" name="Line 44"/>
          <p:cNvSpPr>
            <a:spLocks noChangeShapeType="1"/>
          </p:cNvSpPr>
          <p:nvPr/>
        </p:nvSpPr>
        <p:spPr bwMode="auto">
          <a:xfrm>
            <a:off x="4648200" y="1143000"/>
            <a:ext cx="0" cy="5029200"/>
          </a:xfrm>
          <a:prstGeom prst="line">
            <a:avLst/>
          </a:prstGeom>
          <a:noFill/>
          <a:ln w="25400">
            <a:solidFill>
              <a:srgbClr val="A5002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" name="Rectangle 5"/>
          <p:cNvSpPr>
            <a:spLocks noChangeArrowheads="1"/>
          </p:cNvSpPr>
          <p:nvPr/>
        </p:nvSpPr>
        <p:spPr bwMode="auto">
          <a:xfrm>
            <a:off x="4800600" y="1143000"/>
            <a:ext cx="434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>
              <a:defRPr/>
            </a:pPr>
            <a:r>
              <a:rPr lang="en-US" sz="16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 </a:t>
            </a:r>
            <a:r>
              <a:rPr lang="en-US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ELEKTROMAGNETISKA KRAFTEN</a:t>
            </a:r>
          </a:p>
        </p:txBody>
      </p:sp>
      <p:sp>
        <p:nvSpPr>
          <p:cNvPr id="65" name="Rectangle 64"/>
          <p:cNvSpPr/>
          <p:nvPr/>
        </p:nvSpPr>
        <p:spPr>
          <a:xfrm>
            <a:off x="5487776" y="1447800"/>
            <a:ext cx="28376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Förmedlas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av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fotoner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6" name="Rectangle 5"/>
          <p:cNvSpPr>
            <a:spLocks noChangeArrowheads="1"/>
          </p:cNvSpPr>
          <p:nvPr/>
        </p:nvSpPr>
        <p:spPr bwMode="auto">
          <a:xfrm>
            <a:off x="4724400" y="2971800"/>
            <a:ext cx="4038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>
              <a:defRPr/>
            </a:pP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Håller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elektronerna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bundna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i </a:t>
            </a: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atomen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  <a:p>
            <a:pPr>
              <a:defRPr/>
            </a:pP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Elektricitet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ljus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radiovågor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….</a:t>
            </a:r>
            <a:endParaRPr lang="en-US" sz="1800" b="1" dirty="0" smtClean="0">
              <a:solidFill>
                <a:srgbClr val="0070C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7" name="Rectangle 2"/>
          <p:cNvSpPr txBox="1">
            <a:spLocks noChangeArrowheads="1"/>
          </p:cNvSpPr>
          <p:nvPr/>
        </p:nvSpPr>
        <p:spPr>
          <a:xfrm>
            <a:off x="1066800" y="152400"/>
            <a:ext cx="7010400" cy="685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dirty="0" err="1" smtClean="0">
                <a:ln>
                  <a:noFill/>
                </a:ln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Naturens</a:t>
            </a:r>
            <a:r>
              <a:rPr kumimoji="0" lang="en-US" sz="4400" b="1" i="0" u="none" strike="noStrike" kern="0" cap="none" spc="0" normalizeH="0" dirty="0" smtClean="0">
                <a:ln>
                  <a:noFill/>
                </a:ln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1" i="0" u="none" strike="noStrike" kern="0" cap="none" spc="0" normalizeH="0" dirty="0" err="1" smtClean="0">
                <a:ln>
                  <a:noFill/>
                </a:ln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krafter</a:t>
            </a:r>
            <a:endParaRPr kumimoji="0" lang="en-US" sz="4400" b="1" i="0" u="none" strike="noStrike" kern="0" cap="none" spc="0" normalizeH="0" baseline="0" dirty="0" smtClean="0">
              <a:ln>
                <a:noFill/>
              </a:ln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8" name="Line 43"/>
          <p:cNvSpPr>
            <a:spLocks noChangeShapeType="1"/>
          </p:cNvSpPr>
          <p:nvPr/>
        </p:nvSpPr>
        <p:spPr bwMode="auto">
          <a:xfrm>
            <a:off x="228600" y="3581400"/>
            <a:ext cx="8534400" cy="0"/>
          </a:xfrm>
          <a:prstGeom prst="line">
            <a:avLst/>
          </a:prstGeom>
          <a:noFill/>
          <a:ln w="25400">
            <a:solidFill>
              <a:srgbClr val="A5002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" name="Rectangle 5"/>
          <p:cNvSpPr>
            <a:spLocks noChangeArrowheads="1"/>
          </p:cNvSpPr>
          <p:nvPr/>
        </p:nvSpPr>
        <p:spPr bwMode="auto">
          <a:xfrm>
            <a:off x="838200" y="3733800"/>
            <a:ext cx="2971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>
              <a:defRPr/>
            </a:pPr>
            <a:r>
              <a:rPr lang="en-US" sz="16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 </a:t>
            </a:r>
            <a:r>
              <a:rPr lang="en-US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STARKA KRAFTEN</a:t>
            </a:r>
          </a:p>
        </p:txBody>
      </p:sp>
      <p:sp>
        <p:nvSpPr>
          <p:cNvPr id="70" name="Rectangle 69"/>
          <p:cNvSpPr/>
          <p:nvPr/>
        </p:nvSpPr>
        <p:spPr>
          <a:xfrm>
            <a:off x="934270" y="4038600"/>
            <a:ext cx="27927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Förmedlas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av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gluoner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1" name="Rectangle 5"/>
          <p:cNvSpPr>
            <a:spLocks noChangeArrowheads="1"/>
          </p:cNvSpPr>
          <p:nvPr/>
        </p:nvSpPr>
        <p:spPr bwMode="auto">
          <a:xfrm>
            <a:off x="0" y="5791200"/>
            <a:ext cx="4572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>
              <a:defRPr/>
            </a:pP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Håller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samman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protoner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och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neutroner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  <a:p>
            <a:pPr>
              <a:defRPr/>
            </a:pP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Håller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samman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kvarkar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 </a:t>
            </a:r>
            <a:endParaRPr lang="en-US" sz="1800" b="1" dirty="0" smtClean="0">
              <a:solidFill>
                <a:srgbClr val="0070C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2" name="Rectangle 5"/>
          <p:cNvSpPr>
            <a:spLocks noChangeArrowheads="1"/>
          </p:cNvSpPr>
          <p:nvPr/>
        </p:nvSpPr>
        <p:spPr bwMode="auto">
          <a:xfrm>
            <a:off x="5486400" y="3733800"/>
            <a:ext cx="2971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>
              <a:defRPr/>
            </a:pPr>
            <a:r>
              <a:rPr lang="en-US" sz="16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 </a:t>
            </a:r>
            <a:r>
              <a:rPr lang="en-US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SVAGA KRAFTEN</a:t>
            </a:r>
          </a:p>
        </p:txBody>
      </p:sp>
      <p:sp>
        <p:nvSpPr>
          <p:cNvPr id="73" name="Rectangle 72"/>
          <p:cNvSpPr/>
          <p:nvPr/>
        </p:nvSpPr>
        <p:spPr>
          <a:xfrm>
            <a:off x="4953176" y="3962400"/>
            <a:ext cx="39324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Förmedlas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av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W &amp; Z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partiklar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4" name="Rectangle 5"/>
          <p:cNvSpPr>
            <a:spLocks noChangeArrowheads="1"/>
          </p:cNvSpPr>
          <p:nvPr/>
        </p:nvSpPr>
        <p:spPr bwMode="auto">
          <a:xfrm>
            <a:off x="4876800" y="5791200"/>
            <a:ext cx="4267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>
              <a:defRPr/>
            </a:pP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Orsakar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vissa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radioaktiva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sönderfall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  <a:p>
            <a:pPr>
              <a:defRPr/>
            </a:pP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Nödvändig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för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att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solen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ska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lysa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 </a:t>
            </a:r>
            <a:endParaRPr lang="en-US" sz="1800" b="1" dirty="0" smtClean="0">
              <a:solidFill>
                <a:srgbClr val="0070C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pSp>
        <p:nvGrpSpPr>
          <p:cNvPr id="75" name="Group 74"/>
          <p:cNvGrpSpPr>
            <a:grpSpLocks/>
          </p:cNvGrpSpPr>
          <p:nvPr/>
        </p:nvGrpSpPr>
        <p:grpSpPr bwMode="auto">
          <a:xfrm>
            <a:off x="1219200" y="4495800"/>
            <a:ext cx="1143000" cy="1143000"/>
            <a:chOff x="3744" y="2544"/>
            <a:chExt cx="912" cy="912"/>
          </a:xfrm>
        </p:grpSpPr>
        <p:sp>
          <p:nvSpPr>
            <p:cNvPr id="76" name="Oval 7"/>
            <p:cNvSpPr>
              <a:spLocks noChangeArrowheads="1"/>
            </p:cNvSpPr>
            <p:nvPr/>
          </p:nvSpPr>
          <p:spPr bwMode="auto">
            <a:xfrm>
              <a:off x="4176" y="2784"/>
              <a:ext cx="288" cy="288"/>
            </a:xfrm>
            <a:prstGeom prst="ellipse">
              <a:avLst/>
            </a:prstGeom>
            <a:solidFill>
              <a:srgbClr val="777777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2813"/>
              <a:endParaRPr lang="en-US"/>
            </a:p>
          </p:txBody>
        </p:sp>
        <p:sp>
          <p:nvSpPr>
            <p:cNvPr id="77" name="Oval 8"/>
            <p:cNvSpPr>
              <a:spLocks noChangeArrowheads="1"/>
            </p:cNvSpPr>
            <p:nvPr/>
          </p:nvSpPr>
          <p:spPr bwMode="auto">
            <a:xfrm>
              <a:off x="4128" y="2544"/>
              <a:ext cx="288" cy="288"/>
            </a:xfrm>
            <a:prstGeom prst="ellipse">
              <a:avLst/>
            </a:prstGeom>
            <a:solidFill>
              <a:srgbClr val="777777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2813"/>
              <a:endParaRPr lang="en-US"/>
            </a:p>
          </p:txBody>
        </p:sp>
        <p:sp>
          <p:nvSpPr>
            <p:cNvPr id="78" name="Oval 9"/>
            <p:cNvSpPr>
              <a:spLocks noChangeArrowheads="1"/>
            </p:cNvSpPr>
            <p:nvPr/>
          </p:nvSpPr>
          <p:spPr bwMode="auto">
            <a:xfrm>
              <a:off x="4224" y="2592"/>
              <a:ext cx="288" cy="288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2813"/>
              <a:endParaRPr lang="en-US"/>
            </a:p>
          </p:txBody>
        </p:sp>
        <p:sp>
          <p:nvSpPr>
            <p:cNvPr id="79" name="Oval 10"/>
            <p:cNvSpPr>
              <a:spLocks noChangeArrowheads="1"/>
            </p:cNvSpPr>
            <p:nvPr/>
          </p:nvSpPr>
          <p:spPr bwMode="auto">
            <a:xfrm>
              <a:off x="4368" y="2736"/>
              <a:ext cx="288" cy="288"/>
            </a:xfrm>
            <a:prstGeom prst="ellipse">
              <a:avLst/>
            </a:prstGeom>
            <a:solidFill>
              <a:srgbClr val="777777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2813"/>
              <a:endParaRPr lang="en-US"/>
            </a:p>
          </p:txBody>
        </p:sp>
        <p:sp>
          <p:nvSpPr>
            <p:cNvPr id="80" name="Oval 11"/>
            <p:cNvSpPr>
              <a:spLocks noChangeArrowheads="1"/>
            </p:cNvSpPr>
            <p:nvPr/>
          </p:nvSpPr>
          <p:spPr bwMode="auto">
            <a:xfrm>
              <a:off x="4368" y="2880"/>
              <a:ext cx="288" cy="288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2813"/>
              <a:endParaRPr lang="en-US"/>
            </a:p>
          </p:txBody>
        </p:sp>
        <p:sp>
          <p:nvSpPr>
            <p:cNvPr id="81" name="Oval 12"/>
            <p:cNvSpPr>
              <a:spLocks noChangeArrowheads="1"/>
            </p:cNvSpPr>
            <p:nvPr/>
          </p:nvSpPr>
          <p:spPr bwMode="auto">
            <a:xfrm>
              <a:off x="3936" y="2544"/>
              <a:ext cx="288" cy="288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2813"/>
              <a:endParaRPr lang="en-US"/>
            </a:p>
          </p:txBody>
        </p:sp>
        <p:sp>
          <p:nvSpPr>
            <p:cNvPr id="82" name="Oval 13"/>
            <p:cNvSpPr>
              <a:spLocks noChangeArrowheads="1"/>
            </p:cNvSpPr>
            <p:nvPr/>
          </p:nvSpPr>
          <p:spPr bwMode="auto">
            <a:xfrm>
              <a:off x="4032" y="2688"/>
              <a:ext cx="288" cy="288"/>
            </a:xfrm>
            <a:prstGeom prst="ellipse">
              <a:avLst/>
            </a:prstGeom>
            <a:solidFill>
              <a:srgbClr val="777777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2813"/>
              <a:endParaRPr lang="en-US"/>
            </a:p>
          </p:txBody>
        </p:sp>
        <p:sp>
          <p:nvSpPr>
            <p:cNvPr id="83" name="Oval 14"/>
            <p:cNvSpPr>
              <a:spLocks noChangeArrowheads="1"/>
            </p:cNvSpPr>
            <p:nvPr/>
          </p:nvSpPr>
          <p:spPr bwMode="auto">
            <a:xfrm>
              <a:off x="4032" y="2880"/>
              <a:ext cx="288" cy="288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2813"/>
              <a:endParaRPr lang="en-US"/>
            </a:p>
          </p:txBody>
        </p:sp>
        <p:sp>
          <p:nvSpPr>
            <p:cNvPr id="84" name="Oval 15"/>
            <p:cNvSpPr>
              <a:spLocks noChangeArrowheads="1"/>
            </p:cNvSpPr>
            <p:nvPr/>
          </p:nvSpPr>
          <p:spPr bwMode="auto">
            <a:xfrm>
              <a:off x="3792" y="2688"/>
              <a:ext cx="288" cy="288"/>
            </a:xfrm>
            <a:prstGeom prst="ellipse">
              <a:avLst/>
            </a:prstGeom>
            <a:solidFill>
              <a:srgbClr val="777777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2813"/>
              <a:endParaRPr lang="en-US"/>
            </a:p>
          </p:txBody>
        </p:sp>
        <p:sp>
          <p:nvSpPr>
            <p:cNvPr id="85" name="Oval 16"/>
            <p:cNvSpPr>
              <a:spLocks noChangeArrowheads="1"/>
            </p:cNvSpPr>
            <p:nvPr/>
          </p:nvSpPr>
          <p:spPr bwMode="auto">
            <a:xfrm>
              <a:off x="3744" y="2784"/>
              <a:ext cx="288" cy="288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2813"/>
              <a:endParaRPr lang="en-US"/>
            </a:p>
          </p:txBody>
        </p:sp>
        <p:sp>
          <p:nvSpPr>
            <p:cNvPr id="86" name="Oval 17"/>
            <p:cNvSpPr>
              <a:spLocks noChangeArrowheads="1"/>
            </p:cNvSpPr>
            <p:nvPr/>
          </p:nvSpPr>
          <p:spPr bwMode="auto">
            <a:xfrm>
              <a:off x="3792" y="3024"/>
              <a:ext cx="288" cy="288"/>
            </a:xfrm>
            <a:prstGeom prst="ellipse">
              <a:avLst/>
            </a:prstGeom>
            <a:solidFill>
              <a:srgbClr val="777777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2813"/>
              <a:endParaRPr lang="en-US"/>
            </a:p>
          </p:txBody>
        </p:sp>
        <p:sp>
          <p:nvSpPr>
            <p:cNvPr id="87" name="Oval 18"/>
            <p:cNvSpPr>
              <a:spLocks noChangeArrowheads="1"/>
            </p:cNvSpPr>
            <p:nvPr/>
          </p:nvSpPr>
          <p:spPr bwMode="auto">
            <a:xfrm>
              <a:off x="3888" y="2832"/>
              <a:ext cx="288" cy="288"/>
            </a:xfrm>
            <a:prstGeom prst="ellipse">
              <a:avLst/>
            </a:prstGeom>
            <a:solidFill>
              <a:srgbClr val="777777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2813"/>
              <a:endParaRPr lang="en-US"/>
            </a:p>
          </p:txBody>
        </p:sp>
        <p:sp>
          <p:nvSpPr>
            <p:cNvPr id="88" name="Oval 19"/>
            <p:cNvSpPr>
              <a:spLocks noChangeArrowheads="1"/>
            </p:cNvSpPr>
            <p:nvPr/>
          </p:nvSpPr>
          <p:spPr bwMode="auto">
            <a:xfrm>
              <a:off x="4176" y="3024"/>
              <a:ext cx="288" cy="288"/>
            </a:xfrm>
            <a:prstGeom prst="ellipse">
              <a:avLst/>
            </a:prstGeom>
            <a:solidFill>
              <a:srgbClr val="777777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2813"/>
              <a:endParaRPr lang="en-US"/>
            </a:p>
          </p:txBody>
        </p:sp>
        <p:sp>
          <p:nvSpPr>
            <p:cNvPr id="89" name="Oval 20"/>
            <p:cNvSpPr>
              <a:spLocks noChangeArrowheads="1"/>
            </p:cNvSpPr>
            <p:nvPr/>
          </p:nvSpPr>
          <p:spPr bwMode="auto">
            <a:xfrm>
              <a:off x="3936" y="3168"/>
              <a:ext cx="288" cy="288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2813"/>
              <a:endParaRPr lang="en-US"/>
            </a:p>
          </p:txBody>
        </p:sp>
        <p:sp>
          <p:nvSpPr>
            <p:cNvPr id="90" name="Oval 21"/>
            <p:cNvSpPr>
              <a:spLocks noChangeArrowheads="1"/>
            </p:cNvSpPr>
            <p:nvPr/>
          </p:nvSpPr>
          <p:spPr bwMode="auto">
            <a:xfrm>
              <a:off x="4128" y="3168"/>
              <a:ext cx="288" cy="288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2813"/>
              <a:endParaRPr lang="en-US"/>
            </a:p>
          </p:txBody>
        </p:sp>
        <p:sp>
          <p:nvSpPr>
            <p:cNvPr id="91" name="Oval 22"/>
            <p:cNvSpPr>
              <a:spLocks noChangeArrowheads="1"/>
            </p:cNvSpPr>
            <p:nvPr/>
          </p:nvSpPr>
          <p:spPr bwMode="auto">
            <a:xfrm>
              <a:off x="4320" y="3072"/>
              <a:ext cx="288" cy="288"/>
            </a:xfrm>
            <a:prstGeom prst="ellipse">
              <a:avLst/>
            </a:prstGeom>
            <a:solidFill>
              <a:srgbClr val="777777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2813"/>
              <a:endParaRPr lang="en-US"/>
            </a:p>
          </p:txBody>
        </p:sp>
        <p:sp>
          <p:nvSpPr>
            <p:cNvPr id="92" name="Oval 23"/>
            <p:cNvSpPr>
              <a:spLocks noChangeArrowheads="1"/>
            </p:cNvSpPr>
            <p:nvPr/>
          </p:nvSpPr>
          <p:spPr bwMode="auto">
            <a:xfrm>
              <a:off x="3984" y="3024"/>
              <a:ext cx="288" cy="288"/>
            </a:xfrm>
            <a:prstGeom prst="ellipse">
              <a:avLst/>
            </a:prstGeom>
            <a:solidFill>
              <a:srgbClr val="777777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2813"/>
              <a:endParaRPr lang="en-US"/>
            </a:p>
          </p:txBody>
        </p:sp>
        <p:sp>
          <p:nvSpPr>
            <p:cNvPr id="93" name="Oval 24"/>
            <p:cNvSpPr>
              <a:spLocks noChangeArrowheads="1"/>
            </p:cNvSpPr>
            <p:nvPr/>
          </p:nvSpPr>
          <p:spPr bwMode="auto">
            <a:xfrm>
              <a:off x="3744" y="2928"/>
              <a:ext cx="288" cy="288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2813"/>
              <a:endParaRPr lang="en-US"/>
            </a:p>
          </p:txBody>
        </p:sp>
      </p:grpSp>
      <p:pic>
        <p:nvPicPr>
          <p:cNvPr id="94" name="Picture 25" descr="proto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48000" y="4495800"/>
            <a:ext cx="1219200" cy="1233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5" name="Straight Arrow Connector 94"/>
          <p:cNvCxnSpPr>
            <a:stCxn id="91" idx="6"/>
            <a:endCxn id="94" idx="1"/>
          </p:cNvCxnSpPr>
          <p:nvPr/>
        </p:nvCxnSpPr>
        <p:spPr bwMode="auto">
          <a:xfrm flipV="1">
            <a:off x="2302042" y="5112652"/>
            <a:ext cx="745958" cy="225359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0" y="449580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Atomkärna</a:t>
            </a:r>
            <a:endParaRPr lang="en-US" sz="1600" dirty="0"/>
          </a:p>
        </p:txBody>
      </p:sp>
      <p:sp>
        <p:nvSpPr>
          <p:cNvPr id="97" name="TextBox 96"/>
          <p:cNvSpPr txBox="1"/>
          <p:nvPr/>
        </p:nvSpPr>
        <p:spPr>
          <a:xfrm>
            <a:off x="2286000" y="53340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>
                <a:solidFill>
                  <a:schemeClr val="bg2">
                    <a:lumMod val="50000"/>
                  </a:schemeClr>
                </a:solidFill>
              </a:rPr>
              <a:t>Proton</a:t>
            </a:r>
            <a:endParaRPr lang="en-US" sz="160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8AD6F2-EB2A-4DCA-B57E-286481AD2AD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4" name="Slide Number Placeholder 2"/>
          <p:cNvSpPr txBox="1">
            <a:spLocks/>
          </p:cNvSpPr>
          <p:nvPr/>
        </p:nvSpPr>
        <p:spPr bwMode="auto">
          <a:xfrm>
            <a:off x="6553200" y="64008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D79416-931F-40F1-A401-B46AF291F3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76400" y="6477000"/>
            <a:ext cx="5715000" cy="647700"/>
          </a:xfrm>
          <a:noFill/>
        </p:spPr>
        <p:txBody>
          <a:bodyPr/>
          <a:lstStyle/>
          <a:p>
            <a:pPr defTabSz="912813"/>
            <a:r>
              <a:rPr lang="en-US" dirty="0" smtClean="0"/>
              <a:t>Vincent </a:t>
            </a:r>
            <a:r>
              <a:rPr lang="en-US" dirty="0" err="1" smtClean="0"/>
              <a:t>Hedberg</a:t>
            </a:r>
            <a:r>
              <a:rPr lang="en-US" dirty="0" smtClean="0"/>
              <a:t> - </a:t>
            </a:r>
            <a:r>
              <a:rPr lang="en-US" dirty="0" err="1" smtClean="0"/>
              <a:t>Lunds</a:t>
            </a:r>
            <a:r>
              <a:rPr lang="en-US" dirty="0" smtClean="0"/>
              <a:t> </a:t>
            </a:r>
            <a:r>
              <a:rPr lang="en-US" dirty="0" err="1" smtClean="0"/>
              <a:t>Universitet</a:t>
            </a:r>
            <a:endParaRPr lang="en-US" dirty="0" smtClean="0"/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 bwMode="auto">
          <a:xfrm>
            <a:off x="6553200" y="64008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8A6E95-922D-4517-A144-96D518FDA197}" type="slidenum">
              <a:rPr kumimoji="0" lang="en-US" sz="1200" b="0" i="0" u="none" strike="noStrike" kern="1200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" name="Rectangle 1028"/>
          <p:cNvSpPr>
            <a:spLocks noChangeArrowheads="1"/>
          </p:cNvSpPr>
          <p:nvPr/>
        </p:nvSpPr>
        <p:spPr bwMode="auto">
          <a:xfrm>
            <a:off x="152400" y="4800600"/>
            <a:ext cx="5562600" cy="1447800"/>
          </a:xfrm>
          <a:prstGeom prst="rect">
            <a:avLst/>
          </a:prstGeom>
          <a:solidFill>
            <a:schemeClr val="bg1">
              <a:alpha val="50195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2813"/>
            <a:endParaRPr lang="en-US"/>
          </a:p>
        </p:txBody>
      </p:sp>
      <p:sp>
        <p:nvSpPr>
          <p:cNvPr id="8" name="Rectangle 1029"/>
          <p:cNvSpPr txBox="1">
            <a:spLocks noChangeArrowheads="1"/>
          </p:cNvSpPr>
          <p:nvPr/>
        </p:nvSpPr>
        <p:spPr>
          <a:xfrm>
            <a:off x="1066800" y="152400"/>
            <a:ext cx="7010400" cy="685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dirty="0" err="1" smtClean="0">
                <a:ln>
                  <a:noFill/>
                </a:ln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Partikelfysik</a:t>
            </a:r>
            <a:r>
              <a:rPr kumimoji="0" lang="en-US" sz="4000" b="1" i="0" u="none" strike="noStrike" kern="0" cap="none" spc="0" normalizeH="0" dirty="0" smtClean="0">
                <a:ln>
                  <a:noFill/>
                </a:ln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0" u="none" strike="noStrike" kern="0" cap="none" spc="0" normalizeH="0" dirty="0" err="1" smtClean="0">
                <a:ln>
                  <a:noFill/>
                </a:ln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teori</a:t>
            </a:r>
            <a:endParaRPr kumimoji="0" lang="en-US" sz="4000" b="1" i="0" u="none" strike="noStrike" kern="0" cap="none" spc="0" normalizeH="0" baseline="0" dirty="0" smtClean="0">
              <a:ln>
                <a:noFill/>
              </a:ln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10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8025" y="1066800"/>
            <a:ext cx="32131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ine 1031"/>
          <p:cNvSpPr>
            <a:spLocks noChangeShapeType="1"/>
          </p:cNvSpPr>
          <p:nvPr/>
        </p:nvSpPr>
        <p:spPr bwMode="auto">
          <a:xfrm>
            <a:off x="685800" y="1447800"/>
            <a:ext cx="4419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Line 1032"/>
          <p:cNvSpPr>
            <a:spLocks noChangeShapeType="1"/>
          </p:cNvSpPr>
          <p:nvPr/>
        </p:nvSpPr>
        <p:spPr bwMode="auto">
          <a:xfrm flipH="1">
            <a:off x="685800" y="1447800"/>
            <a:ext cx="4763" cy="2895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Box 1033"/>
          <p:cNvSpPr txBox="1">
            <a:spLocks noChangeArrowheads="1"/>
          </p:cNvSpPr>
          <p:nvPr/>
        </p:nvSpPr>
        <p:spPr bwMode="auto">
          <a:xfrm>
            <a:off x="762000" y="914400"/>
            <a:ext cx="7467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912813"/>
            <a:r>
              <a:rPr lang="en-US" dirty="0" smtClean="0"/>
              <a:t> </a:t>
            </a:r>
            <a:r>
              <a:rPr lang="en-US" sz="2400" dirty="0" err="1" smtClean="0"/>
              <a:t>Långsamt</a:t>
            </a:r>
            <a:r>
              <a:rPr lang="en-US" sz="2400" dirty="0" smtClean="0"/>
              <a:t>                    </a:t>
            </a:r>
            <a:r>
              <a:rPr lang="en-US" sz="2400" dirty="0" err="1" smtClean="0"/>
              <a:t>Snabbt</a:t>
            </a:r>
            <a:endParaRPr lang="en-US" sz="2000" dirty="0"/>
          </a:p>
        </p:txBody>
      </p:sp>
      <p:sp>
        <p:nvSpPr>
          <p:cNvPr id="13" name="Rectangle 1034"/>
          <p:cNvSpPr>
            <a:spLocks noChangeArrowheads="1"/>
          </p:cNvSpPr>
          <p:nvPr/>
        </p:nvSpPr>
        <p:spPr bwMode="auto">
          <a:xfrm rot="16200000">
            <a:off x="-667317" y="2419919"/>
            <a:ext cx="262283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2813"/>
            <a:r>
              <a:rPr lang="en-US" sz="2400" dirty="0" err="1" smtClean="0"/>
              <a:t>Litet</a:t>
            </a:r>
            <a:r>
              <a:rPr lang="en-US" sz="2400" dirty="0" smtClean="0"/>
              <a:t>          </a:t>
            </a:r>
            <a:r>
              <a:rPr lang="en-US" sz="2400" dirty="0" err="1" smtClean="0"/>
              <a:t>Stort</a:t>
            </a:r>
            <a:endParaRPr lang="en-US" sz="2400" dirty="0" smtClean="0"/>
          </a:p>
          <a:p>
            <a:pPr algn="l" defTabSz="912813"/>
            <a:endParaRPr lang="en-US" sz="2400" dirty="0"/>
          </a:p>
        </p:txBody>
      </p:sp>
      <p:sp>
        <p:nvSpPr>
          <p:cNvPr id="14" name="Line 1035"/>
          <p:cNvSpPr>
            <a:spLocks noChangeShapeType="1"/>
          </p:cNvSpPr>
          <p:nvPr/>
        </p:nvSpPr>
        <p:spPr bwMode="auto">
          <a:xfrm>
            <a:off x="762000" y="2819400"/>
            <a:ext cx="4343400" cy="0"/>
          </a:xfrm>
          <a:prstGeom prst="line">
            <a:avLst/>
          </a:prstGeom>
          <a:noFill/>
          <a:ln w="19050">
            <a:solidFill>
              <a:srgbClr val="A5002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Line 1036"/>
          <p:cNvSpPr>
            <a:spLocks noChangeShapeType="1"/>
          </p:cNvSpPr>
          <p:nvPr/>
        </p:nvSpPr>
        <p:spPr bwMode="auto">
          <a:xfrm flipH="1">
            <a:off x="2590800" y="1524000"/>
            <a:ext cx="4763" cy="2743200"/>
          </a:xfrm>
          <a:prstGeom prst="line">
            <a:avLst/>
          </a:prstGeom>
          <a:noFill/>
          <a:ln w="19050">
            <a:solidFill>
              <a:srgbClr val="A5002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Box 1037"/>
          <p:cNvSpPr txBox="1">
            <a:spLocks noChangeArrowheads="1"/>
          </p:cNvSpPr>
          <p:nvPr/>
        </p:nvSpPr>
        <p:spPr bwMode="auto">
          <a:xfrm>
            <a:off x="990600" y="1600200"/>
            <a:ext cx="134524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2813"/>
            <a:r>
              <a:rPr lang="en-US" sz="2000" b="1" dirty="0" err="1" smtClean="0">
                <a:solidFill>
                  <a:srgbClr val="FF0000"/>
                </a:solidFill>
              </a:rPr>
              <a:t>Klassisk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 defTabSz="912813"/>
            <a:r>
              <a:rPr lang="en-US" sz="2000" b="1" dirty="0" err="1" smtClean="0">
                <a:solidFill>
                  <a:srgbClr val="FF0000"/>
                </a:solidFill>
              </a:rPr>
              <a:t>Mekanik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 defTabSz="912813"/>
            <a:r>
              <a:rPr lang="en-US" sz="2000" dirty="0" smtClean="0"/>
              <a:t>(Newton)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17" name="Text Box 1038"/>
          <p:cNvSpPr txBox="1">
            <a:spLocks noChangeArrowheads="1"/>
          </p:cNvSpPr>
          <p:nvPr/>
        </p:nvSpPr>
        <p:spPr bwMode="auto">
          <a:xfrm>
            <a:off x="762000" y="3048000"/>
            <a:ext cx="1828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912813"/>
            <a:r>
              <a:rPr lang="en-US" sz="2000" b="1" dirty="0" err="1" smtClean="0">
                <a:solidFill>
                  <a:srgbClr val="FF0000"/>
                </a:solidFill>
              </a:rPr>
              <a:t>Kvantmekanik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 defTabSz="912813"/>
            <a:r>
              <a:rPr lang="en-US" sz="2000" dirty="0" smtClean="0"/>
              <a:t>(Heisenberg, Schrödinger)</a:t>
            </a:r>
          </a:p>
        </p:txBody>
      </p:sp>
      <p:sp>
        <p:nvSpPr>
          <p:cNvPr id="18" name="Text Box 1039"/>
          <p:cNvSpPr txBox="1">
            <a:spLocks noChangeArrowheads="1"/>
          </p:cNvSpPr>
          <p:nvPr/>
        </p:nvSpPr>
        <p:spPr bwMode="auto">
          <a:xfrm>
            <a:off x="2819400" y="1676400"/>
            <a:ext cx="230543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2813"/>
            <a:r>
              <a:rPr lang="en-US" sz="2000" b="1" dirty="0" err="1" smtClean="0">
                <a:solidFill>
                  <a:srgbClr val="FF0000"/>
                </a:solidFill>
              </a:rPr>
              <a:t>Relativitets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teori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 defTabSz="912813"/>
            <a:r>
              <a:rPr lang="en-US" sz="2000" dirty="0" smtClean="0"/>
              <a:t>(Einstein)</a:t>
            </a:r>
            <a:endParaRPr lang="en-US" sz="1600" dirty="0"/>
          </a:p>
        </p:txBody>
      </p:sp>
      <p:sp>
        <p:nvSpPr>
          <p:cNvPr id="19" name="Text Box 1040"/>
          <p:cNvSpPr txBox="1">
            <a:spLocks noChangeArrowheads="1"/>
          </p:cNvSpPr>
          <p:nvPr/>
        </p:nvSpPr>
        <p:spPr bwMode="auto">
          <a:xfrm>
            <a:off x="2743200" y="3048000"/>
            <a:ext cx="290015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2813"/>
            <a:r>
              <a:rPr lang="en-US" sz="2000" b="1" dirty="0" err="1" smtClean="0">
                <a:solidFill>
                  <a:srgbClr val="FF0000"/>
                </a:solidFill>
              </a:rPr>
              <a:t>Kvantfältteori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 defTabSz="912813"/>
            <a:r>
              <a:rPr lang="en-US" sz="2000" dirty="0" smtClean="0"/>
              <a:t>(Dirac, Feynman, </a:t>
            </a:r>
          </a:p>
          <a:p>
            <a:pPr algn="l" defTabSz="912813"/>
            <a:r>
              <a:rPr lang="en-US" sz="2000" dirty="0" smtClean="0"/>
              <a:t>Yang, Mills, </a:t>
            </a:r>
            <a:r>
              <a:rPr lang="en-US" sz="2000" dirty="0" err="1" smtClean="0"/>
              <a:t>Veltman</a:t>
            </a:r>
            <a:r>
              <a:rPr lang="en-US" sz="2000" dirty="0" smtClean="0"/>
              <a:t> …</a:t>
            </a:r>
            <a:endParaRPr lang="en-US" sz="1600" dirty="0" smtClean="0"/>
          </a:p>
        </p:txBody>
      </p:sp>
      <p:sp>
        <p:nvSpPr>
          <p:cNvPr id="20" name="Text Box 1041"/>
          <p:cNvSpPr txBox="1">
            <a:spLocks noChangeArrowheads="1"/>
          </p:cNvSpPr>
          <p:nvPr/>
        </p:nvSpPr>
        <p:spPr bwMode="auto">
          <a:xfrm>
            <a:off x="152400" y="4876800"/>
            <a:ext cx="232627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2813"/>
            <a:r>
              <a:rPr lang="en-US" sz="2400" dirty="0" err="1" smtClean="0">
                <a:solidFill>
                  <a:srgbClr val="0070C0"/>
                </a:solidFill>
              </a:rPr>
              <a:t>Leptoner</a:t>
            </a:r>
            <a:r>
              <a:rPr lang="en-US" sz="2400" dirty="0" smtClean="0">
                <a:solidFill>
                  <a:srgbClr val="0070C0"/>
                </a:solidFill>
              </a:rPr>
              <a:t> +</a:t>
            </a:r>
          </a:p>
          <a:p>
            <a:pPr algn="l" defTabSz="912813"/>
            <a:r>
              <a:rPr lang="en-US" sz="2400" dirty="0" err="1" smtClean="0">
                <a:solidFill>
                  <a:srgbClr val="0070C0"/>
                </a:solidFill>
              </a:rPr>
              <a:t>Kvarkar</a:t>
            </a:r>
            <a:r>
              <a:rPr lang="en-US" sz="2400" dirty="0" smtClean="0">
                <a:solidFill>
                  <a:srgbClr val="0070C0"/>
                </a:solidFill>
              </a:rPr>
              <a:t>  +</a:t>
            </a:r>
          </a:p>
          <a:p>
            <a:pPr algn="l" defTabSz="912813"/>
            <a:r>
              <a:rPr lang="en-US" sz="2400" dirty="0" smtClean="0">
                <a:solidFill>
                  <a:srgbClr val="0070C0"/>
                </a:solidFill>
              </a:rPr>
              <a:t>Kraft </a:t>
            </a:r>
            <a:r>
              <a:rPr lang="en-US" sz="2400" dirty="0" err="1" smtClean="0">
                <a:solidFill>
                  <a:srgbClr val="0070C0"/>
                </a:solidFill>
              </a:rPr>
              <a:t>partiklar</a:t>
            </a:r>
            <a:endParaRPr lang="en-US" sz="2400" dirty="0" smtClean="0">
              <a:solidFill>
                <a:srgbClr val="0070C0"/>
              </a:solidFill>
            </a:endParaRPr>
          </a:p>
        </p:txBody>
      </p:sp>
      <p:sp>
        <p:nvSpPr>
          <p:cNvPr id="21" name="AutoShape 1042"/>
          <p:cNvSpPr>
            <a:spLocks noChangeArrowheads="1"/>
          </p:cNvSpPr>
          <p:nvPr/>
        </p:nvSpPr>
        <p:spPr bwMode="auto">
          <a:xfrm>
            <a:off x="2133600" y="5181600"/>
            <a:ext cx="457200" cy="381000"/>
          </a:xfrm>
          <a:prstGeom prst="rightArrow">
            <a:avLst>
              <a:gd name="adj1" fmla="val 50000"/>
              <a:gd name="adj2" fmla="val 3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2813"/>
            <a:endParaRPr lang="en-US"/>
          </a:p>
        </p:txBody>
      </p:sp>
      <p:sp>
        <p:nvSpPr>
          <p:cNvPr id="22" name="Rectangle 1043"/>
          <p:cNvSpPr>
            <a:spLocks noChangeArrowheads="1"/>
          </p:cNvSpPr>
          <p:nvPr/>
        </p:nvSpPr>
        <p:spPr bwMode="auto">
          <a:xfrm>
            <a:off x="2743200" y="4924425"/>
            <a:ext cx="2946640" cy="120032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2813"/>
            <a:r>
              <a:rPr lang="en-US" sz="2400" b="1" u="sng" dirty="0" smtClean="0">
                <a:solidFill>
                  <a:srgbClr val="008000"/>
                </a:solidFill>
              </a:rPr>
              <a:t>Standard </a:t>
            </a:r>
            <a:r>
              <a:rPr lang="en-US" sz="2400" b="1" u="sng" dirty="0" err="1" smtClean="0">
                <a:solidFill>
                  <a:srgbClr val="008000"/>
                </a:solidFill>
              </a:rPr>
              <a:t>modellen</a:t>
            </a:r>
            <a:endParaRPr lang="en-US" sz="1800" b="1" u="sng" dirty="0" smtClean="0">
              <a:solidFill>
                <a:srgbClr val="008000"/>
              </a:solidFill>
            </a:endParaRPr>
          </a:p>
          <a:p>
            <a:pPr algn="l" defTabSz="912813"/>
            <a:r>
              <a:rPr lang="en-US" sz="2400" b="1" dirty="0" err="1" smtClean="0"/>
              <a:t>Beskriver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väl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alla</a:t>
            </a:r>
            <a:r>
              <a:rPr lang="en-US" sz="2400" b="1" dirty="0" smtClean="0"/>
              <a:t> </a:t>
            </a:r>
          </a:p>
          <a:p>
            <a:pPr algn="l" defTabSz="912813"/>
            <a:r>
              <a:rPr lang="en-US" sz="2400" b="1" dirty="0" err="1" smtClean="0"/>
              <a:t>våra</a:t>
            </a:r>
            <a:r>
              <a:rPr lang="en-US" sz="2400" b="1" dirty="0" smtClean="0"/>
              <a:t> experiment !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1536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D7F63D8B-9D16-4574-8087-0D80B82CD078}" type="slidenum">
              <a:rPr lang="en-US" smtClean="0"/>
              <a:pPr defTabSz="912813"/>
              <a:t>13</a:t>
            </a:fld>
            <a:endParaRPr lang="en-US" smtClean="0"/>
          </a:p>
        </p:txBody>
      </p:sp>
      <p:sp>
        <p:nvSpPr>
          <p:cNvPr id="747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7010400" cy="685800"/>
          </a:xfrm>
        </p:spPr>
        <p:txBody>
          <a:bodyPr/>
          <a:lstStyle/>
          <a:p>
            <a:pPr eaLnBrk="1" hangingPunct="1">
              <a:defRPr/>
            </a:pPr>
            <a:r>
              <a:rPr lang="sv-SE" sz="4800" dirty="0" smtClean="0"/>
              <a:t>        Anti-materia</a:t>
            </a:r>
            <a:endParaRPr lang="en-US" sz="4800" dirty="0" smtClean="0"/>
          </a:p>
        </p:txBody>
      </p:sp>
      <p:sp>
        <p:nvSpPr>
          <p:cNvPr id="1536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219200"/>
            <a:ext cx="4953000" cy="5029200"/>
          </a:xfrm>
        </p:spPr>
        <p:txBody>
          <a:bodyPr/>
          <a:lstStyle/>
          <a:p>
            <a:pPr defTabSz="912813"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sv-SE" sz="1800" dirty="0" smtClean="0"/>
              <a:t>1928: </a:t>
            </a:r>
            <a:r>
              <a:rPr lang="sv-SE" sz="1800" dirty="0" err="1" smtClean="0"/>
              <a:t>Dirac</a:t>
            </a:r>
            <a:r>
              <a:rPr lang="sv-SE" sz="1800" dirty="0" smtClean="0"/>
              <a:t> konstruerar en ny teori för elektroner. </a:t>
            </a:r>
          </a:p>
          <a:p>
            <a:pPr defTabSz="912813" eaLnBrk="1" hangingPunct="1">
              <a:lnSpc>
                <a:spcPct val="80000"/>
              </a:lnSpc>
              <a:buNone/>
            </a:pPr>
            <a:endParaRPr lang="sv-SE" sz="1800" dirty="0" smtClean="0"/>
          </a:p>
          <a:p>
            <a:pPr defTabSz="912813"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sv-SE" sz="1800" dirty="0" smtClean="0"/>
              <a:t>Liksom ekvationen x</a:t>
            </a:r>
            <a:r>
              <a:rPr lang="sv-SE" sz="1800" baseline="30000" dirty="0" smtClean="0"/>
              <a:t>2</a:t>
            </a:r>
            <a:r>
              <a:rPr lang="sv-SE" sz="1800" dirty="0" smtClean="0"/>
              <a:t>=4 har två lösningar (x=2 och x=-2) hade </a:t>
            </a:r>
            <a:r>
              <a:rPr lang="sv-SE" sz="1800" dirty="0" err="1" smtClean="0"/>
              <a:t>Dirac</a:t>
            </a:r>
            <a:r>
              <a:rPr lang="sv-SE" sz="1800" dirty="0" smtClean="0"/>
              <a:t> två lösningar till sin ekvation. Slutsats... </a:t>
            </a:r>
            <a:r>
              <a:rPr lang="sv-SE" sz="1800" dirty="0" smtClean="0">
                <a:solidFill>
                  <a:srgbClr val="FF0000"/>
                </a:solidFill>
              </a:rPr>
              <a:t>Elektroner har en anti-partikel (positronen) </a:t>
            </a:r>
            <a:r>
              <a:rPr lang="sv-SE" sz="1800" dirty="0" smtClean="0"/>
              <a:t>med motsatt elektrisk laddning !</a:t>
            </a:r>
          </a:p>
          <a:p>
            <a:pPr defTabSz="912813" eaLnBrk="1" hangingPunct="1">
              <a:lnSpc>
                <a:spcPct val="80000"/>
              </a:lnSpc>
              <a:buFont typeface="Wingdings" pitchFamily="2" charset="2"/>
              <a:buChar char="q"/>
            </a:pPr>
            <a:endParaRPr lang="sv-SE" sz="1800" dirty="0" smtClean="0"/>
          </a:p>
          <a:p>
            <a:pPr defTabSz="912813"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sv-SE" sz="1800" dirty="0" smtClean="0"/>
              <a:t>1932: Positronen upptäcks i kosmisk strålning.</a:t>
            </a:r>
          </a:p>
          <a:p>
            <a:pPr defTabSz="912813" eaLnBrk="1" hangingPunct="1">
              <a:lnSpc>
                <a:spcPct val="80000"/>
              </a:lnSpc>
              <a:buFont typeface="Wingdings" pitchFamily="2" charset="2"/>
              <a:buChar char="q"/>
            </a:pPr>
            <a:endParaRPr lang="sv-SE" sz="1800" dirty="0" smtClean="0"/>
          </a:p>
          <a:p>
            <a:pPr defTabSz="912813"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sv-SE" sz="1800" dirty="0" smtClean="0"/>
              <a:t>Stora mängder anti-partiklar produceras rutinmässigt i kollisioner på CERN. Positroner och anti-protoner accelereras även i acceleratorerna. </a:t>
            </a:r>
          </a:p>
          <a:p>
            <a:pPr defTabSz="912813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sv-SE" sz="1800" dirty="0" smtClean="0"/>
              <a:t>       </a:t>
            </a:r>
          </a:p>
          <a:p>
            <a:pPr defTabSz="912813"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sv-SE" sz="1800" dirty="0" smtClean="0"/>
              <a:t>1995: CERN producerar anti-väte... </a:t>
            </a:r>
          </a:p>
          <a:p>
            <a:pPr defTabSz="912813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sv-SE" sz="1800" dirty="0" smtClean="0"/>
              <a:t>       d.v.s. anti-materia för första gången.</a:t>
            </a:r>
            <a:endParaRPr lang="en-US" sz="1800" dirty="0" smtClean="0"/>
          </a:p>
        </p:txBody>
      </p:sp>
      <p:pic>
        <p:nvPicPr>
          <p:cNvPr id="15366" name="Picture 4" descr="Dirac-young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1066800"/>
            <a:ext cx="133826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3200400"/>
            <a:ext cx="3827463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Rectangle 6"/>
          <p:cNvSpPr>
            <a:spLocks noChangeArrowheads="1"/>
          </p:cNvSpPr>
          <p:nvPr/>
        </p:nvSpPr>
        <p:spPr bwMode="auto">
          <a:xfrm>
            <a:off x="5105400" y="5991225"/>
            <a:ext cx="36115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2813"/>
            <a:r>
              <a:rPr lang="sv-SE" sz="1800">
                <a:solidFill>
                  <a:schemeClr val="hlink"/>
                </a:solidFill>
              </a:rPr>
              <a:t>Anti-väte spektroskopi på CERN</a:t>
            </a:r>
            <a:endParaRPr lang="en-US" sz="1800">
              <a:solidFill>
                <a:schemeClr val="hlink"/>
              </a:solidFill>
            </a:endParaRPr>
          </a:p>
        </p:txBody>
      </p:sp>
      <p:sp>
        <p:nvSpPr>
          <p:cNvPr id="15369" name="Rectangle 7"/>
          <p:cNvSpPr>
            <a:spLocks noChangeArrowheads="1"/>
          </p:cNvSpPr>
          <p:nvPr/>
        </p:nvSpPr>
        <p:spPr bwMode="auto">
          <a:xfrm>
            <a:off x="7543800" y="3289300"/>
            <a:ext cx="1311275" cy="415925"/>
          </a:xfrm>
          <a:prstGeom prst="rect">
            <a:avLst/>
          </a:prstGeom>
          <a:solidFill>
            <a:schemeClr val="bg1">
              <a:alpha val="50195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2813"/>
            <a:r>
              <a:rPr lang="sv-SE" sz="2000" b="1">
                <a:solidFill>
                  <a:srgbClr val="FFFF00"/>
                </a:solidFill>
              </a:rPr>
              <a:t>ATHENA</a:t>
            </a:r>
            <a:endParaRPr lang="en-US" sz="2000" b="1">
              <a:solidFill>
                <a:srgbClr val="FFFF00"/>
              </a:solidFill>
            </a:endParaRPr>
          </a:p>
        </p:txBody>
      </p:sp>
      <p:sp>
        <p:nvSpPr>
          <p:cNvPr id="15370" name="Text Box 8"/>
          <p:cNvSpPr txBox="1">
            <a:spLocks noChangeArrowheads="1"/>
          </p:cNvSpPr>
          <p:nvPr/>
        </p:nvSpPr>
        <p:spPr bwMode="auto">
          <a:xfrm>
            <a:off x="7223125" y="1870075"/>
            <a:ext cx="1243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2813"/>
            <a:r>
              <a:rPr lang="en-US" sz="1800">
                <a:solidFill>
                  <a:schemeClr val="accent2"/>
                </a:solidFill>
              </a:rPr>
              <a:t>Paul Dirac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oter Placeholder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Vincent Hedberg - Lunds Universitet</a:t>
            </a:r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F0350A7-913E-4D83-9BB7-E40EF16D0FCD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16388" name="Slide Number Placeholder 2"/>
          <p:cNvSpPr txBox="1">
            <a:spLocks/>
          </p:cNvSpPr>
          <p:nvPr/>
        </p:nvSpPr>
        <p:spPr bwMode="auto">
          <a:xfrm>
            <a:off x="6553200" y="64008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50E73681-B0EC-4A12-B14D-7356C6D45D27}" type="slidenum">
              <a:rPr lang="en-US" sz="1200"/>
              <a:pPr algn="r" eaLnBrk="1" hangingPunct="1"/>
              <a:t>14</a:t>
            </a:fld>
            <a:endParaRPr lang="en-US" sz="120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990600" y="228600"/>
            <a:ext cx="7010400" cy="685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sv-SE" b="1" kern="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Hur anti-partiklar kan användas</a:t>
            </a:r>
            <a:endParaRPr lang="en-US" b="1" kern="0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6390" name="Picture 5" descr="PET-schem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7038" y="1676400"/>
            <a:ext cx="617696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TextBox 6"/>
          <p:cNvSpPr txBox="1">
            <a:spLocks noChangeArrowheads="1"/>
          </p:cNvSpPr>
          <p:nvPr/>
        </p:nvSpPr>
        <p:spPr bwMode="auto">
          <a:xfrm>
            <a:off x="228600" y="1066800"/>
            <a:ext cx="8610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sz="3200"/>
              <a:t>Positron Emission Tomography - PET</a:t>
            </a:r>
            <a:endParaRPr lang="en-US" sz="3200"/>
          </a:p>
        </p:txBody>
      </p:sp>
      <p:sp>
        <p:nvSpPr>
          <p:cNvPr id="16392" name="TextBox 7"/>
          <p:cNvSpPr txBox="1">
            <a:spLocks noChangeArrowheads="1"/>
          </p:cNvSpPr>
          <p:nvPr/>
        </p:nvSpPr>
        <p:spPr bwMode="auto">
          <a:xfrm>
            <a:off x="152400" y="1905000"/>
            <a:ext cx="27432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sv-SE" sz="1800" dirty="0" smtClean="0"/>
              <a:t> Ett </a:t>
            </a:r>
            <a:r>
              <a:rPr lang="sv-SE" sz="1800" dirty="0"/>
              <a:t>radioaktivt ämne injiceras.</a:t>
            </a:r>
          </a:p>
          <a:p>
            <a:pPr algn="l">
              <a:buFont typeface="Wingdings" pitchFamily="2" charset="2"/>
              <a:buChar char="q"/>
            </a:pPr>
            <a:endParaRPr lang="sv-SE" sz="1800" dirty="0"/>
          </a:p>
          <a:p>
            <a:pPr algn="l">
              <a:buFont typeface="Wingdings" pitchFamily="2" charset="2"/>
              <a:buChar char="q"/>
            </a:pPr>
            <a:r>
              <a:rPr lang="sv-SE" sz="1800" dirty="0" smtClean="0"/>
              <a:t> Ämnet </a:t>
            </a:r>
            <a:r>
              <a:rPr lang="sv-SE" sz="1800" dirty="0"/>
              <a:t>sönderfaller till positroner.</a:t>
            </a:r>
          </a:p>
          <a:p>
            <a:pPr algn="l">
              <a:buFont typeface="Wingdings" pitchFamily="2" charset="2"/>
              <a:buChar char="q"/>
            </a:pPr>
            <a:endParaRPr lang="sv-SE" sz="1800" dirty="0"/>
          </a:p>
          <a:p>
            <a:pPr algn="l">
              <a:buFont typeface="Wingdings" pitchFamily="2" charset="2"/>
              <a:buChar char="q"/>
            </a:pPr>
            <a:r>
              <a:rPr lang="sv-SE" sz="1800" dirty="0" smtClean="0"/>
              <a:t> Positronerna </a:t>
            </a:r>
            <a:r>
              <a:rPr lang="sv-SE" sz="1800" dirty="0"/>
              <a:t>träffar på elektroner i kroppen och annihilerar då till par av fotoner.</a:t>
            </a:r>
          </a:p>
          <a:p>
            <a:pPr algn="l">
              <a:buFont typeface="Wingdings" pitchFamily="2" charset="2"/>
              <a:buChar char="q"/>
            </a:pPr>
            <a:endParaRPr lang="sv-SE" sz="1800" dirty="0"/>
          </a:p>
          <a:p>
            <a:pPr algn="l">
              <a:buFont typeface="Wingdings" pitchFamily="2" charset="2"/>
              <a:buChar char="q"/>
            </a:pPr>
            <a:r>
              <a:rPr lang="sv-SE" sz="1800" dirty="0" smtClean="0"/>
              <a:t> Fotonerna </a:t>
            </a:r>
            <a:r>
              <a:rPr lang="sv-SE" sz="1800" dirty="0"/>
              <a:t>detekteras och ger en bild av kroppen.</a:t>
            </a:r>
          </a:p>
          <a:p>
            <a:endParaRPr lang="sv-SE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174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57D0E81A-7E96-440F-8E5A-3ABF5465BE0C}" type="slidenum">
              <a:rPr lang="en-US" smtClean="0"/>
              <a:pPr defTabSz="912813"/>
              <a:t>15</a:t>
            </a:fld>
            <a:endParaRPr lang="en-US" smtClean="0"/>
          </a:p>
        </p:txBody>
      </p:sp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4676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Anti-</a:t>
            </a:r>
            <a:r>
              <a:rPr lang="en-US" sz="2800" dirty="0" err="1" smtClean="0"/>
              <a:t>materia</a:t>
            </a:r>
            <a:r>
              <a:rPr lang="en-US" sz="2800" dirty="0" smtClean="0"/>
              <a:t> till en bomb ?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52800" y="990600"/>
            <a:ext cx="5791200" cy="2590800"/>
          </a:xfrm>
        </p:spPr>
        <p:txBody>
          <a:bodyPr/>
          <a:lstStyle/>
          <a:p>
            <a:pPr defTabSz="912813" eaLnBrk="1" hangingPunct="1"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q"/>
            </a:pPr>
            <a:r>
              <a:rPr lang="en-US" sz="2400" dirty="0" err="1" smtClean="0">
                <a:solidFill>
                  <a:schemeClr val="accent2"/>
                </a:solidFill>
              </a:rPr>
              <a:t>Ett</a:t>
            </a:r>
            <a:r>
              <a:rPr lang="en-US" sz="2400" dirty="0" smtClean="0">
                <a:solidFill>
                  <a:schemeClr val="accent2"/>
                </a:solidFill>
              </a:rPr>
              <a:t> gram anti-</a:t>
            </a:r>
            <a:r>
              <a:rPr lang="en-US" sz="2400" dirty="0" err="1" smtClean="0">
                <a:solidFill>
                  <a:schemeClr val="accent2"/>
                </a:solidFill>
              </a:rPr>
              <a:t>materia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inneh</a:t>
            </a:r>
            <a:r>
              <a:rPr lang="sv-SE" sz="2400" dirty="0" err="1" smtClean="0">
                <a:solidFill>
                  <a:schemeClr val="accent2"/>
                </a:solidFill>
              </a:rPr>
              <a:t>åller</a:t>
            </a:r>
            <a:r>
              <a:rPr lang="sv-SE" sz="2400" dirty="0" smtClean="0">
                <a:solidFill>
                  <a:schemeClr val="accent2"/>
                </a:solidFill>
              </a:rPr>
              <a:t> energi som motsvarar en Hiroshima bomb (20 </a:t>
            </a:r>
            <a:r>
              <a:rPr lang="sv-SE" sz="2400" dirty="0" err="1" smtClean="0">
                <a:solidFill>
                  <a:schemeClr val="accent2"/>
                </a:solidFill>
              </a:rPr>
              <a:t>kton</a:t>
            </a:r>
            <a:r>
              <a:rPr lang="sv-SE" sz="2400" dirty="0" smtClean="0">
                <a:solidFill>
                  <a:schemeClr val="accent2"/>
                </a:solidFill>
              </a:rPr>
              <a:t> TNT)</a:t>
            </a:r>
          </a:p>
          <a:p>
            <a:pPr defTabSz="912813" eaLnBrk="1" hangingPunct="1">
              <a:lnSpc>
                <a:spcPct val="90000"/>
              </a:lnSpc>
              <a:buClr>
                <a:srgbClr val="008000"/>
              </a:buClr>
              <a:buFont typeface="Wingdings" pitchFamily="2" charset="2"/>
              <a:buChar char="q"/>
            </a:pPr>
            <a:r>
              <a:rPr lang="sv-SE" sz="2400" dirty="0" smtClean="0">
                <a:solidFill>
                  <a:srgbClr val="008000"/>
                </a:solidFill>
              </a:rPr>
              <a:t>Men det är omöjligt att lagra anti-materia så </a:t>
            </a:r>
            <a:r>
              <a:rPr lang="sv-SE" sz="2400" dirty="0" err="1" smtClean="0">
                <a:solidFill>
                  <a:srgbClr val="008000"/>
                </a:solidFill>
              </a:rPr>
              <a:t>CERNs</a:t>
            </a:r>
            <a:r>
              <a:rPr lang="sv-SE" sz="2400" dirty="0" smtClean="0">
                <a:solidFill>
                  <a:srgbClr val="008000"/>
                </a:solidFill>
              </a:rPr>
              <a:t> forskning kommer inte att leda till några nya vapen.</a:t>
            </a:r>
            <a:endParaRPr lang="en-US" sz="2400" dirty="0" smtClean="0">
              <a:solidFill>
                <a:srgbClr val="008000"/>
              </a:solidFill>
            </a:endParaRPr>
          </a:p>
        </p:txBody>
      </p:sp>
      <p:pic>
        <p:nvPicPr>
          <p:cNvPr id="17414" name="Picture 5" descr="angels_and_demo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295400"/>
            <a:ext cx="2924175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tsar_bomba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181600" y="3429000"/>
            <a:ext cx="3733800" cy="28003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52800" y="4876800"/>
            <a:ext cx="17526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Tsar </a:t>
            </a:r>
            <a:r>
              <a:rPr lang="en-US" sz="2000" dirty="0" err="1" smtClean="0"/>
              <a:t>Bomba</a:t>
            </a:r>
            <a:endParaRPr lang="en-US" sz="2000" dirty="0" smtClean="0"/>
          </a:p>
          <a:p>
            <a:r>
              <a:rPr lang="en-US" sz="2000" dirty="0" err="1" smtClean="0"/>
              <a:t>Vätebomb</a:t>
            </a:r>
            <a:endParaRPr lang="en-US" sz="2000" dirty="0" smtClean="0"/>
          </a:p>
          <a:p>
            <a:r>
              <a:rPr lang="en-US" sz="1800" dirty="0" smtClean="0"/>
              <a:t>50 </a:t>
            </a:r>
            <a:r>
              <a:rPr lang="en-US" sz="1800" dirty="0" err="1" smtClean="0"/>
              <a:t>Mton</a:t>
            </a:r>
            <a:r>
              <a:rPr lang="en-US" sz="1800" dirty="0" smtClean="0"/>
              <a:t> TNT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sv-SE" dirty="0" smtClean="0"/>
              <a:t>Vincent Hedberg - Lunds Universitet</a:t>
            </a:r>
            <a:endParaRPr lang="en-US" dirty="0" smtClean="0"/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88B6118-95AD-423D-BF5A-527465DDA868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18436" name="Footer Placeholder 1"/>
          <p:cNvSpPr txBox="1">
            <a:spLocks/>
          </p:cNvSpPr>
          <p:nvPr/>
        </p:nvSpPr>
        <p:spPr bwMode="auto">
          <a:xfrm>
            <a:off x="1676400" y="6477000"/>
            <a:ext cx="5715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z="1200"/>
          </a:p>
        </p:txBody>
      </p:sp>
      <p:sp>
        <p:nvSpPr>
          <p:cNvPr id="18437" name="Slide Number Placeholder 2"/>
          <p:cNvSpPr txBox="1">
            <a:spLocks/>
          </p:cNvSpPr>
          <p:nvPr/>
        </p:nvSpPr>
        <p:spPr bwMode="auto">
          <a:xfrm>
            <a:off x="6553200" y="64008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E402AFAB-C024-445E-922A-CCB75BACA03D}" type="slidenum">
              <a:rPr lang="en-US" sz="1200"/>
              <a:pPr algn="r" eaLnBrk="1" hangingPunct="1"/>
              <a:t>16</a:t>
            </a:fld>
            <a:endParaRPr lang="en-US" sz="120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66800" y="152400"/>
            <a:ext cx="7010400" cy="685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sv-SE" sz="4000" b="1" kern="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Hollywood på CERN</a:t>
            </a:r>
            <a:endParaRPr lang="en-US" sz="4000" b="1" kern="0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8439" name="Footer Placeholder 2"/>
          <p:cNvSpPr txBox="1">
            <a:spLocks/>
          </p:cNvSpPr>
          <p:nvPr/>
        </p:nvSpPr>
        <p:spPr bwMode="auto">
          <a:xfrm>
            <a:off x="1676400" y="6477000"/>
            <a:ext cx="5715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sz="1200"/>
          </a:p>
        </p:txBody>
      </p:sp>
      <p:sp>
        <p:nvSpPr>
          <p:cNvPr id="18440" name="Slide Number Placeholder 3"/>
          <p:cNvSpPr txBox="1">
            <a:spLocks/>
          </p:cNvSpPr>
          <p:nvPr/>
        </p:nvSpPr>
        <p:spPr bwMode="auto">
          <a:xfrm>
            <a:off x="6553200" y="64008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85843767-9888-4C07-96A4-F201F940F7BD}" type="slidenum">
              <a:rPr lang="en-US" sz="1200"/>
              <a:pPr algn="r"/>
              <a:t>16</a:t>
            </a:fld>
            <a:endParaRPr lang="en-US" sz="1200"/>
          </a:p>
        </p:txBody>
      </p:sp>
      <p:sp>
        <p:nvSpPr>
          <p:cNvPr id="18441" name="TextBox 6"/>
          <p:cNvSpPr txBox="1">
            <a:spLocks noChangeArrowheads="1"/>
          </p:cNvSpPr>
          <p:nvPr/>
        </p:nvSpPr>
        <p:spPr bwMode="auto">
          <a:xfrm>
            <a:off x="304800" y="1066800"/>
            <a:ext cx="8305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dirty="0"/>
              <a:t>Tro inte på allt som ni ser på bio </a:t>
            </a:r>
            <a:r>
              <a:rPr lang="sv-SE" dirty="0" smtClean="0"/>
              <a:t>…… men</a:t>
            </a:r>
            <a:endParaRPr lang="sv-SE" dirty="0"/>
          </a:p>
        </p:txBody>
      </p:sp>
      <p:pic>
        <p:nvPicPr>
          <p:cNvPr id="17" name="trailer_2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76400"/>
            <a:ext cx="8305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5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1945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9EC21D85-A5DD-4D1E-A3C3-035470F22DEF}" type="slidenum">
              <a:rPr lang="en-US" smtClean="0"/>
              <a:pPr defTabSz="912813"/>
              <a:t>17</a:t>
            </a:fld>
            <a:endParaRPr lang="en-US" smtClean="0"/>
          </a:p>
        </p:txBody>
      </p:sp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/>
              <a:t>The Large Hadron Collider (LHC)</a:t>
            </a:r>
          </a:p>
        </p:txBody>
      </p:sp>
      <p:pic>
        <p:nvPicPr>
          <p:cNvPr id="107524" name="lhc_animation.wmv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667000" y="1066800"/>
            <a:ext cx="6477000" cy="5181600"/>
          </a:xfrm>
        </p:spPr>
      </p:pic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152400" y="1219200"/>
            <a:ext cx="23780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/>
            <a:r>
              <a:rPr lang="en-US" sz="2000">
                <a:solidFill>
                  <a:srgbClr val="008000"/>
                </a:solidFill>
              </a:rPr>
              <a:t>Protoner accelereras f</a:t>
            </a:r>
            <a:r>
              <a:rPr lang="sv-SE" sz="2000">
                <a:solidFill>
                  <a:srgbClr val="008000"/>
                </a:solidFill>
              </a:rPr>
              <a:t>ö</a:t>
            </a:r>
            <a:r>
              <a:rPr lang="en-US" sz="2000">
                <a:solidFill>
                  <a:srgbClr val="008000"/>
                </a:solidFill>
              </a:rPr>
              <a:t>rst i en linj</a:t>
            </a:r>
            <a:r>
              <a:rPr lang="sv-SE" sz="2000">
                <a:solidFill>
                  <a:srgbClr val="008000"/>
                </a:solidFill>
              </a:rPr>
              <a:t>ä</a:t>
            </a:r>
            <a:r>
              <a:rPr lang="en-US" sz="2000">
                <a:solidFill>
                  <a:srgbClr val="008000"/>
                </a:solidFill>
              </a:rPr>
              <a:t>r accelerator, sedan i PS och SPS acceleratorerna, f</a:t>
            </a:r>
            <a:r>
              <a:rPr lang="sv-SE" sz="2000">
                <a:solidFill>
                  <a:srgbClr val="008000"/>
                </a:solidFill>
              </a:rPr>
              <a:t>ö</a:t>
            </a:r>
            <a:r>
              <a:rPr lang="en-US" sz="2000">
                <a:solidFill>
                  <a:srgbClr val="008000"/>
                </a:solidFill>
              </a:rPr>
              <a:t>r att slutligen komma ut i LHCs 27 km l</a:t>
            </a:r>
            <a:r>
              <a:rPr lang="sv-SE" sz="2000">
                <a:solidFill>
                  <a:srgbClr val="008000"/>
                </a:solidFill>
              </a:rPr>
              <a:t>å</a:t>
            </a:r>
            <a:r>
              <a:rPr lang="en-US" sz="2000">
                <a:solidFill>
                  <a:srgbClr val="008000"/>
                </a:solidFill>
              </a:rPr>
              <a:t>nga tunnel.</a:t>
            </a:r>
            <a:r>
              <a:rPr lang="en-US" sz="1600">
                <a:solidFill>
                  <a:srgbClr val="008000"/>
                </a:solidFill>
              </a:rPr>
              <a:t> </a:t>
            </a: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0" y="4495800"/>
            <a:ext cx="2527300" cy="1311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en-US" sz="2000">
                <a:solidFill>
                  <a:schemeClr val="accent2"/>
                </a:solidFill>
              </a:rPr>
              <a:t>Protonerna färdas i</a:t>
            </a:r>
          </a:p>
          <a:p>
            <a:pPr defTabSz="912813"/>
            <a:r>
              <a:rPr lang="en-US" sz="2000">
                <a:solidFill>
                  <a:schemeClr val="accent2"/>
                </a:solidFill>
              </a:rPr>
              <a:t>2808 paket som var</a:t>
            </a:r>
          </a:p>
          <a:p>
            <a:pPr defTabSz="912813"/>
            <a:r>
              <a:rPr lang="en-US" sz="2000">
                <a:solidFill>
                  <a:schemeClr val="accent2"/>
                </a:solidFill>
              </a:rPr>
              <a:t>och en innehåller</a:t>
            </a:r>
          </a:p>
          <a:p>
            <a:pPr defTabSz="912813"/>
            <a:r>
              <a:rPr lang="en-US" sz="2000">
                <a:solidFill>
                  <a:schemeClr val="accent2"/>
                </a:solidFill>
              </a:rPr>
              <a:t>10</a:t>
            </a:r>
            <a:r>
              <a:rPr lang="en-US" sz="2000" baseline="30000">
                <a:solidFill>
                  <a:schemeClr val="accent2"/>
                </a:solidFill>
              </a:rPr>
              <a:t>11</a:t>
            </a:r>
            <a:r>
              <a:rPr lang="en-US" sz="2000">
                <a:solidFill>
                  <a:schemeClr val="accent2"/>
                </a:solidFill>
              </a:rPr>
              <a:t> protoner.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0" fill="hold"/>
                                        <p:tgtEl>
                                          <p:spTgt spid="1075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75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75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75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52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2048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65F24C2A-D31D-49BA-98C9-ED4F42886CF6}" type="slidenum">
              <a:rPr lang="en-US" smtClean="0"/>
              <a:pPr defTabSz="912813"/>
              <a:t>18</a:t>
            </a:fld>
            <a:endParaRPr lang="en-US" smtClean="0"/>
          </a:p>
        </p:txBody>
      </p:sp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smtClean="0"/>
              <a:t>I LHC accelerator tunneln</a:t>
            </a:r>
          </a:p>
        </p:txBody>
      </p:sp>
      <p:pic>
        <p:nvPicPr>
          <p:cNvPr id="109572" name="lhc.wmv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" y="1066800"/>
            <a:ext cx="8610600" cy="51054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20" fill="hold"/>
                                        <p:tgtEl>
                                          <p:spTgt spid="1095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95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95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72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957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2150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A30E5BAE-1A33-488F-976D-D8457880FE45}" type="slidenum">
              <a:rPr lang="en-US" smtClean="0"/>
              <a:pPr defTabSz="912813"/>
              <a:t>19</a:t>
            </a:fld>
            <a:endParaRPr lang="en-US" smtClean="0"/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/>
              <a:t>Den stora hadron kollideraren</a:t>
            </a:r>
          </a:p>
        </p:txBody>
      </p:sp>
      <p:sp>
        <p:nvSpPr>
          <p:cNvPr id="21509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3886200" cy="5181600"/>
          </a:xfrm>
          <a:noFill/>
        </p:spPr>
        <p:txBody>
          <a:bodyPr/>
          <a:lstStyle/>
          <a:p>
            <a:pPr defTabSz="912813"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sv-SE" sz="1900" smtClean="0"/>
              <a:t>27 km lång proton-proton kolliderare var klar att starta hösten 2008.</a:t>
            </a:r>
          </a:p>
          <a:p>
            <a:pPr defTabSz="912813" eaLnBrk="1" hangingPunct="1">
              <a:lnSpc>
                <a:spcPct val="80000"/>
              </a:lnSpc>
              <a:buFontTx/>
              <a:buNone/>
            </a:pPr>
            <a:endParaRPr lang="sv-SE" sz="1900" smtClean="0">
              <a:solidFill>
                <a:srgbClr val="A50021"/>
              </a:solidFill>
            </a:endParaRPr>
          </a:p>
          <a:p>
            <a:pPr defTabSz="912813" eaLnBrk="1" hangingPunct="1">
              <a:lnSpc>
                <a:spcPct val="80000"/>
              </a:lnSpc>
            </a:pPr>
            <a:endParaRPr lang="en-US" sz="1900" smtClean="0">
              <a:solidFill>
                <a:srgbClr val="A50021"/>
              </a:solidFill>
            </a:endParaRPr>
          </a:p>
        </p:txBody>
      </p:sp>
      <p:pic>
        <p:nvPicPr>
          <p:cNvPr id="21510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72338" y="4159250"/>
            <a:ext cx="1566862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75" y="4159250"/>
            <a:ext cx="3167063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1143000"/>
            <a:ext cx="4495800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40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290D9557-964C-4885-8BE0-13210BA5BB8B}" type="slidenum">
              <a:rPr lang="en-US" smtClean="0"/>
              <a:pPr defTabSz="912813"/>
              <a:t>2</a:t>
            </a:fld>
            <a:endParaRPr lang="en-US" smtClean="0"/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v-SE" sz="2800" smtClean="0"/>
              <a:t>CERN – Ett världslaboratorium</a:t>
            </a:r>
            <a:endParaRPr lang="en-US" sz="2800" smtClean="0"/>
          </a:p>
        </p:txBody>
      </p:sp>
      <p:pic>
        <p:nvPicPr>
          <p:cNvPr id="410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066800"/>
            <a:ext cx="3352800" cy="273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616075"/>
            <a:ext cx="4114800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376613"/>
            <a:ext cx="4800600" cy="2921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5867400" y="4724400"/>
            <a:ext cx="27066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2813"/>
            <a:r>
              <a:rPr lang="sv-SE" sz="2400"/>
              <a:t>Från början</a:t>
            </a:r>
            <a:endParaRPr lang="en-US" sz="2400"/>
          </a:p>
          <a:p>
            <a:pPr algn="l" defTabSz="912813"/>
            <a:r>
              <a:rPr lang="en-US" sz="2400"/>
              <a:t>12 medlemsländer</a:t>
            </a: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5046663" y="1147763"/>
            <a:ext cx="3595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2813"/>
            <a:r>
              <a:rPr lang="sv-SE" sz="2400"/>
              <a:t>   CERN grundades 1954</a:t>
            </a:r>
            <a:endParaRPr lang="en-US" sz="2400"/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7086600" y="3048000"/>
            <a:ext cx="14478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2813"/>
            <a:endParaRPr lang="en-US"/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3657600" y="1752600"/>
            <a:ext cx="11430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>
              <a:spcBef>
                <a:spcPct val="50000"/>
              </a:spcBef>
            </a:pPr>
            <a:r>
              <a:rPr lang="en-US" sz="1600">
                <a:solidFill>
                  <a:schemeClr val="accent2"/>
                </a:solidFill>
              </a:rPr>
              <a:t>Torsten</a:t>
            </a:r>
          </a:p>
        </p:txBody>
      </p:sp>
      <p:sp>
        <p:nvSpPr>
          <p:cNvPr id="4108" name="Line 12"/>
          <p:cNvSpPr>
            <a:spLocks noChangeShapeType="1"/>
          </p:cNvSpPr>
          <p:nvPr/>
        </p:nvSpPr>
        <p:spPr bwMode="auto">
          <a:xfrm>
            <a:off x="4724400" y="2057400"/>
            <a:ext cx="2362200" cy="990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3657600" y="1981200"/>
            <a:ext cx="113665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en-US" sz="1600">
                <a:solidFill>
                  <a:schemeClr val="accent2"/>
                </a:solidFill>
              </a:rPr>
              <a:t>Gustavson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Vincent Hedberg - Lunds Universitet</a:t>
            </a:r>
          </a:p>
        </p:txBody>
      </p:sp>
      <p:sp>
        <p:nvSpPr>
          <p:cNvPr id="2253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F05C3B4-E1C7-497D-8341-46945173B2BE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22532" name="Footer Placeholder 4"/>
          <p:cNvSpPr txBox="1">
            <a:spLocks/>
          </p:cNvSpPr>
          <p:nvPr/>
        </p:nvSpPr>
        <p:spPr bwMode="auto">
          <a:xfrm>
            <a:off x="1676400" y="6477000"/>
            <a:ext cx="5715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 eaLnBrk="1" hangingPunct="1"/>
            <a:r>
              <a:rPr lang="en-US" sz="1200"/>
              <a:t>Vincent Hedberg - Lunds Universitet</a:t>
            </a:r>
          </a:p>
        </p:txBody>
      </p:sp>
      <p:sp>
        <p:nvSpPr>
          <p:cNvPr id="22533" name="Slide Number Placeholder 5"/>
          <p:cNvSpPr txBox="1">
            <a:spLocks/>
          </p:cNvSpPr>
          <p:nvPr/>
        </p:nvSpPr>
        <p:spPr bwMode="auto">
          <a:xfrm>
            <a:off x="6553200" y="64008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defTabSz="912813" eaLnBrk="1" hangingPunct="1"/>
            <a:fld id="{6C732E29-A604-492B-9E0E-C3CD078E95A9}" type="slidenum">
              <a:rPr lang="en-US" sz="1200"/>
              <a:pPr algn="r" defTabSz="912813" eaLnBrk="1" hangingPunct="1"/>
              <a:t>20</a:t>
            </a:fld>
            <a:endParaRPr lang="en-US" sz="120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1066800" y="152400"/>
            <a:ext cx="7010400" cy="6858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b="1" ker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Den stora hadron kollideraren</a:t>
            </a:r>
          </a:p>
        </p:txBody>
      </p:sp>
      <p:sp>
        <p:nvSpPr>
          <p:cNvPr id="7" name="Rectangle 14"/>
          <p:cNvSpPr txBox="1">
            <a:spLocks noChangeArrowheads="1"/>
          </p:cNvSpPr>
          <p:nvPr/>
        </p:nvSpPr>
        <p:spPr>
          <a:xfrm>
            <a:off x="0" y="1066800"/>
            <a:ext cx="3886200" cy="5181600"/>
          </a:xfrm>
          <a:prstGeom prst="rect">
            <a:avLst/>
          </a:prstGeom>
          <a:noFill/>
        </p:spPr>
        <p:txBody>
          <a:bodyPr/>
          <a:lstStyle/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 typeface="Wingdings" pitchFamily="2" charset="2"/>
              <a:buChar char="q"/>
              <a:defRPr/>
            </a:pPr>
            <a:r>
              <a:rPr lang="sv-SE" sz="1900" kern="0" dirty="0">
                <a:latin typeface="+mn-lt"/>
              </a:rPr>
              <a:t>27 km lång </a:t>
            </a:r>
            <a:r>
              <a:rPr lang="sv-SE" sz="1900" kern="0" dirty="0" err="1">
                <a:latin typeface="+mn-lt"/>
              </a:rPr>
              <a:t>proton-proton</a:t>
            </a:r>
            <a:r>
              <a:rPr lang="sv-SE" sz="1900" kern="0" dirty="0">
                <a:latin typeface="+mn-lt"/>
              </a:rPr>
              <a:t> kolliderare som var klar att starta hösten 2008.</a:t>
            </a: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 typeface="Wingdings" pitchFamily="2" charset="2"/>
              <a:buChar char="q"/>
              <a:defRPr/>
            </a:pPr>
            <a:r>
              <a:rPr lang="sv-SE" sz="1900" kern="0" dirty="0">
                <a:solidFill>
                  <a:schemeClr val="accent2"/>
                </a:solidFill>
                <a:latin typeface="+mn-lt"/>
              </a:rPr>
              <a:t>Den består av 1232 &amp; 392 supraledande magneter.</a:t>
            </a: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defRPr/>
            </a:pPr>
            <a:endParaRPr lang="en-US" sz="1900" kern="0" dirty="0">
              <a:solidFill>
                <a:srgbClr val="A50021"/>
              </a:solidFill>
              <a:latin typeface="+mn-lt"/>
            </a:endParaRPr>
          </a:p>
        </p:txBody>
      </p:sp>
      <p:pic>
        <p:nvPicPr>
          <p:cNvPr id="22536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72338" y="4159250"/>
            <a:ext cx="1566862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75" y="4159250"/>
            <a:ext cx="3167063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1143000"/>
            <a:ext cx="4495800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Vincent Hedberg - Lunds Universitet</a:t>
            </a:r>
          </a:p>
        </p:txBody>
      </p:sp>
      <p:sp>
        <p:nvSpPr>
          <p:cNvPr id="23555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2A03EFC-323A-4D26-A670-AE4D033C6D87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23556" name="Footer Placeholder 4"/>
          <p:cNvSpPr txBox="1">
            <a:spLocks/>
          </p:cNvSpPr>
          <p:nvPr/>
        </p:nvSpPr>
        <p:spPr bwMode="auto">
          <a:xfrm>
            <a:off x="1676400" y="6477000"/>
            <a:ext cx="5715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 eaLnBrk="1" hangingPunct="1"/>
            <a:r>
              <a:rPr lang="en-US" sz="1200"/>
              <a:t>Vincent Hedberg - Lunds Universitet</a:t>
            </a:r>
          </a:p>
        </p:txBody>
      </p:sp>
      <p:sp>
        <p:nvSpPr>
          <p:cNvPr id="23557" name="Slide Number Placeholder 5"/>
          <p:cNvSpPr txBox="1">
            <a:spLocks/>
          </p:cNvSpPr>
          <p:nvPr/>
        </p:nvSpPr>
        <p:spPr bwMode="auto">
          <a:xfrm>
            <a:off x="6553200" y="64008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defTabSz="912813" eaLnBrk="1" hangingPunct="1"/>
            <a:fld id="{2C9DB81E-1388-4E24-B26B-E1AB05896E79}" type="slidenum">
              <a:rPr lang="en-US" sz="1200"/>
              <a:pPr algn="r" defTabSz="912813" eaLnBrk="1" hangingPunct="1"/>
              <a:t>21</a:t>
            </a:fld>
            <a:endParaRPr lang="en-US" sz="120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1066800" y="152400"/>
            <a:ext cx="7010400" cy="6858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b="1" ker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Den stora hadron kollideraren</a:t>
            </a:r>
          </a:p>
        </p:txBody>
      </p:sp>
      <p:sp>
        <p:nvSpPr>
          <p:cNvPr id="7" name="Rectangle 14"/>
          <p:cNvSpPr txBox="1">
            <a:spLocks noChangeArrowheads="1"/>
          </p:cNvSpPr>
          <p:nvPr/>
        </p:nvSpPr>
        <p:spPr>
          <a:xfrm>
            <a:off x="0" y="1066800"/>
            <a:ext cx="3886200" cy="5181600"/>
          </a:xfrm>
          <a:prstGeom prst="rect">
            <a:avLst/>
          </a:prstGeom>
          <a:noFill/>
        </p:spPr>
        <p:txBody>
          <a:bodyPr/>
          <a:lstStyle/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 typeface="Wingdings" pitchFamily="2" charset="2"/>
              <a:buChar char="q"/>
              <a:defRPr/>
            </a:pPr>
            <a:r>
              <a:rPr lang="sv-SE" sz="1900" kern="0" dirty="0">
                <a:latin typeface="+mn-lt"/>
              </a:rPr>
              <a:t>27 km lång </a:t>
            </a:r>
            <a:r>
              <a:rPr lang="sv-SE" sz="1900" kern="0" dirty="0" err="1">
                <a:latin typeface="+mn-lt"/>
              </a:rPr>
              <a:t>proton-proton</a:t>
            </a:r>
            <a:r>
              <a:rPr lang="sv-SE" sz="1900" kern="0" dirty="0">
                <a:latin typeface="+mn-lt"/>
              </a:rPr>
              <a:t> kolliderare som var klar att starta hösten 2008.</a:t>
            </a: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 typeface="Wingdings" pitchFamily="2" charset="2"/>
              <a:buChar char="q"/>
              <a:defRPr/>
            </a:pPr>
            <a:r>
              <a:rPr lang="sv-SE" sz="1900" kern="0" dirty="0">
                <a:solidFill>
                  <a:schemeClr val="accent2"/>
                </a:solidFill>
                <a:latin typeface="+mn-lt"/>
              </a:rPr>
              <a:t>Den består av 1232 &amp; 392 supraledande magneter.</a:t>
            </a: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 typeface="Wingdings" pitchFamily="2" charset="2"/>
              <a:buChar char="q"/>
              <a:defRPr/>
            </a:pPr>
            <a:r>
              <a:rPr lang="sv-SE" sz="1900" kern="0" dirty="0">
                <a:solidFill>
                  <a:srgbClr val="0066CC"/>
                </a:solidFill>
                <a:latin typeface="+mn-lt"/>
              </a:rPr>
              <a:t>Kollisions energi: 14 TeV</a:t>
            </a: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 typeface="Wingdings" pitchFamily="2" charset="2"/>
              <a:buNone/>
              <a:defRPr/>
            </a:pPr>
            <a:r>
              <a:rPr lang="sv-SE" sz="1900" kern="0" dirty="0">
                <a:solidFill>
                  <a:srgbClr val="0066CC"/>
                </a:solidFill>
                <a:latin typeface="+mn-lt"/>
              </a:rPr>
              <a:t>      = vilomassan hos 15 000 protoner. När </a:t>
            </a:r>
            <a:r>
              <a:rPr lang="sv-SE" sz="1900" kern="0" dirty="0" err="1">
                <a:solidFill>
                  <a:srgbClr val="0066CC"/>
                </a:solidFill>
                <a:latin typeface="+mn-lt"/>
              </a:rPr>
              <a:t>Pb-atomer</a:t>
            </a:r>
            <a:r>
              <a:rPr lang="sv-SE" sz="1900" kern="0" dirty="0">
                <a:solidFill>
                  <a:srgbClr val="0066CC"/>
                </a:solidFill>
                <a:latin typeface="+mn-lt"/>
              </a:rPr>
              <a:t> kollideras är energin 1150 TeV.</a:t>
            </a:r>
            <a:endParaRPr lang="sv-SE" sz="1900" kern="0" dirty="0">
              <a:latin typeface="+mn-lt"/>
            </a:endParaRP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defRPr/>
            </a:pPr>
            <a:endParaRPr lang="en-US" sz="1900" kern="0" dirty="0">
              <a:solidFill>
                <a:srgbClr val="A50021"/>
              </a:solidFill>
              <a:latin typeface="+mn-lt"/>
            </a:endParaRPr>
          </a:p>
        </p:txBody>
      </p:sp>
      <p:pic>
        <p:nvPicPr>
          <p:cNvPr id="23560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72338" y="4159250"/>
            <a:ext cx="1566862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75" y="4159250"/>
            <a:ext cx="3167063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1143000"/>
            <a:ext cx="4495800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oter Placeholder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Vincent Hedberg - Lunds Universitet</a:t>
            </a:r>
          </a:p>
        </p:txBody>
      </p:sp>
      <p:sp>
        <p:nvSpPr>
          <p:cNvPr id="24579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429F36F-9B17-4A29-A19C-8021405A34BC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24580" name="Footer Placeholder 4"/>
          <p:cNvSpPr txBox="1">
            <a:spLocks/>
          </p:cNvSpPr>
          <p:nvPr/>
        </p:nvSpPr>
        <p:spPr bwMode="auto">
          <a:xfrm>
            <a:off x="1676400" y="6477000"/>
            <a:ext cx="5715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 eaLnBrk="1" hangingPunct="1"/>
            <a:r>
              <a:rPr lang="en-US" sz="1200"/>
              <a:t>Vincent Hedberg - Lunds Universitet</a:t>
            </a:r>
          </a:p>
        </p:txBody>
      </p:sp>
      <p:sp>
        <p:nvSpPr>
          <p:cNvPr id="24581" name="Slide Number Placeholder 5"/>
          <p:cNvSpPr txBox="1">
            <a:spLocks/>
          </p:cNvSpPr>
          <p:nvPr/>
        </p:nvSpPr>
        <p:spPr bwMode="auto">
          <a:xfrm>
            <a:off x="6553200" y="64008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defTabSz="912813" eaLnBrk="1" hangingPunct="1"/>
            <a:fld id="{8CEF134C-B929-4226-A4DF-E737E36A46D2}" type="slidenum">
              <a:rPr lang="en-US" sz="1200"/>
              <a:pPr algn="r" defTabSz="912813" eaLnBrk="1" hangingPunct="1"/>
              <a:t>22</a:t>
            </a:fld>
            <a:endParaRPr lang="en-US" sz="120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1066800" y="152400"/>
            <a:ext cx="7010400" cy="6858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b="1" ker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Den stora hadron kollideraren</a:t>
            </a:r>
          </a:p>
        </p:txBody>
      </p:sp>
      <p:sp>
        <p:nvSpPr>
          <p:cNvPr id="7" name="Rectangle 14"/>
          <p:cNvSpPr txBox="1">
            <a:spLocks noChangeArrowheads="1"/>
          </p:cNvSpPr>
          <p:nvPr/>
        </p:nvSpPr>
        <p:spPr>
          <a:xfrm>
            <a:off x="0" y="1066800"/>
            <a:ext cx="3886200" cy="5181600"/>
          </a:xfrm>
          <a:prstGeom prst="rect">
            <a:avLst/>
          </a:prstGeom>
          <a:noFill/>
        </p:spPr>
        <p:txBody>
          <a:bodyPr/>
          <a:lstStyle/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 typeface="Wingdings" pitchFamily="2" charset="2"/>
              <a:buChar char="q"/>
              <a:defRPr/>
            </a:pPr>
            <a:r>
              <a:rPr lang="sv-SE" sz="1900" kern="0" dirty="0">
                <a:latin typeface="+mn-lt"/>
              </a:rPr>
              <a:t>27 km lång </a:t>
            </a:r>
            <a:r>
              <a:rPr lang="sv-SE" sz="1900" kern="0" dirty="0" err="1">
                <a:latin typeface="+mn-lt"/>
              </a:rPr>
              <a:t>proton-proton</a:t>
            </a:r>
            <a:r>
              <a:rPr lang="sv-SE" sz="1900" kern="0" dirty="0">
                <a:latin typeface="+mn-lt"/>
              </a:rPr>
              <a:t> kolliderare som var klar att starta hösten 2008.</a:t>
            </a: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 typeface="Wingdings" pitchFamily="2" charset="2"/>
              <a:buChar char="q"/>
              <a:defRPr/>
            </a:pPr>
            <a:r>
              <a:rPr lang="sv-SE" sz="1900" kern="0" dirty="0">
                <a:solidFill>
                  <a:schemeClr val="accent2"/>
                </a:solidFill>
                <a:latin typeface="+mn-lt"/>
              </a:rPr>
              <a:t>Den består av 1232 &amp; 392 supraledande magneter.</a:t>
            </a: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 typeface="Wingdings" pitchFamily="2" charset="2"/>
              <a:buChar char="q"/>
              <a:defRPr/>
            </a:pPr>
            <a:r>
              <a:rPr lang="sv-SE" sz="1900" kern="0" dirty="0">
                <a:solidFill>
                  <a:srgbClr val="0066CC"/>
                </a:solidFill>
                <a:latin typeface="+mn-lt"/>
              </a:rPr>
              <a:t>Kollisions energi: 14 TeV</a:t>
            </a: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 typeface="Wingdings" pitchFamily="2" charset="2"/>
              <a:buNone/>
              <a:defRPr/>
            </a:pPr>
            <a:r>
              <a:rPr lang="sv-SE" sz="1900" kern="0" dirty="0">
                <a:solidFill>
                  <a:srgbClr val="0066CC"/>
                </a:solidFill>
                <a:latin typeface="+mn-lt"/>
              </a:rPr>
              <a:t>      = vilomassan hos 15 000 protoner. När </a:t>
            </a:r>
            <a:r>
              <a:rPr lang="sv-SE" sz="1900" kern="0" dirty="0" err="1">
                <a:solidFill>
                  <a:srgbClr val="0066CC"/>
                </a:solidFill>
                <a:latin typeface="+mn-lt"/>
              </a:rPr>
              <a:t>Pb-atomer</a:t>
            </a:r>
            <a:r>
              <a:rPr lang="sv-SE" sz="1900" kern="0" dirty="0">
                <a:solidFill>
                  <a:srgbClr val="0066CC"/>
                </a:solidFill>
                <a:latin typeface="+mn-lt"/>
              </a:rPr>
              <a:t> kollideras är energin 1150 TeV.</a:t>
            </a:r>
            <a:endParaRPr lang="sv-SE" sz="1900" kern="0" dirty="0">
              <a:latin typeface="+mn-lt"/>
            </a:endParaRP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 typeface="Wingdings" pitchFamily="2" charset="2"/>
              <a:buChar char="q"/>
              <a:defRPr/>
            </a:pPr>
            <a:r>
              <a:rPr lang="sv-SE" sz="1900" kern="0" dirty="0">
                <a:solidFill>
                  <a:srgbClr val="008000"/>
                </a:solidFill>
                <a:latin typeface="+mn-lt"/>
              </a:rPr>
              <a:t>Protonernas hastighet är</a:t>
            </a: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 typeface="Wingdings" pitchFamily="2" charset="2"/>
              <a:buNone/>
              <a:defRPr/>
            </a:pPr>
            <a:r>
              <a:rPr lang="sv-SE" sz="1900" kern="0" dirty="0">
                <a:solidFill>
                  <a:srgbClr val="008000"/>
                </a:solidFill>
                <a:latin typeface="+mn-lt"/>
              </a:rPr>
              <a:t>      99,999999991% av ljushastigheten.</a:t>
            </a: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defRPr/>
            </a:pPr>
            <a:endParaRPr lang="en-US" sz="1900" kern="0" dirty="0">
              <a:solidFill>
                <a:srgbClr val="A50021"/>
              </a:solidFill>
              <a:latin typeface="+mn-lt"/>
            </a:endParaRPr>
          </a:p>
        </p:txBody>
      </p:sp>
      <p:pic>
        <p:nvPicPr>
          <p:cNvPr id="24584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72338" y="4159250"/>
            <a:ext cx="1566862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75" y="4159250"/>
            <a:ext cx="3167063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6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1143000"/>
            <a:ext cx="4495800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oter Placeholder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Vincent Hedberg - Lunds Universitet</a:t>
            </a:r>
          </a:p>
        </p:txBody>
      </p:sp>
      <p:sp>
        <p:nvSpPr>
          <p:cNvPr id="25603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5EF68E9-C0C2-4A08-8157-AD8E5E3D395E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25604" name="Footer Placeholder 4"/>
          <p:cNvSpPr txBox="1">
            <a:spLocks/>
          </p:cNvSpPr>
          <p:nvPr/>
        </p:nvSpPr>
        <p:spPr bwMode="auto">
          <a:xfrm>
            <a:off x="1676400" y="6477000"/>
            <a:ext cx="5715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 eaLnBrk="1" hangingPunct="1"/>
            <a:r>
              <a:rPr lang="en-US" sz="1200"/>
              <a:t>Vincent Hedberg - Lunds Universitet</a:t>
            </a:r>
          </a:p>
        </p:txBody>
      </p:sp>
      <p:sp>
        <p:nvSpPr>
          <p:cNvPr id="25605" name="Slide Number Placeholder 5"/>
          <p:cNvSpPr txBox="1">
            <a:spLocks/>
          </p:cNvSpPr>
          <p:nvPr/>
        </p:nvSpPr>
        <p:spPr bwMode="auto">
          <a:xfrm>
            <a:off x="6553200" y="64008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defTabSz="912813" eaLnBrk="1" hangingPunct="1"/>
            <a:fld id="{83BDA63A-EA43-4F36-B46A-747D1511B315}" type="slidenum">
              <a:rPr lang="en-US" sz="1200"/>
              <a:pPr algn="r" defTabSz="912813" eaLnBrk="1" hangingPunct="1"/>
              <a:t>23</a:t>
            </a:fld>
            <a:endParaRPr lang="en-US" sz="120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1066800" y="152400"/>
            <a:ext cx="7010400" cy="6858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b="1" ker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Den stora hadron kollideraren</a:t>
            </a:r>
          </a:p>
        </p:txBody>
      </p:sp>
      <p:sp>
        <p:nvSpPr>
          <p:cNvPr id="7" name="Rectangle 14"/>
          <p:cNvSpPr txBox="1">
            <a:spLocks noChangeArrowheads="1"/>
          </p:cNvSpPr>
          <p:nvPr/>
        </p:nvSpPr>
        <p:spPr>
          <a:xfrm>
            <a:off x="0" y="1066800"/>
            <a:ext cx="3886200" cy="5181600"/>
          </a:xfrm>
          <a:prstGeom prst="rect">
            <a:avLst/>
          </a:prstGeom>
          <a:noFill/>
        </p:spPr>
        <p:txBody>
          <a:bodyPr/>
          <a:lstStyle/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 typeface="Wingdings" pitchFamily="2" charset="2"/>
              <a:buChar char="q"/>
              <a:defRPr/>
            </a:pPr>
            <a:r>
              <a:rPr lang="sv-SE" sz="1900" kern="0" dirty="0">
                <a:latin typeface="+mn-lt"/>
              </a:rPr>
              <a:t>27 km lång </a:t>
            </a:r>
            <a:r>
              <a:rPr lang="sv-SE" sz="1900" kern="0" dirty="0" err="1">
                <a:latin typeface="+mn-lt"/>
              </a:rPr>
              <a:t>proton-proton</a:t>
            </a:r>
            <a:r>
              <a:rPr lang="sv-SE" sz="1900" kern="0" dirty="0">
                <a:latin typeface="+mn-lt"/>
              </a:rPr>
              <a:t> kolliderare som var klar att starta hösten 2008.</a:t>
            </a: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 typeface="Wingdings" pitchFamily="2" charset="2"/>
              <a:buChar char="q"/>
              <a:defRPr/>
            </a:pPr>
            <a:r>
              <a:rPr lang="sv-SE" sz="1900" kern="0" dirty="0">
                <a:solidFill>
                  <a:schemeClr val="accent2"/>
                </a:solidFill>
                <a:latin typeface="+mn-lt"/>
              </a:rPr>
              <a:t>Den består av 1232 &amp; 392 supraledande magneter.</a:t>
            </a: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 typeface="Wingdings" pitchFamily="2" charset="2"/>
              <a:buChar char="q"/>
              <a:defRPr/>
            </a:pPr>
            <a:r>
              <a:rPr lang="sv-SE" sz="1900" kern="0" dirty="0">
                <a:solidFill>
                  <a:srgbClr val="0066CC"/>
                </a:solidFill>
                <a:latin typeface="+mn-lt"/>
              </a:rPr>
              <a:t>Kollisions energi: 14 TeV</a:t>
            </a: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 typeface="Wingdings" pitchFamily="2" charset="2"/>
              <a:buNone/>
              <a:defRPr/>
            </a:pPr>
            <a:r>
              <a:rPr lang="sv-SE" sz="1900" kern="0" dirty="0">
                <a:solidFill>
                  <a:srgbClr val="0066CC"/>
                </a:solidFill>
                <a:latin typeface="+mn-lt"/>
              </a:rPr>
              <a:t>      = vilomassan hos 15 000 protoner. När </a:t>
            </a:r>
            <a:r>
              <a:rPr lang="sv-SE" sz="1900" kern="0" dirty="0" err="1">
                <a:solidFill>
                  <a:srgbClr val="0066CC"/>
                </a:solidFill>
                <a:latin typeface="+mn-lt"/>
              </a:rPr>
              <a:t>Pb-atomer</a:t>
            </a:r>
            <a:r>
              <a:rPr lang="sv-SE" sz="1900" kern="0" dirty="0">
                <a:solidFill>
                  <a:srgbClr val="0066CC"/>
                </a:solidFill>
                <a:latin typeface="+mn-lt"/>
              </a:rPr>
              <a:t> kollideras är energin 1150 TeV.</a:t>
            </a:r>
            <a:endParaRPr lang="sv-SE" sz="1900" kern="0" dirty="0">
              <a:latin typeface="+mn-lt"/>
            </a:endParaRP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 typeface="Wingdings" pitchFamily="2" charset="2"/>
              <a:buChar char="q"/>
              <a:defRPr/>
            </a:pPr>
            <a:r>
              <a:rPr lang="sv-SE" sz="1900" kern="0" dirty="0">
                <a:solidFill>
                  <a:srgbClr val="008000"/>
                </a:solidFill>
                <a:latin typeface="+mn-lt"/>
              </a:rPr>
              <a:t>Protonernas hastighet är</a:t>
            </a: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 typeface="Wingdings" pitchFamily="2" charset="2"/>
              <a:buNone/>
              <a:defRPr/>
            </a:pPr>
            <a:r>
              <a:rPr lang="sv-SE" sz="1900" kern="0" dirty="0">
                <a:solidFill>
                  <a:srgbClr val="008000"/>
                </a:solidFill>
                <a:latin typeface="+mn-lt"/>
              </a:rPr>
              <a:t>      99,999999991% av ljushastigheten.</a:t>
            </a: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 typeface="Wingdings" pitchFamily="2" charset="2"/>
              <a:buChar char="q"/>
              <a:defRPr/>
            </a:pPr>
            <a:r>
              <a:rPr lang="sv-SE" sz="1900" kern="0" dirty="0">
                <a:solidFill>
                  <a:srgbClr val="FF9900"/>
                </a:solidFill>
                <a:latin typeface="+mn-lt"/>
              </a:rPr>
              <a:t>En miljard kollisioner per sekund.</a:t>
            </a: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defRPr/>
            </a:pPr>
            <a:endParaRPr lang="sv-SE" sz="1900" kern="0" dirty="0">
              <a:solidFill>
                <a:srgbClr val="A50021"/>
              </a:solidFill>
              <a:latin typeface="+mn-lt"/>
            </a:endParaRP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Tx/>
              <a:buChar char="•"/>
              <a:defRPr/>
            </a:pPr>
            <a:endParaRPr lang="en-US" sz="1900" kern="0" dirty="0">
              <a:solidFill>
                <a:srgbClr val="A50021"/>
              </a:solidFill>
              <a:latin typeface="+mn-lt"/>
            </a:endParaRPr>
          </a:p>
        </p:txBody>
      </p:sp>
      <p:pic>
        <p:nvPicPr>
          <p:cNvPr id="25608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72338" y="4159250"/>
            <a:ext cx="1566862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75" y="4159250"/>
            <a:ext cx="3167063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1143000"/>
            <a:ext cx="4495800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oter Placeholder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Vincent Hedberg - Lunds Universitet</a:t>
            </a:r>
          </a:p>
        </p:txBody>
      </p:sp>
      <p:sp>
        <p:nvSpPr>
          <p:cNvPr id="2662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1527255-0703-4606-84EC-4B5FA1CC0BBE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26628" name="Footer Placeholder 4"/>
          <p:cNvSpPr txBox="1">
            <a:spLocks/>
          </p:cNvSpPr>
          <p:nvPr/>
        </p:nvSpPr>
        <p:spPr bwMode="auto">
          <a:xfrm>
            <a:off x="1676400" y="6477000"/>
            <a:ext cx="5715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 eaLnBrk="1" hangingPunct="1"/>
            <a:r>
              <a:rPr lang="en-US" sz="1200"/>
              <a:t>Vincent Hedberg - Lunds Universitet</a:t>
            </a:r>
          </a:p>
        </p:txBody>
      </p:sp>
      <p:sp>
        <p:nvSpPr>
          <p:cNvPr id="26629" name="Slide Number Placeholder 5"/>
          <p:cNvSpPr txBox="1">
            <a:spLocks/>
          </p:cNvSpPr>
          <p:nvPr/>
        </p:nvSpPr>
        <p:spPr bwMode="auto">
          <a:xfrm>
            <a:off x="6553200" y="64008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defTabSz="912813" eaLnBrk="1" hangingPunct="1"/>
            <a:fld id="{5DFE29CE-6D8C-4E58-9F67-E51C41FBFF00}" type="slidenum">
              <a:rPr lang="en-US" sz="1200"/>
              <a:pPr algn="r" defTabSz="912813" eaLnBrk="1" hangingPunct="1"/>
              <a:t>24</a:t>
            </a:fld>
            <a:endParaRPr lang="en-US" sz="120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1066800" y="152400"/>
            <a:ext cx="7010400" cy="6858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b="1" ker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Den stora hadron kollideraren</a:t>
            </a:r>
          </a:p>
        </p:txBody>
      </p:sp>
      <p:sp>
        <p:nvSpPr>
          <p:cNvPr id="7" name="Rectangle 14"/>
          <p:cNvSpPr txBox="1">
            <a:spLocks noChangeArrowheads="1"/>
          </p:cNvSpPr>
          <p:nvPr/>
        </p:nvSpPr>
        <p:spPr>
          <a:xfrm>
            <a:off x="0" y="1066800"/>
            <a:ext cx="3886200" cy="5181600"/>
          </a:xfrm>
          <a:prstGeom prst="rect">
            <a:avLst/>
          </a:prstGeom>
          <a:noFill/>
        </p:spPr>
        <p:txBody>
          <a:bodyPr/>
          <a:lstStyle/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 typeface="Wingdings" pitchFamily="2" charset="2"/>
              <a:buChar char="q"/>
              <a:defRPr/>
            </a:pPr>
            <a:r>
              <a:rPr lang="sv-SE" sz="1900" kern="0" dirty="0">
                <a:latin typeface="+mn-lt"/>
              </a:rPr>
              <a:t>27 km lång </a:t>
            </a:r>
            <a:r>
              <a:rPr lang="sv-SE" sz="1900" kern="0" dirty="0" err="1">
                <a:latin typeface="+mn-lt"/>
              </a:rPr>
              <a:t>proton-proton</a:t>
            </a:r>
            <a:r>
              <a:rPr lang="sv-SE" sz="1900" kern="0" dirty="0">
                <a:latin typeface="+mn-lt"/>
              </a:rPr>
              <a:t> kolliderare som var klar att starta hösten 2008.</a:t>
            </a: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 typeface="Wingdings" pitchFamily="2" charset="2"/>
              <a:buChar char="q"/>
              <a:defRPr/>
            </a:pPr>
            <a:r>
              <a:rPr lang="sv-SE" sz="1900" kern="0" dirty="0">
                <a:solidFill>
                  <a:schemeClr val="accent2"/>
                </a:solidFill>
                <a:latin typeface="+mn-lt"/>
              </a:rPr>
              <a:t>Den består av 1232 &amp; 392 supraledande magneter.</a:t>
            </a: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 typeface="Wingdings" pitchFamily="2" charset="2"/>
              <a:buChar char="q"/>
              <a:defRPr/>
            </a:pPr>
            <a:r>
              <a:rPr lang="sv-SE" sz="1900" kern="0" dirty="0">
                <a:solidFill>
                  <a:srgbClr val="0066CC"/>
                </a:solidFill>
                <a:latin typeface="+mn-lt"/>
              </a:rPr>
              <a:t>Kollisions energi: 14 TeV</a:t>
            </a: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 typeface="Wingdings" pitchFamily="2" charset="2"/>
              <a:buNone/>
              <a:defRPr/>
            </a:pPr>
            <a:r>
              <a:rPr lang="sv-SE" sz="1900" kern="0" dirty="0">
                <a:solidFill>
                  <a:srgbClr val="0066CC"/>
                </a:solidFill>
                <a:latin typeface="+mn-lt"/>
              </a:rPr>
              <a:t>      = vilomassan hos 15 000 protoner. När </a:t>
            </a:r>
            <a:r>
              <a:rPr lang="sv-SE" sz="1900" kern="0" dirty="0" err="1">
                <a:solidFill>
                  <a:srgbClr val="0066CC"/>
                </a:solidFill>
                <a:latin typeface="+mn-lt"/>
              </a:rPr>
              <a:t>Pb-atomer</a:t>
            </a:r>
            <a:r>
              <a:rPr lang="sv-SE" sz="1900" kern="0" dirty="0">
                <a:solidFill>
                  <a:srgbClr val="0066CC"/>
                </a:solidFill>
                <a:latin typeface="+mn-lt"/>
              </a:rPr>
              <a:t> kollideras är energin 1150 TeV.</a:t>
            </a:r>
            <a:endParaRPr lang="sv-SE" sz="1900" kern="0" dirty="0">
              <a:latin typeface="+mn-lt"/>
            </a:endParaRP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 typeface="Wingdings" pitchFamily="2" charset="2"/>
              <a:buChar char="q"/>
              <a:defRPr/>
            </a:pPr>
            <a:r>
              <a:rPr lang="sv-SE" sz="1900" kern="0" dirty="0">
                <a:solidFill>
                  <a:srgbClr val="008000"/>
                </a:solidFill>
                <a:latin typeface="+mn-lt"/>
              </a:rPr>
              <a:t>Protonernas hastighet är</a:t>
            </a: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 typeface="Wingdings" pitchFamily="2" charset="2"/>
              <a:buNone/>
              <a:defRPr/>
            </a:pPr>
            <a:r>
              <a:rPr lang="sv-SE" sz="1900" kern="0" dirty="0">
                <a:solidFill>
                  <a:srgbClr val="008000"/>
                </a:solidFill>
                <a:latin typeface="+mn-lt"/>
              </a:rPr>
              <a:t>      99,999999991% av ljushastigheten.</a:t>
            </a: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 typeface="Wingdings" pitchFamily="2" charset="2"/>
              <a:buChar char="q"/>
              <a:defRPr/>
            </a:pPr>
            <a:r>
              <a:rPr lang="sv-SE" sz="1900" kern="0" dirty="0">
                <a:solidFill>
                  <a:srgbClr val="FF9900"/>
                </a:solidFill>
                <a:latin typeface="+mn-lt"/>
              </a:rPr>
              <a:t>En miljard kollisioner per sekund.</a:t>
            </a: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 typeface="Wingdings" pitchFamily="2" charset="2"/>
              <a:buChar char="q"/>
              <a:defRPr/>
            </a:pPr>
            <a:r>
              <a:rPr lang="sv-SE" sz="1900" kern="0" dirty="0">
                <a:solidFill>
                  <a:srgbClr val="A50021"/>
                </a:solidFill>
                <a:latin typeface="+mn-lt"/>
              </a:rPr>
              <a:t>360 MJ lagrad energi i en av strålarna.</a:t>
            </a: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 typeface="Wingdings" pitchFamily="2" charset="2"/>
              <a:buNone/>
              <a:defRPr/>
            </a:pPr>
            <a:r>
              <a:rPr lang="sv-SE" sz="1900" kern="0" dirty="0">
                <a:solidFill>
                  <a:srgbClr val="A50021"/>
                </a:solidFill>
                <a:latin typeface="+mn-lt"/>
              </a:rPr>
              <a:t>      </a:t>
            </a:r>
            <a:r>
              <a:rPr lang="sv-SE" sz="1900" kern="0" dirty="0">
                <a:solidFill>
                  <a:srgbClr val="7030A0"/>
                </a:solidFill>
                <a:latin typeface="+mn-lt"/>
              </a:rPr>
              <a:t>( 360MJ </a:t>
            </a:r>
            <a:r>
              <a:rPr lang="en-US" sz="1900" kern="0" dirty="0">
                <a:solidFill>
                  <a:srgbClr val="7030A0"/>
                </a:solidFill>
                <a:latin typeface="+mn-lt"/>
              </a:rPr>
              <a:t>~ </a:t>
            </a:r>
            <a:r>
              <a:rPr lang="en-US" sz="1900" kern="0" dirty="0" err="1">
                <a:solidFill>
                  <a:srgbClr val="7030A0"/>
                </a:solidFill>
                <a:latin typeface="+mn-lt"/>
              </a:rPr>
              <a:t>Energin</a:t>
            </a:r>
            <a:r>
              <a:rPr lang="en-US" sz="1900" kern="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1900" kern="0" dirty="0" err="1">
                <a:solidFill>
                  <a:srgbClr val="7030A0"/>
                </a:solidFill>
                <a:latin typeface="+mn-lt"/>
              </a:rPr>
              <a:t>hos</a:t>
            </a:r>
            <a:r>
              <a:rPr lang="en-US" sz="1900" kern="0" dirty="0">
                <a:solidFill>
                  <a:srgbClr val="7030A0"/>
                </a:solidFill>
                <a:latin typeface="+mn-lt"/>
              </a:rPr>
              <a:t> </a:t>
            </a:r>
            <a:r>
              <a:rPr lang="sv-SE" sz="1900" kern="0" dirty="0">
                <a:solidFill>
                  <a:srgbClr val="7030A0"/>
                </a:solidFill>
                <a:latin typeface="+mn-lt"/>
              </a:rPr>
              <a:t>ett tåg i 150 km/h eller i explosionen av 77 kg TNT)</a:t>
            </a: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Tx/>
              <a:buChar char="•"/>
              <a:defRPr/>
            </a:pPr>
            <a:endParaRPr lang="en-US" sz="1900" kern="0" dirty="0">
              <a:solidFill>
                <a:srgbClr val="A50021"/>
              </a:solidFill>
              <a:latin typeface="+mn-lt"/>
            </a:endParaRPr>
          </a:p>
        </p:txBody>
      </p:sp>
      <p:pic>
        <p:nvPicPr>
          <p:cNvPr id="26632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72338" y="4159250"/>
            <a:ext cx="1566862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75" y="4159250"/>
            <a:ext cx="3167063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1143000"/>
            <a:ext cx="4495800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2765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9E8FB3F8-9FF6-4BD9-96AB-05F737E0EF12}" type="slidenum">
              <a:rPr lang="en-US" smtClean="0"/>
              <a:pPr defTabSz="912813"/>
              <a:t>25</a:t>
            </a:fld>
            <a:endParaRPr lang="en-US" smtClean="0"/>
          </a:p>
        </p:txBody>
      </p:sp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Magneter</a:t>
            </a:r>
            <a:r>
              <a:rPr lang="en-US" dirty="0" smtClean="0"/>
              <a:t> for </a:t>
            </a:r>
            <a:r>
              <a:rPr lang="en-US" dirty="0" err="1" smtClean="0"/>
              <a:t>att</a:t>
            </a:r>
            <a:r>
              <a:rPr lang="en-US" dirty="0" smtClean="0"/>
              <a:t> </a:t>
            </a:r>
            <a:r>
              <a:rPr lang="en-US" dirty="0" err="1" smtClean="0"/>
              <a:t>styra</a:t>
            </a:r>
            <a:r>
              <a:rPr lang="en-US" dirty="0" smtClean="0"/>
              <a:t> proton </a:t>
            </a:r>
            <a:r>
              <a:rPr lang="en-US" dirty="0" err="1" smtClean="0"/>
              <a:t>str</a:t>
            </a:r>
            <a:r>
              <a:rPr lang="sv-SE" dirty="0" smtClean="0"/>
              <a:t>å</a:t>
            </a:r>
            <a:r>
              <a:rPr lang="en-US" dirty="0" err="1" smtClean="0"/>
              <a:t>larna</a:t>
            </a:r>
            <a:endParaRPr lang="en-US" dirty="0" smtClean="0"/>
          </a:p>
        </p:txBody>
      </p:sp>
      <p:pic>
        <p:nvPicPr>
          <p:cNvPr id="27653" name="Picture 4" descr="lhc_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43000"/>
            <a:ext cx="6705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Text Box 5"/>
          <p:cNvSpPr txBox="1">
            <a:spLocks noChangeArrowheads="1"/>
          </p:cNvSpPr>
          <p:nvPr/>
        </p:nvSpPr>
        <p:spPr bwMode="auto">
          <a:xfrm>
            <a:off x="7315200" y="3276600"/>
            <a:ext cx="1665288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en-US" sz="2000"/>
              <a:t>Magnet fält:</a:t>
            </a:r>
          </a:p>
          <a:p>
            <a:pPr defTabSz="912813"/>
            <a:r>
              <a:rPr lang="en-US" sz="2000"/>
              <a:t>8.3 Tesla</a:t>
            </a:r>
          </a:p>
        </p:txBody>
      </p:sp>
      <p:sp>
        <p:nvSpPr>
          <p:cNvPr id="27655" name="Text Box 6"/>
          <p:cNvSpPr txBox="1">
            <a:spLocks noChangeArrowheads="1"/>
          </p:cNvSpPr>
          <p:nvPr/>
        </p:nvSpPr>
        <p:spPr bwMode="auto">
          <a:xfrm>
            <a:off x="7391400" y="1371600"/>
            <a:ext cx="1401763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en-US" sz="2000"/>
              <a:t>1232 dipol</a:t>
            </a:r>
          </a:p>
          <a:p>
            <a:pPr defTabSz="912813"/>
            <a:r>
              <a:rPr lang="en-US" sz="2000"/>
              <a:t>magneter</a:t>
            </a:r>
          </a:p>
        </p:txBody>
      </p:sp>
      <p:sp>
        <p:nvSpPr>
          <p:cNvPr id="27656" name="Text Box 7"/>
          <p:cNvSpPr txBox="1">
            <a:spLocks noChangeArrowheads="1"/>
          </p:cNvSpPr>
          <p:nvPr/>
        </p:nvSpPr>
        <p:spPr bwMode="auto">
          <a:xfrm>
            <a:off x="7218363" y="2286000"/>
            <a:ext cx="1682750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en-US" sz="2000"/>
              <a:t>14 m långa</a:t>
            </a:r>
          </a:p>
          <a:p>
            <a:pPr defTabSz="912813"/>
            <a:r>
              <a:rPr lang="en-US" sz="2000"/>
              <a:t>35 ton tunga</a:t>
            </a: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7126288" y="4191000"/>
            <a:ext cx="2017712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en-US" sz="2000"/>
              <a:t>120 ton</a:t>
            </a:r>
          </a:p>
          <a:p>
            <a:pPr defTabSz="912813"/>
            <a:r>
              <a:rPr lang="en-US" sz="2000"/>
              <a:t>flytande helium</a:t>
            </a:r>
          </a:p>
          <a:p>
            <a:pPr defTabSz="912813"/>
            <a:r>
              <a:rPr lang="en-US" sz="2000"/>
              <a:t>(1.9 K)</a:t>
            </a:r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7085013" y="5486400"/>
            <a:ext cx="187642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en-US" sz="2000"/>
              <a:t>11800 Ampere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286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322F3BF4-7410-47E7-892E-8B5459EFF337}" type="slidenum">
              <a:rPr lang="en-US" smtClean="0"/>
              <a:pPr defTabSz="912813"/>
              <a:t>26</a:t>
            </a:fld>
            <a:endParaRPr lang="en-US" smtClean="0"/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Kaviteter f</a:t>
            </a:r>
            <a:r>
              <a:rPr lang="sv-SE" smtClean="0"/>
              <a:t>ö</a:t>
            </a:r>
            <a:r>
              <a:rPr lang="en-US" smtClean="0"/>
              <a:t>r att ge protonerna energi</a:t>
            </a:r>
          </a:p>
        </p:txBody>
      </p:sp>
      <p:pic>
        <p:nvPicPr>
          <p:cNvPr id="28677" name="Picture 4" descr="lhc_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0"/>
            <a:ext cx="4114800" cy="308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7" descr="0007016_06-A4-at-144-dp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3575" y="3048000"/>
            <a:ext cx="4670425" cy="305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8" descr="principle_cavit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66800"/>
            <a:ext cx="2590800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0" name="Text Box 9"/>
          <p:cNvSpPr txBox="1">
            <a:spLocks noChangeArrowheads="1"/>
          </p:cNvSpPr>
          <p:nvPr/>
        </p:nvSpPr>
        <p:spPr bwMode="auto">
          <a:xfrm>
            <a:off x="2667000" y="990600"/>
            <a:ext cx="6477000" cy="1920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>
              <a:spcBef>
                <a:spcPct val="50000"/>
              </a:spcBef>
            </a:pPr>
            <a:r>
              <a:rPr lang="en-US" sz="2000">
                <a:solidFill>
                  <a:srgbClr val="0066CC"/>
                </a:solidFill>
              </a:rPr>
              <a:t>Magneterna anv</a:t>
            </a:r>
            <a:r>
              <a:rPr lang="sv-SE" sz="2000">
                <a:solidFill>
                  <a:srgbClr val="0066CC"/>
                </a:solidFill>
              </a:rPr>
              <a:t>ä</a:t>
            </a:r>
            <a:r>
              <a:rPr lang="en-US" sz="2000">
                <a:solidFill>
                  <a:srgbClr val="0066CC"/>
                </a:solidFill>
              </a:rPr>
              <a:t>nds f</a:t>
            </a:r>
            <a:r>
              <a:rPr lang="sv-SE" sz="2000">
                <a:solidFill>
                  <a:srgbClr val="0066CC"/>
                </a:solidFill>
              </a:rPr>
              <a:t>ö</a:t>
            </a:r>
            <a:r>
              <a:rPr lang="en-US" sz="2000">
                <a:solidFill>
                  <a:srgbClr val="0066CC"/>
                </a:solidFill>
              </a:rPr>
              <a:t>r att b</a:t>
            </a:r>
            <a:r>
              <a:rPr lang="sv-SE" sz="2000">
                <a:solidFill>
                  <a:srgbClr val="0066CC"/>
                </a:solidFill>
              </a:rPr>
              <a:t>ö</a:t>
            </a:r>
            <a:r>
              <a:rPr lang="en-US" sz="2000">
                <a:solidFill>
                  <a:srgbClr val="0066CC"/>
                </a:solidFill>
              </a:rPr>
              <a:t>ja av protonernas banor och f</a:t>
            </a:r>
            <a:r>
              <a:rPr lang="sv-SE" sz="2000">
                <a:solidFill>
                  <a:srgbClr val="0066CC"/>
                </a:solidFill>
              </a:rPr>
              <a:t>ö</a:t>
            </a:r>
            <a:r>
              <a:rPr lang="en-US" sz="2000">
                <a:solidFill>
                  <a:srgbClr val="0066CC"/>
                </a:solidFill>
              </a:rPr>
              <a:t>r att fokusera str</a:t>
            </a:r>
            <a:r>
              <a:rPr lang="sv-SE" sz="2000">
                <a:solidFill>
                  <a:srgbClr val="0066CC"/>
                </a:solidFill>
              </a:rPr>
              <a:t>å</a:t>
            </a:r>
            <a:r>
              <a:rPr lang="en-US" sz="2000">
                <a:solidFill>
                  <a:srgbClr val="0066CC"/>
                </a:solidFill>
              </a:rPr>
              <a:t>larna.</a:t>
            </a:r>
          </a:p>
          <a:p>
            <a:pPr defTabSz="912813"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</a:rPr>
              <a:t>Kaviteter med starka h</a:t>
            </a:r>
            <a:r>
              <a:rPr lang="sv-SE" sz="2000">
                <a:solidFill>
                  <a:schemeClr val="accent2"/>
                </a:solidFill>
              </a:rPr>
              <a:t>ö</a:t>
            </a:r>
            <a:r>
              <a:rPr lang="en-US" sz="2000">
                <a:solidFill>
                  <a:schemeClr val="accent2"/>
                </a:solidFill>
              </a:rPr>
              <a:t>gfrekventa elektriska f</a:t>
            </a:r>
            <a:r>
              <a:rPr lang="sv-SE" sz="2000">
                <a:solidFill>
                  <a:schemeClr val="accent2"/>
                </a:solidFill>
              </a:rPr>
              <a:t>ä</a:t>
            </a:r>
            <a:r>
              <a:rPr lang="en-US" sz="2000">
                <a:solidFill>
                  <a:schemeClr val="accent2"/>
                </a:solidFill>
              </a:rPr>
              <a:t>lt ger energin till protonerna.</a:t>
            </a:r>
          </a:p>
          <a:p>
            <a:pPr defTabSz="912813"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</a:rPr>
              <a:t>LHC har 2x8 kaviteter som ger 16 MV vid 400 MHz.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BED28001-DB52-4D96-97DA-0102C8035B23}" type="slidenum">
              <a:rPr lang="en-US" smtClean="0"/>
              <a:pPr defTabSz="912813"/>
              <a:t>27</a:t>
            </a:fld>
            <a:endParaRPr lang="en-US" smtClean="0"/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400" smtClean="0"/>
              <a:t>Byggandet av LHC</a:t>
            </a:r>
          </a:p>
        </p:txBody>
      </p:sp>
      <p:pic>
        <p:nvPicPr>
          <p:cNvPr id="7" name="lhc_assembly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143000"/>
            <a:ext cx="6858000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3072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C7204106-EC11-4A69-B4AA-1EC83C0BE6AA}" type="slidenum">
              <a:rPr lang="en-US" smtClean="0"/>
              <a:pPr defTabSz="912813"/>
              <a:t>28</a:t>
            </a:fld>
            <a:endParaRPr lang="en-US" smtClean="0"/>
          </a:p>
        </p:txBody>
      </p:sp>
      <p:sp>
        <p:nvSpPr>
          <p:cNvPr id="103428" name="Rectangle 10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10 September 2008 – Champagne !</a:t>
            </a:r>
          </a:p>
        </p:txBody>
      </p:sp>
      <p:pic>
        <p:nvPicPr>
          <p:cNvPr id="103432" name="lhc_celebration.wmv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8600" y="1066800"/>
            <a:ext cx="8763000" cy="5181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0" fill="hold"/>
                                        <p:tgtEl>
                                          <p:spTgt spid="1034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343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4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34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3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Vincent Hedberg - Lunds Universitet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8AD6F2-EB2A-4DCA-B57E-286481AD2AD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4" name="Rectangle 1028"/>
          <p:cNvSpPr txBox="1">
            <a:spLocks noChangeArrowheads="1"/>
          </p:cNvSpPr>
          <p:nvPr/>
        </p:nvSpPr>
        <p:spPr>
          <a:xfrm>
            <a:off x="990600" y="304800"/>
            <a:ext cx="7010400" cy="685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noProof="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LHC – </a:t>
            </a:r>
            <a:r>
              <a:rPr lang="en-US" sz="2400" b="1" kern="0" noProof="0" dirty="0" err="1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motgångar</a:t>
            </a:r>
            <a:r>
              <a:rPr lang="en-US" sz="2400" b="1" kern="0" noProof="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400" b="1" kern="0" noProof="0" dirty="0" err="1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och</a:t>
            </a:r>
            <a:r>
              <a:rPr lang="en-US" sz="2400" b="1" kern="0" noProof="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400" b="1" kern="0" noProof="0" dirty="0" err="1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framgångar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304800" y="1295400"/>
            <a:ext cx="86106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912813"/>
            <a:r>
              <a:rPr lang="en-US" sz="2000" dirty="0" smtClean="0">
                <a:solidFill>
                  <a:srgbClr val="FF0000"/>
                </a:solidFill>
              </a:rPr>
              <a:t>10 September 2008: </a:t>
            </a:r>
            <a:r>
              <a:rPr lang="en-US" sz="2000" dirty="0" err="1" smtClean="0"/>
              <a:t>Protonstrålar</a:t>
            </a:r>
            <a:r>
              <a:rPr lang="en-US" sz="2000" dirty="0" smtClean="0"/>
              <a:t> </a:t>
            </a:r>
            <a:r>
              <a:rPr lang="en-US" sz="2000" dirty="0" err="1" smtClean="0"/>
              <a:t>circulerar</a:t>
            </a:r>
            <a:r>
              <a:rPr lang="en-US" sz="2000" dirty="0" smtClean="0"/>
              <a:t> </a:t>
            </a:r>
            <a:r>
              <a:rPr lang="en-US" sz="2000" dirty="0" err="1" smtClean="0"/>
              <a:t>för</a:t>
            </a:r>
            <a:r>
              <a:rPr lang="en-US" sz="2000" dirty="0" smtClean="0"/>
              <a:t> </a:t>
            </a:r>
            <a:r>
              <a:rPr lang="en-US" sz="2000" dirty="0" err="1" smtClean="0"/>
              <a:t>första</a:t>
            </a:r>
            <a:r>
              <a:rPr lang="en-US" sz="2000" dirty="0" smtClean="0"/>
              <a:t> </a:t>
            </a:r>
            <a:r>
              <a:rPr lang="en-US" sz="2000" dirty="0" err="1" smtClean="0"/>
              <a:t>gången</a:t>
            </a:r>
            <a:r>
              <a:rPr lang="en-US" sz="2000" dirty="0" smtClean="0"/>
              <a:t> i </a:t>
            </a:r>
            <a:r>
              <a:rPr lang="en-US" sz="2000" dirty="0" err="1" smtClean="0"/>
              <a:t>acceleratorn</a:t>
            </a:r>
            <a:r>
              <a:rPr lang="en-US" sz="2000" dirty="0" smtClean="0"/>
              <a:t>.</a:t>
            </a:r>
          </a:p>
          <a:p>
            <a:pPr algn="l" defTabSz="912813"/>
            <a:endParaRPr lang="en-US" sz="2000" dirty="0"/>
          </a:p>
          <a:p>
            <a:pPr algn="l" defTabSz="912813"/>
            <a:r>
              <a:rPr lang="en-US" sz="2000" dirty="0" smtClean="0">
                <a:solidFill>
                  <a:srgbClr val="FF0000"/>
                </a:solidFill>
              </a:rPr>
              <a:t>19 September 2008: </a:t>
            </a:r>
            <a:r>
              <a:rPr lang="en-US" sz="2000" dirty="0" smtClean="0"/>
              <a:t>En </a:t>
            </a:r>
            <a:r>
              <a:rPr lang="en-US" sz="2000" dirty="0" err="1"/>
              <a:t>kortslutning</a:t>
            </a:r>
            <a:r>
              <a:rPr lang="en-US" sz="2000" dirty="0"/>
              <a:t> </a:t>
            </a:r>
            <a:r>
              <a:rPr lang="en-US" sz="2000" dirty="0" err="1" smtClean="0"/>
              <a:t>skadar</a:t>
            </a:r>
            <a:r>
              <a:rPr lang="en-US" sz="2000" dirty="0" smtClean="0"/>
              <a:t> </a:t>
            </a:r>
            <a:r>
              <a:rPr lang="en-US" sz="2000" dirty="0"/>
              <a:t>53 </a:t>
            </a:r>
            <a:r>
              <a:rPr lang="en-US" sz="2000" dirty="0" err="1"/>
              <a:t>magneter</a:t>
            </a:r>
            <a:r>
              <a:rPr lang="en-US" sz="2000" dirty="0" smtClean="0"/>
              <a:t>.</a:t>
            </a:r>
          </a:p>
          <a:p>
            <a:pPr algn="l" defTabSz="912813"/>
            <a:endParaRPr lang="en-US" sz="2000" dirty="0"/>
          </a:p>
          <a:p>
            <a:pPr algn="l" defTabSz="912813"/>
            <a:r>
              <a:rPr lang="en-US" sz="2000" dirty="0" smtClean="0">
                <a:solidFill>
                  <a:srgbClr val="FF0000"/>
                </a:solidFill>
              </a:rPr>
              <a:t>23 November 2009:  </a:t>
            </a:r>
            <a:r>
              <a:rPr lang="en-US" sz="2000" dirty="0" err="1" smtClean="0"/>
              <a:t>Acceleratorn</a:t>
            </a:r>
            <a:r>
              <a:rPr lang="en-US" sz="2000" dirty="0" smtClean="0"/>
              <a:t> </a:t>
            </a:r>
            <a:r>
              <a:rPr lang="en-US" sz="2000" dirty="0" err="1" smtClean="0"/>
              <a:t>är</a:t>
            </a:r>
            <a:r>
              <a:rPr lang="en-US" sz="2000" dirty="0" smtClean="0"/>
              <a:t> </a:t>
            </a:r>
            <a:r>
              <a:rPr lang="en-US" sz="2000" dirty="0" err="1" smtClean="0"/>
              <a:t>lagad</a:t>
            </a:r>
            <a:r>
              <a:rPr lang="en-US" sz="2000" dirty="0" smtClean="0"/>
              <a:t> </a:t>
            </a:r>
            <a:r>
              <a:rPr lang="en-US" sz="2000" dirty="0" err="1" smtClean="0"/>
              <a:t>och</a:t>
            </a:r>
            <a:r>
              <a:rPr lang="en-US" sz="2000" dirty="0" smtClean="0"/>
              <a:t> </a:t>
            </a:r>
            <a:r>
              <a:rPr lang="en-US" sz="2000" dirty="0" err="1" smtClean="0"/>
              <a:t>kolliderar</a:t>
            </a:r>
            <a:r>
              <a:rPr lang="en-US" sz="2000" dirty="0" smtClean="0"/>
              <a:t> </a:t>
            </a:r>
            <a:r>
              <a:rPr lang="en-US" sz="2000" dirty="0" err="1" smtClean="0"/>
              <a:t>protoner</a:t>
            </a:r>
            <a:r>
              <a:rPr lang="en-US" sz="2000" dirty="0" smtClean="0"/>
              <a:t> </a:t>
            </a:r>
            <a:r>
              <a:rPr lang="en-US" sz="2000" dirty="0" err="1" smtClean="0"/>
              <a:t>vid</a:t>
            </a:r>
            <a:r>
              <a:rPr lang="en-US" sz="2000" dirty="0" smtClean="0"/>
              <a:t>      </a:t>
            </a:r>
            <a:r>
              <a:rPr lang="en-US" sz="2000" dirty="0" err="1" smtClean="0"/>
              <a:t>energin</a:t>
            </a:r>
            <a:r>
              <a:rPr lang="en-US" sz="2000" dirty="0" smtClean="0"/>
              <a:t> 0.9 </a:t>
            </a:r>
            <a:r>
              <a:rPr lang="en-US" sz="2000" dirty="0" err="1" smtClean="0"/>
              <a:t>TeV</a:t>
            </a:r>
            <a:r>
              <a:rPr lang="en-US" sz="2000" dirty="0" smtClean="0"/>
              <a:t>. </a:t>
            </a:r>
          </a:p>
          <a:p>
            <a:pPr algn="l" defTabSz="912813"/>
            <a:endParaRPr lang="en-US" sz="2000" dirty="0"/>
          </a:p>
          <a:p>
            <a:pPr algn="l" defTabSz="912813"/>
            <a:r>
              <a:rPr lang="en-US" sz="2000" dirty="0" smtClean="0">
                <a:solidFill>
                  <a:srgbClr val="FF0000"/>
                </a:solidFill>
              </a:rPr>
              <a:t>2010: </a:t>
            </a:r>
            <a:r>
              <a:rPr lang="en-US" sz="2000" dirty="0" err="1" smtClean="0"/>
              <a:t>Acceleratorn</a:t>
            </a:r>
            <a:r>
              <a:rPr lang="en-US" sz="2000" dirty="0" smtClean="0"/>
              <a:t> </a:t>
            </a:r>
            <a:r>
              <a:rPr lang="en-US" sz="2000" dirty="0" err="1" smtClean="0"/>
              <a:t>kör</a:t>
            </a:r>
            <a:r>
              <a:rPr lang="en-US" sz="2000" dirty="0" smtClean="0"/>
              <a:t> </a:t>
            </a:r>
            <a:r>
              <a:rPr lang="en-US" sz="2000" dirty="0" err="1" smtClean="0"/>
              <a:t>hela</a:t>
            </a:r>
            <a:r>
              <a:rPr lang="en-US" sz="2000" dirty="0" smtClean="0"/>
              <a:t> </a:t>
            </a:r>
            <a:r>
              <a:rPr lang="en-US" sz="2000" dirty="0" err="1" smtClean="0"/>
              <a:t>året</a:t>
            </a:r>
            <a:r>
              <a:rPr lang="en-US" sz="2000" dirty="0" smtClean="0"/>
              <a:t> </a:t>
            </a:r>
            <a:r>
              <a:rPr lang="en-US" sz="2000" dirty="0" err="1" smtClean="0"/>
              <a:t>och</a:t>
            </a:r>
            <a:r>
              <a:rPr lang="en-US" sz="2000" dirty="0" smtClean="0"/>
              <a:t> </a:t>
            </a:r>
            <a:r>
              <a:rPr lang="en-US" sz="2000" dirty="0" err="1" smtClean="0"/>
              <a:t>kolliderar</a:t>
            </a:r>
            <a:r>
              <a:rPr lang="en-US" sz="2000" dirty="0" smtClean="0"/>
              <a:t> </a:t>
            </a:r>
            <a:r>
              <a:rPr lang="en-US" sz="2000" dirty="0" err="1" smtClean="0"/>
              <a:t>protoner</a:t>
            </a:r>
            <a:r>
              <a:rPr lang="en-US" sz="2000" dirty="0" smtClean="0"/>
              <a:t> </a:t>
            </a:r>
            <a:r>
              <a:rPr lang="en-US" sz="2000" dirty="0" err="1" smtClean="0"/>
              <a:t>vid</a:t>
            </a:r>
            <a:r>
              <a:rPr lang="en-US" sz="2000" dirty="0" smtClean="0"/>
              <a:t>      </a:t>
            </a:r>
            <a:r>
              <a:rPr lang="en-US" sz="2000" dirty="0" err="1" smtClean="0"/>
              <a:t>energin</a:t>
            </a:r>
            <a:r>
              <a:rPr lang="en-US" sz="2000" dirty="0" smtClean="0"/>
              <a:t> 7 </a:t>
            </a:r>
            <a:r>
              <a:rPr lang="en-US" sz="2000" dirty="0" err="1" smtClean="0"/>
              <a:t>TeV</a:t>
            </a:r>
            <a:r>
              <a:rPr lang="en-US" sz="2000" dirty="0" smtClean="0"/>
              <a:t> (</a:t>
            </a:r>
            <a:r>
              <a:rPr lang="en-US" sz="2000" dirty="0" err="1" smtClean="0"/>
              <a:t>världsrekord</a:t>
            </a:r>
            <a:r>
              <a:rPr lang="en-US" sz="2000" dirty="0" smtClean="0"/>
              <a:t>) men med </a:t>
            </a:r>
            <a:r>
              <a:rPr lang="en-US" sz="2000" dirty="0" err="1" smtClean="0"/>
              <a:t>få</a:t>
            </a:r>
            <a:r>
              <a:rPr lang="en-US" sz="2000" dirty="0" smtClean="0"/>
              <a:t> </a:t>
            </a:r>
            <a:r>
              <a:rPr lang="en-US" sz="2000" dirty="0" err="1" smtClean="0"/>
              <a:t>kollisoner</a:t>
            </a:r>
            <a:r>
              <a:rPr lang="en-US" sz="2000" dirty="0" smtClean="0"/>
              <a:t> per </a:t>
            </a:r>
            <a:r>
              <a:rPr lang="en-US" sz="2000" dirty="0" err="1" smtClean="0"/>
              <a:t>sekund</a:t>
            </a:r>
            <a:r>
              <a:rPr lang="en-US" sz="2000" dirty="0" smtClean="0"/>
              <a:t>. </a:t>
            </a:r>
          </a:p>
          <a:p>
            <a:pPr algn="l" defTabSz="912813"/>
            <a:endParaRPr lang="en-US" sz="2000" dirty="0"/>
          </a:p>
          <a:p>
            <a:pPr algn="l" defTabSz="912813"/>
            <a:r>
              <a:rPr lang="en-US" sz="2000" dirty="0" smtClean="0">
                <a:solidFill>
                  <a:srgbClr val="FF0000"/>
                </a:solidFill>
              </a:rPr>
              <a:t>2011:</a:t>
            </a:r>
            <a:r>
              <a:rPr lang="en-US" sz="2000" dirty="0" smtClean="0"/>
              <a:t> </a:t>
            </a:r>
            <a:r>
              <a:rPr lang="en-US" sz="2000" dirty="0" err="1" smtClean="0"/>
              <a:t>Acceleratorn</a:t>
            </a:r>
            <a:r>
              <a:rPr lang="en-US" sz="2000" dirty="0" smtClean="0"/>
              <a:t> </a:t>
            </a:r>
            <a:r>
              <a:rPr lang="en-US" sz="2000" dirty="0" err="1" smtClean="0"/>
              <a:t>är</a:t>
            </a:r>
            <a:r>
              <a:rPr lang="en-US" sz="2000" dirty="0" smtClean="0"/>
              <a:t> i </a:t>
            </a:r>
            <a:r>
              <a:rPr lang="en-US" sz="2000" dirty="0" err="1" smtClean="0"/>
              <a:t>gång</a:t>
            </a:r>
            <a:r>
              <a:rPr lang="en-US" sz="2000" dirty="0" smtClean="0"/>
              <a:t> </a:t>
            </a:r>
            <a:r>
              <a:rPr lang="en-US" sz="2000" dirty="0" err="1" smtClean="0"/>
              <a:t>vid</a:t>
            </a:r>
            <a:r>
              <a:rPr lang="en-US" sz="2000" dirty="0" smtClean="0"/>
              <a:t> 7 </a:t>
            </a:r>
            <a:r>
              <a:rPr lang="en-US" sz="2000" dirty="0" err="1" smtClean="0"/>
              <a:t>TeV</a:t>
            </a:r>
            <a:r>
              <a:rPr lang="en-US" sz="2000" dirty="0" smtClean="0"/>
              <a:t> </a:t>
            </a:r>
            <a:r>
              <a:rPr lang="en-US" sz="2000" dirty="0" err="1" smtClean="0"/>
              <a:t>och</a:t>
            </a:r>
            <a:r>
              <a:rPr lang="en-US" sz="2000" dirty="0" smtClean="0"/>
              <a:t> med </a:t>
            </a:r>
            <a:r>
              <a:rPr lang="en-US" sz="2000" dirty="0" err="1" smtClean="0"/>
              <a:t>många</a:t>
            </a:r>
            <a:r>
              <a:rPr lang="en-US" sz="2000" dirty="0" smtClean="0"/>
              <a:t> </a:t>
            </a:r>
            <a:r>
              <a:rPr lang="en-US" sz="2000" dirty="0" err="1" smtClean="0"/>
              <a:t>fler</a:t>
            </a:r>
            <a:r>
              <a:rPr lang="en-US" sz="2000" dirty="0" smtClean="0"/>
              <a:t> </a:t>
            </a:r>
            <a:r>
              <a:rPr lang="en-US" sz="2000" dirty="0" err="1" smtClean="0"/>
              <a:t>kollisoner</a:t>
            </a:r>
            <a:r>
              <a:rPr lang="en-US" sz="2000" dirty="0" smtClean="0"/>
              <a:t> per </a:t>
            </a:r>
            <a:r>
              <a:rPr lang="en-US" sz="2000" dirty="0" err="1" smtClean="0"/>
              <a:t>sekund</a:t>
            </a:r>
            <a:r>
              <a:rPr lang="en-US" sz="2000" dirty="0" smtClean="0"/>
              <a:t> (</a:t>
            </a:r>
            <a:r>
              <a:rPr lang="en-US" sz="2000" dirty="0" err="1" smtClean="0"/>
              <a:t>världsrekord</a:t>
            </a:r>
            <a:r>
              <a:rPr lang="en-US" sz="2000" dirty="0" smtClean="0"/>
              <a:t>). </a:t>
            </a:r>
          </a:p>
          <a:p>
            <a:pPr algn="l" defTabSz="912813"/>
            <a:endParaRPr lang="en-US" sz="2000" dirty="0"/>
          </a:p>
          <a:p>
            <a:pPr algn="l" defTabSz="912813"/>
            <a:r>
              <a:rPr lang="en-US" sz="2000" dirty="0" smtClean="0">
                <a:solidFill>
                  <a:srgbClr val="FF0000"/>
                </a:solidFill>
              </a:rPr>
              <a:t>2014: </a:t>
            </a:r>
            <a:r>
              <a:rPr lang="en-US" sz="2000" dirty="0" err="1" smtClean="0"/>
              <a:t>Det</a:t>
            </a:r>
            <a:r>
              <a:rPr lang="en-US" sz="2000" dirty="0" smtClean="0"/>
              <a:t> </a:t>
            </a:r>
            <a:r>
              <a:rPr lang="en-US" sz="2000" dirty="0" err="1" smtClean="0"/>
              <a:t>år</a:t>
            </a:r>
            <a:r>
              <a:rPr lang="en-US" sz="2000" dirty="0" smtClean="0"/>
              <a:t> </a:t>
            </a:r>
            <a:r>
              <a:rPr lang="en-US" sz="2000" dirty="0" err="1" smtClean="0"/>
              <a:t>acceleratorn</a:t>
            </a:r>
            <a:r>
              <a:rPr lang="en-US" sz="2000" dirty="0" smtClean="0"/>
              <a:t> </a:t>
            </a:r>
            <a:r>
              <a:rPr lang="en-US" sz="2000" dirty="0" err="1" smtClean="0"/>
              <a:t>är</a:t>
            </a:r>
            <a:r>
              <a:rPr lang="en-US" sz="2000" dirty="0" smtClean="0"/>
              <a:t> </a:t>
            </a:r>
            <a:r>
              <a:rPr lang="en-US" sz="2000" dirty="0" err="1" smtClean="0"/>
              <a:t>planerad</a:t>
            </a:r>
            <a:r>
              <a:rPr lang="en-US" sz="2000" dirty="0" smtClean="0"/>
              <a:t> </a:t>
            </a:r>
            <a:r>
              <a:rPr lang="en-US" sz="2000" dirty="0" err="1" smtClean="0"/>
              <a:t>att</a:t>
            </a:r>
            <a:r>
              <a:rPr lang="en-US" sz="2000" dirty="0" smtClean="0"/>
              <a:t> </a:t>
            </a:r>
            <a:r>
              <a:rPr lang="en-US" sz="2000" dirty="0" err="1" smtClean="0"/>
              <a:t>nå</a:t>
            </a:r>
            <a:r>
              <a:rPr lang="en-US" sz="2000" dirty="0" smtClean="0"/>
              <a:t> 14 </a:t>
            </a:r>
            <a:r>
              <a:rPr lang="en-US" sz="2000" dirty="0" err="1" smtClean="0"/>
              <a:t>TeV</a:t>
            </a:r>
            <a:r>
              <a:rPr lang="en-US" sz="2000" dirty="0" smtClean="0"/>
              <a:t> </a:t>
            </a:r>
            <a:r>
              <a:rPr lang="en-US" sz="2000" dirty="0" err="1" smtClean="0"/>
              <a:t>och</a:t>
            </a:r>
            <a:r>
              <a:rPr lang="en-US" sz="2000" dirty="0" smtClean="0"/>
              <a:t> full </a:t>
            </a:r>
            <a:r>
              <a:rPr lang="en-US" sz="2000" dirty="0" err="1" smtClean="0"/>
              <a:t>kollisions</a:t>
            </a:r>
            <a:r>
              <a:rPr lang="en-US" sz="2000" dirty="0" smtClean="0"/>
              <a:t> </a:t>
            </a:r>
            <a:r>
              <a:rPr lang="en-US" sz="2000" dirty="0" err="1" smtClean="0"/>
              <a:t>hastighet</a:t>
            </a:r>
            <a:r>
              <a:rPr lang="en-US" sz="2000" dirty="0" smtClean="0"/>
              <a:t>.</a:t>
            </a:r>
          </a:p>
          <a:p>
            <a:pPr algn="l" defTabSz="912813"/>
            <a:endParaRPr lang="en-US" sz="2000" dirty="0"/>
          </a:p>
          <a:p>
            <a:pPr algn="l" defTabSz="912813"/>
            <a:endParaRPr lang="en-US"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512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C90E30EB-8A46-4EDF-AA63-F4E2A84FBC37}" type="slidenum">
              <a:rPr lang="en-US" smtClean="0"/>
              <a:pPr defTabSz="912813"/>
              <a:t>3</a:t>
            </a:fld>
            <a:endParaRPr lang="en-US" smtClean="0"/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smtClean="0"/>
              <a:t>CERNs 20 medlemsl</a:t>
            </a:r>
            <a:r>
              <a:rPr lang="sv-SE" sz="3600" smtClean="0"/>
              <a:t>änder</a:t>
            </a:r>
            <a:endParaRPr lang="en-US" sz="3600" smtClean="0"/>
          </a:p>
        </p:txBody>
      </p:sp>
      <p:pic>
        <p:nvPicPr>
          <p:cNvPr id="512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066800"/>
            <a:ext cx="8686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Text Box 5"/>
          <p:cNvSpPr txBox="1">
            <a:spLocks noChangeArrowheads="1"/>
          </p:cNvSpPr>
          <p:nvPr/>
        </p:nvSpPr>
        <p:spPr bwMode="auto">
          <a:xfrm>
            <a:off x="228600" y="1071563"/>
            <a:ext cx="2514600" cy="3497262"/>
          </a:xfrm>
          <a:prstGeom prst="rect">
            <a:avLst/>
          </a:prstGeom>
          <a:solidFill>
            <a:schemeClr val="bg1">
              <a:alpha val="50195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912813"/>
            <a:r>
              <a:rPr lang="en-GB" sz="2000">
                <a:solidFill>
                  <a:schemeClr val="bg1"/>
                </a:solidFill>
              </a:rPr>
              <a:t>OBSERVATÖRER:</a:t>
            </a:r>
          </a:p>
          <a:p>
            <a:pPr lvl="1" indent="0" algn="l" defTabSz="912813">
              <a:buFontTx/>
              <a:buChar char="•"/>
            </a:pPr>
            <a:r>
              <a:rPr lang="en-GB" sz="1800" b="1">
                <a:solidFill>
                  <a:srgbClr val="FF0000"/>
                </a:solidFill>
              </a:rPr>
              <a:t>UNESCO</a:t>
            </a:r>
          </a:p>
          <a:p>
            <a:pPr lvl="1" indent="0" algn="l" defTabSz="912813">
              <a:buFontTx/>
              <a:buChar char="•"/>
            </a:pPr>
            <a:r>
              <a:rPr lang="en-GB" sz="1800" b="1">
                <a:solidFill>
                  <a:srgbClr val="FF0000"/>
                </a:solidFill>
              </a:rPr>
              <a:t>EU</a:t>
            </a:r>
          </a:p>
          <a:p>
            <a:pPr lvl="1" indent="0" algn="l" defTabSz="912813">
              <a:buFontTx/>
              <a:buChar char="•"/>
            </a:pPr>
            <a:r>
              <a:rPr lang="en-GB" sz="1800" b="1">
                <a:solidFill>
                  <a:srgbClr val="FF0000"/>
                </a:solidFill>
              </a:rPr>
              <a:t>Israel</a:t>
            </a:r>
          </a:p>
          <a:p>
            <a:pPr lvl="1" indent="0" algn="l" defTabSz="912813">
              <a:buFontTx/>
              <a:buChar char="•"/>
            </a:pPr>
            <a:r>
              <a:rPr lang="en-GB" sz="1800" b="1">
                <a:solidFill>
                  <a:srgbClr val="FF0000"/>
                </a:solidFill>
              </a:rPr>
              <a:t>Turkiet</a:t>
            </a:r>
          </a:p>
          <a:p>
            <a:pPr algn="l" defTabSz="912813"/>
            <a:r>
              <a:rPr lang="en-GB" sz="2000">
                <a:solidFill>
                  <a:schemeClr val="bg1"/>
                </a:solidFill>
              </a:rPr>
              <a:t>SPECIELLA OBS. </a:t>
            </a:r>
          </a:p>
          <a:p>
            <a:pPr algn="l" defTabSz="912813"/>
            <a:r>
              <a:rPr lang="en-GB" sz="2000">
                <a:solidFill>
                  <a:schemeClr val="bg1"/>
                </a:solidFill>
              </a:rPr>
              <a:t>(för LHC):</a:t>
            </a:r>
          </a:p>
          <a:p>
            <a:pPr lvl="1" indent="0" algn="l" defTabSz="912813">
              <a:buFontTx/>
              <a:buChar char="•"/>
            </a:pPr>
            <a:r>
              <a:rPr lang="en-GB" sz="1800" b="1">
                <a:solidFill>
                  <a:srgbClr val="FF0000"/>
                </a:solidFill>
              </a:rPr>
              <a:t>USA</a:t>
            </a:r>
          </a:p>
          <a:p>
            <a:pPr lvl="1" indent="0" algn="l" defTabSz="912813">
              <a:buFontTx/>
              <a:buChar char="•"/>
            </a:pPr>
            <a:r>
              <a:rPr lang="en-GB" sz="1800" b="1">
                <a:solidFill>
                  <a:srgbClr val="FF0000"/>
                </a:solidFill>
              </a:rPr>
              <a:t>Japan</a:t>
            </a:r>
          </a:p>
          <a:p>
            <a:pPr lvl="1" indent="0" algn="l" defTabSz="912813">
              <a:buFontTx/>
              <a:buChar char="•"/>
            </a:pPr>
            <a:r>
              <a:rPr lang="en-GB" sz="1800" b="1">
                <a:solidFill>
                  <a:srgbClr val="FF0000"/>
                </a:solidFill>
              </a:rPr>
              <a:t>Ryssland</a:t>
            </a:r>
          </a:p>
          <a:p>
            <a:pPr lvl="1" indent="0" algn="l" defTabSz="912813">
              <a:buFontTx/>
              <a:buChar char="•"/>
            </a:pPr>
            <a:r>
              <a:rPr lang="en-GB" sz="1800" b="1">
                <a:solidFill>
                  <a:srgbClr val="FF0000"/>
                </a:solidFill>
              </a:rPr>
              <a:t>Indien</a:t>
            </a:r>
          </a:p>
          <a:p>
            <a:pPr algn="l" defTabSz="912813">
              <a:buFontTx/>
              <a:buChar char="•"/>
            </a:pPr>
            <a:endParaRPr lang="en-GB" sz="18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3379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08852264-1317-4DB7-B54D-85F0B8392A5A}" type="slidenum">
              <a:rPr lang="en-US" smtClean="0"/>
              <a:pPr defTabSz="912813"/>
              <a:t>30</a:t>
            </a:fld>
            <a:endParaRPr lang="en-US" smtClean="0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066800"/>
            <a:ext cx="6858000" cy="520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v-SE" sz="4400" smtClean="0"/>
              <a:t>Experiment vid LHC</a:t>
            </a:r>
            <a:endParaRPr lang="en-US" sz="4400" smtClean="0"/>
          </a:p>
        </p:txBody>
      </p:sp>
      <p:sp>
        <p:nvSpPr>
          <p:cNvPr id="33798" name="Rectangle 5"/>
          <p:cNvSpPr>
            <a:spLocks noChangeArrowheads="1"/>
          </p:cNvSpPr>
          <p:nvPr/>
        </p:nvSpPr>
        <p:spPr bwMode="auto">
          <a:xfrm>
            <a:off x="3763963" y="4648200"/>
            <a:ext cx="9604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2813"/>
            <a:r>
              <a:rPr lang="sv-SE" sz="1800" b="1">
                <a:solidFill>
                  <a:schemeClr val="bg1"/>
                </a:solidFill>
              </a:rPr>
              <a:t>ATLAS</a:t>
            </a:r>
            <a:endParaRPr lang="en-US" sz="1800" b="1">
              <a:solidFill>
                <a:schemeClr val="bg1"/>
              </a:solidFill>
            </a:endParaRPr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2895600" y="2528888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2813"/>
            <a:r>
              <a:rPr lang="sv-SE" sz="1800" b="1">
                <a:solidFill>
                  <a:schemeClr val="bg1"/>
                </a:solidFill>
              </a:rPr>
              <a:t>CMS</a:t>
            </a:r>
            <a:endParaRPr lang="en-US" sz="1800" b="1">
              <a:solidFill>
                <a:schemeClr val="bg1"/>
              </a:solidFill>
            </a:endParaRPr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5334000" y="35814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2813"/>
            <a:r>
              <a:rPr lang="sv-SE" sz="1800" b="1">
                <a:solidFill>
                  <a:schemeClr val="bg1"/>
                </a:solidFill>
              </a:rPr>
              <a:t>LHCb</a:t>
            </a:r>
            <a:endParaRPr lang="en-US" sz="1800" b="1">
              <a:solidFill>
                <a:schemeClr val="bg1"/>
              </a:solidFill>
            </a:endParaRPr>
          </a:p>
        </p:txBody>
      </p:sp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1171575" y="4343400"/>
            <a:ext cx="885825" cy="3667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2813"/>
            <a:r>
              <a:rPr lang="sv-SE" sz="1800" b="1">
                <a:solidFill>
                  <a:schemeClr val="bg1"/>
                </a:solidFill>
              </a:rPr>
              <a:t>ALICE</a:t>
            </a:r>
            <a:endParaRPr lang="en-US" sz="1800" b="1">
              <a:solidFill>
                <a:schemeClr val="bg1"/>
              </a:solidFill>
            </a:endParaRPr>
          </a:p>
        </p:txBody>
      </p:sp>
      <p:sp>
        <p:nvSpPr>
          <p:cNvPr id="33802" name="Line 10"/>
          <p:cNvSpPr>
            <a:spLocks noChangeShapeType="1"/>
          </p:cNvSpPr>
          <p:nvPr/>
        </p:nvSpPr>
        <p:spPr bwMode="auto">
          <a:xfrm>
            <a:off x="3352800" y="5410200"/>
            <a:ext cx="1828800" cy="762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03" name="Line 11"/>
          <p:cNvSpPr>
            <a:spLocks noChangeShapeType="1"/>
          </p:cNvSpPr>
          <p:nvPr/>
        </p:nvSpPr>
        <p:spPr bwMode="auto">
          <a:xfrm flipV="1">
            <a:off x="3352800" y="4953000"/>
            <a:ext cx="1752600" cy="3048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04" name="Line 12"/>
          <p:cNvSpPr>
            <a:spLocks noChangeShapeType="1"/>
          </p:cNvSpPr>
          <p:nvPr/>
        </p:nvSpPr>
        <p:spPr bwMode="auto">
          <a:xfrm>
            <a:off x="5105400" y="4953000"/>
            <a:ext cx="76200" cy="5334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05" name="Rectangle 13"/>
          <p:cNvSpPr>
            <a:spLocks noChangeArrowheads="1"/>
          </p:cNvSpPr>
          <p:nvPr/>
        </p:nvSpPr>
        <p:spPr bwMode="auto">
          <a:xfrm>
            <a:off x="3810000" y="5410200"/>
            <a:ext cx="800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2813"/>
            <a:r>
              <a:rPr lang="sv-SE" sz="1800" b="1">
                <a:solidFill>
                  <a:srgbClr val="FFFF00"/>
                </a:solidFill>
              </a:rPr>
              <a:t>CERN</a:t>
            </a:r>
            <a:endParaRPr lang="en-US" sz="1800" b="1">
              <a:solidFill>
                <a:srgbClr val="FFFF00"/>
              </a:solidFill>
            </a:endParaRPr>
          </a:p>
        </p:txBody>
      </p:sp>
      <p:sp>
        <p:nvSpPr>
          <p:cNvPr id="33806" name="Line 14"/>
          <p:cNvSpPr>
            <a:spLocks noChangeShapeType="1"/>
          </p:cNvSpPr>
          <p:nvPr/>
        </p:nvSpPr>
        <p:spPr bwMode="auto">
          <a:xfrm>
            <a:off x="3352800" y="3886200"/>
            <a:ext cx="76200" cy="3810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07" name="Line 15"/>
          <p:cNvSpPr>
            <a:spLocks noChangeShapeType="1"/>
          </p:cNvSpPr>
          <p:nvPr/>
        </p:nvSpPr>
        <p:spPr bwMode="auto">
          <a:xfrm>
            <a:off x="3886200" y="3581400"/>
            <a:ext cx="76200" cy="3810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08" name="Line 16"/>
          <p:cNvSpPr>
            <a:spLocks noChangeShapeType="1"/>
          </p:cNvSpPr>
          <p:nvPr/>
        </p:nvSpPr>
        <p:spPr bwMode="auto">
          <a:xfrm flipV="1">
            <a:off x="3429000" y="3962400"/>
            <a:ext cx="533400" cy="3048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09" name="Line 17"/>
          <p:cNvSpPr>
            <a:spLocks noChangeShapeType="1"/>
          </p:cNvSpPr>
          <p:nvPr/>
        </p:nvSpPr>
        <p:spPr bwMode="auto">
          <a:xfrm flipV="1">
            <a:off x="3352800" y="3581400"/>
            <a:ext cx="533400" cy="3048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0" name="Rectangle 18"/>
          <p:cNvSpPr>
            <a:spLocks noGrp="1" noChangeArrowheads="1"/>
          </p:cNvSpPr>
          <p:nvPr>
            <p:ph type="body" idx="1"/>
          </p:nvPr>
        </p:nvSpPr>
        <p:spPr>
          <a:xfrm>
            <a:off x="7086600" y="1295400"/>
            <a:ext cx="1981200" cy="4876800"/>
          </a:xfrm>
          <a:noFill/>
        </p:spPr>
        <p:txBody>
          <a:bodyPr/>
          <a:lstStyle/>
          <a:p>
            <a:pPr defTabSz="912813" eaLnBrk="1" hangingPunct="1">
              <a:lnSpc>
                <a:spcPct val="80000"/>
              </a:lnSpc>
              <a:buFontTx/>
              <a:buNone/>
            </a:pPr>
            <a:r>
              <a:rPr lang="sv-SE" sz="1800" b="1" u="sng" smtClean="0">
                <a:solidFill>
                  <a:srgbClr val="008000"/>
                </a:solidFill>
              </a:rPr>
              <a:t>Experiment</a:t>
            </a:r>
          </a:p>
          <a:p>
            <a:pPr defTabSz="912813" eaLnBrk="1" hangingPunct="1">
              <a:lnSpc>
                <a:spcPct val="80000"/>
              </a:lnSpc>
              <a:buFontTx/>
              <a:buNone/>
            </a:pPr>
            <a:endParaRPr lang="sv-SE" sz="1200" b="1" u="sng" smtClean="0">
              <a:solidFill>
                <a:srgbClr val="008000"/>
              </a:solidFill>
            </a:endParaRPr>
          </a:p>
          <a:p>
            <a:pPr defTabSz="912813" eaLnBrk="1" hangingPunct="1">
              <a:lnSpc>
                <a:spcPct val="80000"/>
              </a:lnSpc>
              <a:buFontTx/>
              <a:buNone/>
            </a:pPr>
            <a:endParaRPr lang="sv-SE" sz="1200" b="1" u="sng" smtClean="0">
              <a:solidFill>
                <a:srgbClr val="008000"/>
              </a:solidFill>
            </a:endParaRPr>
          </a:p>
          <a:p>
            <a:pPr defTabSz="912813" eaLnBrk="1" hangingPunct="1">
              <a:lnSpc>
                <a:spcPct val="80000"/>
              </a:lnSpc>
              <a:buFontTx/>
              <a:buNone/>
            </a:pPr>
            <a:r>
              <a:rPr lang="sv-SE" sz="1600" smtClean="0">
                <a:solidFill>
                  <a:schemeClr val="accent2"/>
                </a:solidFill>
              </a:rPr>
              <a:t>ATLAS: </a:t>
            </a:r>
          </a:p>
          <a:p>
            <a:pPr defTabSz="912813" eaLnBrk="1" hangingPunct="1">
              <a:lnSpc>
                <a:spcPct val="80000"/>
              </a:lnSpc>
              <a:buFontTx/>
              <a:buNone/>
            </a:pPr>
            <a:r>
              <a:rPr lang="sv-SE" sz="1600" smtClean="0">
                <a:solidFill>
                  <a:schemeClr val="accent2"/>
                </a:solidFill>
              </a:rPr>
              <a:t>Proton-proton </a:t>
            </a:r>
          </a:p>
          <a:p>
            <a:pPr defTabSz="912813" eaLnBrk="1" hangingPunct="1">
              <a:lnSpc>
                <a:spcPct val="80000"/>
              </a:lnSpc>
              <a:buFontTx/>
              <a:buNone/>
            </a:pPr>
            <a:r>
              <a:rPr lang="sv-SE" sz="1600" smtClean="0">
                <a:solidFill>
                  <a:schemeClr val="accent2"/>
                </a:solidFill>
              </a:rPr>
              <a:t>kollisioner</a:t>
            </a:r>
          </a:p>
          <a:p>
            <a:pPr defTabSz="912813" eaLnBrk="1" hangingPunct="1">
              <a:lnSpc>
                <a:spcPct val="80000"/>
              </a:lnSpc>
              <a:buFontTx/>
              <a:buNone/>
            </a:pPr>
            <a:r>
              <a:rPr lang="sv-SE" sz="1600" smtClean="0"/>
              <a:t>	</a:t>
            </a:r>
          </a:p>
          <a:p>
            <a:pPr defTabSz="912813" eaLnBrk="1" hangingPunct="1">
              <a:lnSpc>
                <a:spcPct val="80000"/>
              </a:lnSpc>
              <a:buFontTx/>
              <a:buNone/>
            </a:pPr>
            <a:r>
              <a:rPr lang="sv-SE" sz="1600" smtClean="0"/>
              <a:t>CMS:</a:t>
            </a:r>
          </a:p>
          <a:p>
            <a:pPr defTabSz="912813" eaLnBrk="1" hangingPunct="1">
              <a:lnSpc>
                <a:spcPct val="80000"/>
              </a:lnSpc>
              <a:buFontTx/>
              <a:buNone/>
            </a:pPr>
            <a:r>
              <a:rPr lang="sv-SE" sz="1600" smtClean="0"/>
              <a:t>Proton-proton</a:t>
            </a:r>
          </a:p>
          <a:p>
            <a:pPr defTabSz="912813" eaLnBrk="1" hangingPunct="1">
              <a:lnSpc>
                <a:spcPct val="80000"/>
              </a:lnSpc>
              <a:buFontTx/>
              <a:buNone/>
            </a:pPr>
            <a:r>
              <a:rPr lang="sv-SE" sz="1600" smtClean="0"/>
              <a:t>kollisioner</a:t>
            </a:r>
          </a:p>
          <a:p>
            <a:pPr defTabSz="912813" eaLnBrk="1" hangingPunct="1">
              <a:lnSpc>
                <a:spcPct val="80000"/>
              </a:lnSpc>
              <a:buFontTx/>
              <a:buNone/>
            </a:pPr>
            <a:r>
              <a:rPr lang="sv-SE" sz="1600" smtClean="0"/>
              <a:t>	</a:t>
            </a:r>
          </a:p>
          <a:p>
            <a:pPr defTabSz="912813" eaLnBrk="1" hangingPunct="1">
              <a:lnSpc>
                <a:spcPct val="80000"/>
              </a:lnSpc>
              <a:buFontTx/>
              <a:buNone/>
            </a:pPr>
            <a:r>
              <a:rPr lang="sv-SE" sz="1600" smtClean="0"/>
              <a:t>ALICE:</a:t>
            </a:r>
          </a:p>
          <a:p>
            <a:pPr defTabSz="912813" eaLnBrk="1" hangingPunct="1">
              <a:lnSpc>
                <a:spcPct val="80000"/>
              </a:lnSpc>
              <a:buFontTx/>
              <a:buNone/>
            </a:pPr>
            <a:r>
              <a:rPr lang="sv-SE" sz="1600" smtClean="0"/>
              <a:t>Atom-atom</a:t>
            </a:r>
          </a:p>
          <a:p>
            <a:pPr defTabSz="912813" eaLnBrk="1" hangingPunct="1">
              <a:lnSpc>
                <a:spcPct val="80000"/>
              </a:lnSpc>
              <a:buFontTx/>
              <a:buNone/>
            </a:pPr>
            <a:r>
              <a:rPr lang="sv-SE" sz="1600" smtClean="0"/>
              <a:t>kollisioner</a:t>
            </a:r>
          </a:p>
          <a:p>
            <a:pPr defTabSz="912813" eaLnBrk="1" hangingPunct="1">
              <a:lnSpc>
                <a:spcPct val="80000"/>
              </a:lnSpc>
              <a:buFontTx/>
              <a:buNone/>
            </a:pPr>
            <a:endParaRPr lang="sv-SE" sz="1600" smtClean="0"/>
          </a:p>
          <a:p>
            <a:pPr defTabSz="912813" eaLnBrk="1" hangingPunct="1">
              <a:lnSpc>
                <a:spcPct val="80000"/>
              </a:lnSpc>
              <a:buFontTx/>
              <a:buNone/>
            </a:pPr>
            <a:r>
              <a:rPr lang="sv-SE" sz="1600" smtClean="0"/>
              <a:t>LHCb:</a:t>
            </a:r>
          </a:p>
          <a:p>
            <a:pPr defTabSz="912813" eaLnBrk="1" hangingPunct="1">
              <a:lnSpc>
                <a:spcPct val="80000"/>
              </a:lnSpc>
              <a:buFontTx/>
              <a:buNone/>
            </a:pPr>
            <a:r>
              <a:rPr lang="en-US" sz="1600" smtClean="0"/>
              <a:t>Proton-proton</a:t>
            </a:r>
          </a:p>
          <a:p>
            <a:pPr defTabSz="912813" eaLnBrk="1" hangingPunct="1">
              <a:lnSpc>
                <a:spcPct val="80000"/>
              </a:lnSpc>
              <a:buFontTx/>
              <a:buNone/>
            </a:pPr>
            <a:r>
              <a:rPr lang="en-US" sz="1600" smtClean="0"/>
              <a:t>kollisioner som ger</a:t>
            </a:r>
          </a:p>
          <a:p>
            <a:pPr defTabSz="912813" eaLnBrk="1" hangingPunct="1">
              <a:lnSpc>
                <a:spcPct val="80000"/>
              </a:lnSpc>
              <a:buFontTx/>
              <a:buNone/>
            </a:pPr>
            <a:r>
              <a:rPr lang="en-US" sz="1600" smtClean="0"/>
              <a:t>b-kvarkar.</a:t>
            </a:r>
          </a:p>
        </p:txBody>
      </p:sp>
      <p:sp>
        <p:nvSpPr>
          <p:cNvPr id="33811" name="Rectangle 19"/>
          <p:cNvSpPr>
            <a:spLocks noChangeArrowheads="1"/>
          </p:cNvSpPr>
          <p:nvPr/>
        </p:nvSpPr>
        <p:spPr bwMode="auto">
          <a:xfrm>
            <a:off x="2743200" y="3429000"/>
            <a:ext cx="800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2813"/>
            <a:r>
              <a:rPr lang="sv-SE" sz="1800" b="1">
                <a:solidFill>
                  <a:srgbClr val="FFFF00"/>
                </a:solidFill>
              </a:rPr>
              <a:t>CERN</a:t>
            </a:r>
            <a:endParaRPr lang="en-US" sz="1800" b="1">
              <a:solidFill>
                <a:srgbClr val="FFFF00"/>
              </a:solidFill>
            </a:endParaRPr>
          </a:p>
        </p:txBody>
      </p:sp>
      <p:sp>
        <p:nvSpPr>
          <p:cNvPr id="33812" name="Line 20"/>
          <p:cNvSpPr>
            <a:spLocks noChangeShapeType="1"/>
          </p:cNvSpPr>
          <p:nvPr/>
        </p:nvSpPr>
        <p:spPr bwMode="auto">
          <a:xfrm>
            <a:off x="3352800" y="5257800"/>
            <a:ext cx="0" cy="1524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3481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C6DC3430-29B4-4FB7-8E1A-93E161E3087D}" type="slidenum">
              <a:rPr lang="en-US" smtClean="0"/>
              <a:pPr defTabSz="912813"/>
              <a:t>31</a:t>
            </a:fld>
            <a:endParaRPr lang="en-US" smtClean="0"/>
          </a:p>
        </p:txBody>
      </p:sp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v-SE" sz="3600" smtClean="0"/>
              <a:t>Svenska forskargrupper</a:t>
            </a:r>
            <a:endParaRPr lang="en-GB" sz="3600" smtClean="0"/>
          </a:p>
        </p:txBody>
      </p:sp>
      <p:pic>
        <p:nvPicPr>
          <p:cNvPr id="34821" name="Picture 4" descr="E:\presentation\Surplus\pictures\alice_draw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2895600"/>
            <a:ext cx="4038600" cy="290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5" descr="atl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95600"/>
            <a:ext cx="502920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6" descr="E:\presentation\Surplus\pictures\logo_lun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1066800"/>
            <a:ext cx="11398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7" descr="E:\presentation\Surplus\pictures\logo_Uppsala_University_sea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219200"/>
            <a:ext cx="1141413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Picture 8" descr="E:\presentation\Surplus\pictures\logo_kth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9800" y="1143000"/>
            <a:ext cx="2463800" cy="131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6" name="Picture 9" descr="E:\presentation\Surplus\pictures\logo_stockholm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57800" y="1143000"/>
            <a:ext cx="1447800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7" name="Text Box 10"/>
          <p:cNvSpPr txBox="1">
            <a:spLocks noChangeArrowheads="1"/>
          </p:cNvSpPr>
          <p:nvPr/>
        </p:nvSpPr>
        <p:spPr bwMode="auto">
          <a:xfrm>
            <a:off x="282575" y="2286000"/>
            <a:ext cx="126206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sv-SE" sz="1600">
                <a:solidFill>
                  <a:srgbClr val="800000"/>
                </a:solidFill>
              </a:rPr>
              <a:t>Uppsala</a:t>
            </a:r>
          </a:p>
          <a:p>
            <a:pPr defTabSz="912813"/>
            <a:r>
              <a:rPr lang="sv-SE" sz="1600">
                <a:solidFill>
                  <a:srgbClr val="800000"/>
                </a:solidFill>
              </a:rPr>
              <a:t>Universitet</a:t>
            </a:r>
            <a:endParaRPr lang="en-GB" sz="1600">
              <a:solidFill>
                <a:srgbClr val="800000"/>
              </a:solidFill>
            </a:endParaRPr>
          </a:p>
        </p:txBody>
      </p:sp>
      <p:sp>
        <p:nvSpPr>
          <p:cNvPr id="34828" name="Line 11"/>
          <p:cNvSpPr>
            <a:spLocks noChangeShapeType="1"/>
          </p:cNvSpPr>
          <p:nvPr/>
        </p:nvSpPr>
        <p:spPr bwMode="auto">
          <a:xfrm>
            <a:off x="1371600" y="2209800"/>
            <a:ext cx="838200" cy="9906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9" name="Line 12"/>
          <p:cNvSpPr>
            <a:spLocks noChangeShapeType="1"/>
          </p:cNvSpPr>
          <p:nvPr/>
        </p:nvSpPr>
        <p:spPr bwMode="auto">
          <a:xfrm>
            <a:off x="2819400" y="2438400"/>
            <a:ext cx="0" cy="6858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30" name="Line 13"/>
          <p:cNvSpPr>
            <a:spLocks noChangeShapeType="1"/>
          </p:cNvSpPr>
          <p:nvPr/>
        </p:nvSpPr>
        <p:spPr bwMode="auto">
          <a:xfrm flipH="1">
            <a:off x="3429000" y="2057400"/>
            <a:ext cx="1752600" cy="8382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31" name="Line 14"/>
          <p:cNvSpPr>
            <a:spLocks noChangeShapeType="1"/>
          </p:cNvSpPr>
          <p:nvPr/>
        </p:nvSpPr>
        <p:spPr bwMode="auto">
          <a:xfrm flipH="1">
            <a:off x="4572000" y="2286000"/>
            <a:ext cx="2971800" cy="7620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32" name="Line 15"/>
          <p:cNvSpPr>
            <a:spLocks noChangeShapeType="1"/>
          </p:cNvSpPr>
          <p:nvPr/>
        </p:nvSpPr>
        <p:spPr bwMode="auto">
          <a:xfrm flipH="1">
            <a:off x="7620000" y="2514600"/>
            <a:ext cx="381000" cy="8382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33" name="Text Box 16"/>
          <p:cNvSpPr txBox="1">
            <a:spLocks noChangeArrowheads="1"/>
          </p:cNvSpPr>
          <p:nvPr/>
        </p:nvSpPr>
        <p:spPr bwMode="auto">
          <a:xfrm>
            <a:off x="1219200" y="5791200"/>
            <a:ext cx="27273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sv-SE" sz="2000">
                <a:solidFill>
                  <a:schemeClr val="folHlink"/>
                </a:solidFill>
              </a:rPr>
              <a:t>ATLAS experimentet</a:t>
            </a:r>
            <a:endParaRPr lang="en-GB" sz="2000">
              <a:solidFill>
                <a:schemeClr val="folHlink"/>
              </a:solidFill>
            </a:endParaRPr>
          </a:p>
        </p:txBody>
      </p:sp>
      <p:sp>
        <p:nvSpPr>
          <p:cNvPr id="34834" name="Text Box 17"/>
          <p:cNvSpPr txBox="1">
            <a:spLocks noChangeArrowheads="1"/>
          </p:cNvSpPr>
          <p:nvPr/>
        </p:nvSpPr>
        <p:spPr bwMode="auto">
          <a:xfrm>
            <a:off x="5715000" y="5791200"/>
            <a:ext cx="2641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sv-SE" sz="2000">
                <a:solidFill>
                  <a:schemeClr val="accent2"/>
                </a:solidFill>
              </a:rPr>
              <a:t>ALICE experimentet</a:t>
            </a:r>
            <a:endParaRPr lang="en-GB" sz="200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3584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CEFD1181-A2FF-474B-B0DC-F6167F642563}" type="slidenum">
              <a:rPr lang="en-US" smtClean="0"/>
              <a:pPr defTabSz="912813"/>
              <a:t>32</a:t>
            </a:fld>
            <a:endParaRPr lang="en-US" smtClean="0"/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title"/>
          </p:nvPr>
        </p:nvSpPr>
        <p:spPr>
          <a:xfrm>
            <a:off x="1047750" y="152400"/>
            <a:ext cx="7010400" cy="685800"/>
          </a:xfrm>
        </p:spPr>
        <p:txBody>
          <a:bodyPr/>
          <a:lstStyle/>
          <a:p>
            <a:pPr eaLnBrk="1" hangingPunct="1">
              <a:defRPr/>
            </a:pPr>
            <a:r>
              <a:rPr lang="sv-SE" sz="3600" smtClean="0"/>
              <a:t>Detektering av partiklar</a:t>
            </a:r>
            <a:endParaRPr lang="en-GB" sz="3600" smtClean="0"/>
          </a:p>
        </p:txBody>
      </p:sp>
      <p:pic>
        <p:nvPicPr>
          <p:cNvPr id="35845" name="Picture 4" descr="decay_chart"/>
          <p:cNvPicPr>
            <a:picLocks noChangeAspect="1" noChangeArrowheads="1"/>
          </p:cNvPicPr>
          <p:nvPr/>
        </p:nvPicPr>
        <p:blipFill>
          <a:blip r:embed="rId2" cstate="print"/>
          <a:srcRect l="15677" t="11288" b="7903"/>
          <a:stretch>
            <a:fillRect/>
          </a:stretch>
        </p:blipFill>
        <p:spPr bwMode="auto">
          <a:xfrm>
            <a:off x="2314575" y="1828800"/>
            <a:ext cx="6810375" cy="411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Text Box 5"/>
          <p:cNvSpPr txBox="1">
            <a:spLocks noChangeArrowheads="1"/>
          </p:cNvSpPr>
          <p:nvPr/>
        </p:nvSpPr>
        <p:spPr bwMode="auto">
          <a:xfrm>
            <a:off x="2619375" y="1066800"/>
            <a:ext cx="12763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sv-SE" sz="2000"/>
              <a:t>Spår</a:t>
            </a:r>
          </a:p>
          <a:p>
            <a:pPr defTabSz="912813"/>
            <a:r>
              <a:rPr lang="sv-SE" sz="2000"/>
              <a:t>Detektor</a:t>
            </a:r>
            <a:endParaRPr lang="en-GB" sz="2000"/>
          </a:p>
        </p:txBody>
      </p:sp>
      <p:sp>
        <p:nvSpPr>
          <p:cNvPr id="35847" name="Text Box 6"/>
          <p:cNvSpPr txBox="1">
            <a:spLocks noChangeArrowheads="1"/>
          </p:cNvSpPr>
          <p:nvPr/>
        </p:nvSpPr>
        <p:spPr bwMode="auto">
          <a:xfrm>
            <a:off x="3943350" y="1143000"/>
            <a:ext cx="18351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sv-SE" sz="1600"/>
              <a:t>Elektromagnetisk</a:t>
            </a:r>
          </a:p>
          <a:p>
            <a:pPr defTabSz="912813"/>
            <a:r>
              <a:rPr lang="sv-SE" sz="1600"/>
              <a:t>Kalorimeter</a:t>
            </a:r>
            <a:endParaRPr lang="en-GB" sz="1600"/>
          </a:p>
        </p:txBody>
      </p:sp>
      <p:sp>
        <p:nvSpPr>
          <p:cNvPr id="35848" name="Text Box 7"/>
          <p:cNvSpPr txBox="1">
            <a:spLocks noChangeArrowheads="1"/>
          </p:cNvSpPr>
          <p:nvPr/>
        </p:nvSpPr>
        <p:spPr bwMode="auto">
          <a:xfrm>
            <a:off x="5695950" y="1066800"/>
            <a:ext cx="15843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sv-SE" sz="2000"/>
              <a:t>Hadronsk</a:t>
            </a:r>
          </a:p>
          <a:p>
            <a:pPr defTabSz="912813"/>
            <a:r>
              <a:rPr lang="sv-SE" sz="2000"/>
              <a:t>Kalorimeter</a:t>
            </a:r>
            <a:endParaRPr lang="en-GB" sz="2000"/>
          </a:p>
        </p:txBody>
      </p:sp>
      <p:sp>
        <p:nvSpPr>
          <p:cNvPr id="35849" name="Text Box 8"/>
          <p:cNvSpPr txBox="1">
            <a:spLocks noChangeArrowheads="1"/>
          </p:cNvSpPr>
          <p:nvPr/>
        </p:nvSpPr>
        <p:spPr bwMode="auto">
          <a:xfrm>
            <a:off x="7558088" y="1038225"/>
            <a:ext cx="12763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sv-SE" sz="2000"/>
              <a:t>Myon</a:t>
            </a:r>
          </a:p>
          <a:p>
            <a:pPr defTabSz="912813"/>
            <a:r>
              <a:rPr lang="sv-SE" sz="2000"/>
              <a:t>Detektor</a:t>
            </a:r>
            <a:endParaRPr lang="en-GB" sz="2000"/>
          </a:p>
        </p:txBody>
      </p:sp>
      <p:sp>
        <p:nvSpPr>
          <p:cNvPr id="35850" name="Line 9"/>
          <p:cNvSpPr>
            <a:spLocks noChangeShapeType="1"/>
          </p:cNvSpPr>
          <p:nvPr/>
        </p:nvSpPr>
        <p:spPr bwMode="auto">
          <a:xfrm>
            <a:off x="438150" y="2286000"/>
            <a:ext cx="198120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51" name="Line 10"/>
          <p:cNvSpPr>
            <a:spLocks noChangeShapeType="1"/>
          </p:cNvSpPr>
          <p:nvPr/>
        </p:nvSpPr>
        <p:spPr bwMode="auto">
          <a:xfrm>
            <a:off x="438150" y="3124200"/>
            <a:ext cx="198120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52" name="Line 11"/>
          <p:cNvSpPr>
            <a:spLocks noChangeShapeType="1"/>
          </p:cNvSpPr>
          <p:nvPr/>
        </p:nvSpPr>
        <p:spPr bwMode="auto">
          <a:xfrm>
            <a:off x="438150" y="3886200"/>
            <a:ext cx="198120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53" name="Line 12"/>
          <p:cNvSpPr>
            <a:spLocks noChangeShapeType="1"/>
          </p:cNvSpPr>
          <p:nvPr/>
        </p:nvSpPr>
        <p:spPr bwMode="auto">
          <a:xfrm>
            <a:off x="438150" y="4648200"/>
            <a:ext cx="198120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54" name="Line 13"/>
          <p:cNvSpPr>
            <a:spLocks noChangeShapeType="1"/>
          </p:cNvSpPr>
          <p:nvPr/>
        </p:nvSpPr>
        <p:spPr bwMode="auto">
          <a:xfrm>
            <a:off x="438150" y="5562600"/>
            <a:ext cx="198120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55" name="Text Box 14"/>
          <p:cNvSpPr txBox="1">
            <a:spLocks noChangeArrowheads="1"/>
          </p:cNvSpPr>
          <p:nvPr/>
        </p:nvSpPr>
        <p:spPr bwMode="auto">
          <a:xfrm>
            <a:off x="666750" y="1828800"/>
            <a:ext cx="1306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sv-SE" sz="2400"/>
              <a:t>Fotoner</a:t>
            </a:r>
            <a:endParaRPr lang="en-GB" sz="2400"/>
          </a:p>
        </p:txBody>
      </p:sp>
      <p:sp>
        <p:nvSpPr>
          <p:cNvPr id="35856" name="Text Box 15"/>
          <p:cNvSpPr txBox="1">
            <a:spLocks noChangeArrowheads="1"/>
          </p:cNvSpPr>
          <p:nvPr/>
        </p:nvSpPr>
        <p:spPr bwMode="auto">
          <a:xfrm>
            <a:off x="438150" y="2667000"/>
            <a:ext cx="17129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sv-SE" sz="2400"/>
              <a:t>Elektroner</a:t>
            </a:r>
            <a:endParaRPr lang="en-GB" sz="2400"/>
          </a:p>
        </p:txBody>
      </p:sp>
      <p:sp>
        <p:nvSpPr>
          <p:cNvPr id="35857" name="Text Box 16"/>
          <p:cNvSpPr txBox="1">
            <a:spLocks noChangeArrowheads="1"/>
          </p:cNvSpPr>
          <p:nvPr/>
        </p:nvSpPr>
        <p:spPr bwMode="auto">
          <a:xfrm>
            <a:off x="666750" y="3505200"/>
            <a:ext cx="1246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sv-SE" sz="2400"/>
              <a:t>Myoner</a:t>
            </a:r>
            <a:endParaRPr lang="en-GB" sz="2400"/>
          </a:p>
        </p:txBody>
      </p:sp>
      <p:sp>
        <p:nvSpPr>
          <p:cNvPr id="35858" name="Text Box 17"/>
          <p:cNvSpPr txBox="1">
            <a:spLocks noChangeArrowheads="1"/>
          </p:cNvSpPr>
          <p:nvPr/>
        </p:nvSpPr>
        <p:spPr bwMode="auto">
          <a:xfrm>
            <a:off x="742950" y="4267200"/>
            <a:ext cx="14255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sv-SE" sz="2400"/>
              <a:t>Protoner</a:t>
            </a:r>
          </a:p>
          <a:p>
            <a:pPr defTabSz="912813"/>
            <a:r>
              <a:rPr lang="sv-SE" sz="2400"/>
              <a:t>Pioner</a:t>
            </a:r>
            <a:endParaRPr lang="en-GB" sz="2400"/>
          </a:p>
        </p:txBody>
      </p:sp>
      <p:sp>
        <p:nvSpPr>
          <p:cNvPr id="35859" name="Text Box 18"/>
          <p:cNvSpPr txBox="1">
            <a:spLocks noChangeArrowheads="1"/>
          </p:cNvSpPr>
          <p:nvPr/>
        </p:nvSpPr>
        <p:spPr bwMode="auto">
          <a:xfrm>
            <a:off x="590550" y="5181600"/>
            <a:ext cx="167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sv-SE" sz="2400"/>
              <a:t>Neutroner</a:t>
            </a:r>
            <a:endParaRPr lang="en-GB" sz="2400"/>
          </a:p>
        </p:txBody>
      </p:sp>
      <p:sp>
        <p:nvSpPr>
          <p:cNvPr id="35860" name="Text Box 19"/>
          <p:cNvSpPr txBox="1">
            <a:spLocks noChangeArrowheads="1"/>
          </p:cNvSpPr>
          <p:nvPr/>
        </p:nvSpPr>
        <p:spPr bwMode="auto">
          <a:xfrm>
            <a:off x="2241550" y="5943600"/>
            <a:ext cx="6902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sv-SE" sz="2400">
                <a:solidFill>
                  <a:srgbClr val="800000"/>
                </a:solidFill>
              </a:rPr>
              <a:t>Innersta lager                             Yttersta lager</a:t>
            </a:r>
            <a:endParaRPr lang="en-GB" sz="2400">
              <a:solidFill>
                <a:srgbClr val="800000"/>
              </a:solidFill>
            </a:endParaRPr>
          </a:p>
        </p:txBody>
      </p:sp>
      <p:sp>
        <p:nvSpPr>
          <p:cNvPr id="35861" name="Line 20"/>
          <p:cNvSpPr>
            <a:spLocks noChangeShapeType="1"/>
          </p:cNvSpPr>
          <p:nvPr/>
        </p:nvSpPr>
        <p:spPr bwMode="auto">
          <a:xfrm>
            <a:off x="4476750" y="6172200"/>
            <a:ext cx="2362200" cy="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3686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E4CDA9AC-8A7F-4428-8C0D-D12BE6B1256F}" type="slidenum">
              <a:rPr lang="en-US" smtClean="0"/>
              <a:pPr defTabSz="912813"/>
              <a:t>33</a:t>
            </a:fld>
            <a:endParaRPr lang="en-US" smtClean="0"/>
          </a:p>
        </p:txBody>
      </p:sp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v-SE" sz="4000" smtClean="0"/>
              <a:t>ATLAS experimentet</a:t>
            </a:r>
            <a:endParaRPr lang="en-GB" sz="4000" smtClean="0"/>
          </a:p>
        </p:txBody>
      </p:sp>
      <p:pic>
        <p:nvPicPr>
          <p:cNvPr id="36869" name="Picture 4" descr="atl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66800"/>
            <a:ext cx="5867400" cy="342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5" descr="0610010_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3733800"/>
            <a:ext cx="3962400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Rectangle 6"/>
          <p:cNvSpPr>
            <a:spLocks noChangeArrowheads="1"/>
          </p:cNvSpPr>
          <p:nvPr/>
        </p:nvSpPr>
        <p:spPr bwMode="auto">
          <a:xfrm>
            <a:off x="5867400" y="1066800"/>
            <a:ext cx="3276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8313" indent="-469900" algn="l" defTabSz="912813" eaLnBrk="1" hangingPunct="1">
              <a:spcBef>
                <a:spcPct val="20000"/>
              </a:spcBef>
              <a:buClr>
                <a:srgbClr val="A50021"/>
              </a:buClr>
            </a:pPr>
            <a:r>
              <a:rPr lang="sv-SE" sz="2400" dirty="0"/>
              <a:t>ATLAS Experimentet</a:t>
            </a:r>
          </a:p>
          <a:p>
            <a:pPr marL="468313" indent="-469900" algn="l" defTabSz="912813" eaLnBrk="1" hangingPunct="1">
              <a:spcBef>
                <a:spcPct val="20000"/>
              </a:spcBef>
              <a:buClr>
                <a:srgbClr val="A50021"/>
              </a:buClr>
              <a:buFont typeface="Wingdings" pitchFamily="2" charset="2"/>
              <a:buChar char="§"/>
            </a:pPr>
            <a:r>
              <a:rPr lang="sv-SE" sz="1800" dirty="0"/>
              <a:t>Längd: 44m</a:t>
            </a:r>
          </a:p>
          <a:p>
            <a:pPr marL="468313" indent="-469900" algn="l" defTabSz="912813" eaLnBrk="1" hangingPunct="1">
              <a:spcBef>
                <a:spcPct val="20000"/>
              </a:spcBef>
              <a:buClr>
                <a:srgbClr val="A50021"/>
              </a:buClr>
              <a:buFont typeface="Wingdings" pitchFamily="2" charset="2"/>
              <a:buChar char="§"/>
            </a:pPr>
            <a:r>
              <a:rPr lang="sv-SE" sz="1800" dirty="0"/>
              <a:t>Diameter: 22m</a:t>
            </a:r>
          </a:p>
          <a:p>
            <a:pPr marL="468313" indent="-469900" algn="l" defTabSz="912813" eaLnBrk="1" hangingPunct="1">
              <a:spcBef>
                <a:spcPct val="20000"/>
              </a:spcBef>
              <a:buClr>
                <a:srgbClr val="A50021"/>
              </a:buClr>
              <a:buFont typeface="Wingdings" pitchFamily="2" charset="2"/>
              <a:buChar char="§"/>
            </a:pPr>
            <a:r>
              <a:rPr lang="sv-SE" sz="1800" dirty="0"/>
              <a:t>Vikt: 6000 ton</a:t>
            </a:r>
          </a:p>
          <a:p>
            <a:pPr marL="468313" indent="-469900" algn="l" defTabSz="912813" eaLnBrk="1" hangingPunct="1">
              <a:spcBef>
                <a:spcPct val="20000"/>
              </a:spcBef>
              <a:buClr>
                <a:srgbClr val="A50021"/>
              </a:buClr>
              <a:buFont typeface="Wingdings" pitchFamily="2" charset="2"/>
              <a:buChar char="§"/>
            </a:pPr>
            <a:r>
              <a:rPr lang="sv-SE" sz="1800" dirty="0"/>
              <a:t>Kollaboration: </a:t>
            </a:r>
          </a:p>
          <a:p>
            <a:pPr marL="468313" indent="-469900" algn="l" defTabSz="912813" eaLnBrk="1" hangingPunct="1">
              <a:spcBef>
                <a:spcPct val="20000"/>
              </a:spcBef>
              <a:buClr>
                <a:srgbClr val="A50021"/>
              </a:buClr>
              <a:buFont typeface="Wingdings" pitchFamily="2" charset="2"/>
              <a:buNone/>
            </a:pPr>
            <a:r>
              <a:rPr lang="sv-SE" sz="1800" dirty="0"/>
              <a:t>       </a:t>
            </a:r>
            <a:r>
              <a:rPr lang="sv-SE" sz="1800" dirty="0" smtClean="0"/>
              <a:t>2900 </a:t>
            </a:r>
            <a:r>
              <a:rPr lang="sv-SE" sz="1800" dirty="0"/>
              <a:t>fysiker </a:t>
            </a:r>
          </a:p>
          <a:p>
            <a:pPr marL="468313" indent="-469900" algn="l" defTabSz="912813" eaLnBrk="1" hangingPunct="1">
              <a:spcBef>
                <a:spcPct val="20000"/>
              </a:spcBef>
              <a:buClr>
                <a:srgbClr val="A50021"/>
              </a:buClr>
              <a:buFont typeface="Wingdings" pitchFamily="2" charset="2"/>
              <a:buNone/>
            </a:pPr>
            <a:r>
              <a:rPr lang="sv-SE" sz="1600" dirty="0"/>
              <a:t>	(</a:t>
            </a:r>
            <a:r>
              <a:rPr lang="en-US" sz="1600" dirty="0"/>
              <a:t>&gt;</a:t>
            </a:r>
            <a:r>
              <a:rPr lang="sv-SE" sz="1600" dirty="0" smtClean="0"/>
              <a:t>173 </a:t>
            </a:r>
            <a:r>
              <a:rPr lang="sv-SE" sz="1600" dirty="0"/>
              <a:t>Univ., </a:t>
            </a:r>
            <a:r>
              <a:rPr lang="sv-SE" sz="1600" dirty="0" smtClean="0"/>
              <a:t>37 </a:t>
            </a:r>
            <a:r>
              <a:rPr lang="sv-SE" sz="1600" dirty="0"/>
              <a:t>Länder) </a:t>
            </a:r>
            <a:endParaRPr lang="en-US" sz="1600" dirty="0"/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152400" y="4724400"/>
            <a:ext cx="451008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2813">
              <a:buClr>
                <a:srgbClr val="0066CC"/>
              </a:buClr>
              <a:buFont typeface="Wingdings" pitchFamily="2" charset="2"/>
              <a:buChar char="§"/>
            </a:pPr>
            <a:r>
              <a:rPr lang="sv-SE" sz="1800"/>
              <a:t> Myon detektor </a:t>
            </a:r>
          </a:p>
          <a:p>
            <a:pPr lvl="1" indent="0" algn="l" defTabSz="912813">
              <a:buClr>
                <a:srgbClr val="008000"/>
              </a:buClr>
              <a:buFont typeface="Wingdings" pitchFamily="2" charset="2"/>
              <a:buChar char="§"/>
            </a:pPr>
            <a:r>
              <a:rPr lang="sv-SE" sz="1800"/>
              <a:t> Hadrons kalorimeter</a:t>
            </a:r>
          </a:p>
          <a:p>
            <a:pPr lvl="2" indent="0" algn="l" defTabSz="912813">
              <a:buClr>
                <a:srgbClr val="FF9900"/>
              </a:buClr>
              <a:buFont typeface="Wingdings" pitchFamily="2" charset="2"/>
              <a:buChar char="§"/>
            </a:pPr>
            <a:r>
              <a:rPr lang="sv-SE" sz="1800"/>
              <a:t> Elektromagnetisk kalorimeter </a:t>
            </a:r>
          </a:p>
          <a:p>
            <a:pPr lvl="3" indent="0" algn="l" defTabSz="912813">
              <a:buClr>
                <a:srgbClr val="FFFF00"/>
              </a:buClr>
              <a:buFont typeface="Wingdings" pitchFamily="2" charset="2"/>
              <a:buChar char="§"/>
            </a:pPr>
            <a:r>
              <a:rPr lang="sv-SE" sz="1800"/>
              <a:t> Spår detektor</a:t>
            </a:r>
            <a:endParaRPr lang="en-US" sz="1800"/>
          </a:p>
        </p:txBody>
      </p:sp>
      <p:sp>
        <p:nvSpPr>
          <p:cNvPr id="36873" name="Line 9"/>
          <p:cNvSpPr>
            <a:spLocks noChangeShapeType="1"/>
          </p:cNvSpPr>
          <p:nvPr/>
        </p:nvSpPr>
        <p:spPr bwMode="auto">
          <a:xfrm flipV="1">
            <a:off x="1219200" y="3733800"/>
            <a:ext cx="1066800" cy="9906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4" name="Line 10"/>
          <p:cNvSpPr>
            <a:spLocks noChangeShapeType="1"/>
          </p:cNvSpPr>
          <p:nvPr/>
        </p:nvSpPr>
        <p:spPr bwMode="auto">
          <a:xfrm flipV="1">
            <a:off x="2438400" y="2971800"/>
            <a:ext cx="304800" cy="20574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5" name="Line 11"/>
          <p:cNvSpPr>
            <a:spLocks noChangeShapeType="1"/>
          </p:cNvSpPr>
          <p:nvPr/>
        </p:nvSpPr>
        <p:spPr bwMode="auto">
          <a:xfrm flipH="1" flipV="1">
            <a:off x="3048000" y="2819400"/>
            <a:ext cx="457200" cy="24384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6" name="Line 12"/>
          <p:cNvSpPr>
            <a:spLocks noChangeShapeType="1"/>
          </p:cNvSpPr>
          <p:nvPr/>
        </p:nvSpPr>
        <p:spPr bwMode="auto">
          <a:xfrm flipV="1">
            <a:off x="3429000" y="5562600"/>
            <a:ext cx="1371600" cy="1524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7" name="Line 13"/>
          <p:cNvSpPr>
            <a:spLocks noChangeShapeType="1"/>
          </p:cNvSpPr>
          <p:nvPr/>
        </p:nvSpPr>
        <p:spPr bwMode="auto">
          <a:xfrm flipH="1" flipV="1">
            <a:off x="3200400" y="2590800"/>
            <a:ext cx="1600200" cy="29718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8" name="Line 14"/>
          <p:cNvSpPr>
            <a:spLocks noChangeShapeType="1"/>
          </p:cNvSpPr>
          <p:nvPr/>
        </p:nvSpPr>
        <p:spPr bwMode="auto">
          <a:xfrm flipH="1" flipV="1">
            <a:off x="762000" y="4114800"/>
            <a:ext cx="457200" cy="6096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5" name="atlas_visit_cropped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486150"/>
            <a:ext cx="42672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1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ooter Placeholder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3789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49F351B0-9967-45DB-9DCB-6C31FBA90099}" type="slidenum">
              <a:rPr lang="en-US" smtClean="0"/>
              <a:pPr defTabSz="912813"/>
              <a:t>34</a:t>
            </a:fld>
            <a:endParaRPr lang="en-US" smtClean="0"/>
          </a:p>
        </p:txBody>
      </p:sp>
      <p:sp>
        <p:nvSpPr>
          <p:cNvPr id="37892" name="Slide Number Placeholder 5"/>
          <p:cNvSpPr txBox="1">
            <a:spLocks/>
          </p:cNvSpPr>
          <p:nvPr/>
        </p:nvSpPr>
        <p:spPr bwMode="auto">
          <a:xfrm>
            <a:off x="6553200" y="64008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defTabSz="912813" eaLnBrk="1" hangingPunct="1"/>
            <a:fld id="{896AEAE0-7EF4-49A4-B9AF-49F8D9837049}" type="slidenum">
              <a:rPr lang="en-US" sz="1200"/>
              <a:pPr algn="r" defTabSz="912813" eaLnBrk="1" hangingPunct="1"/>
              <a:t>34</a:t>
            </a:fld>
            <a:endParaRPr lang="en-US" sz="120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1066800" y="152400"/>
            <a:ext cx="7010400" cy="685800"/>
          </a:xfrm>
          <a:prstGeom prst="rect">
            <a:avLst/>
          </a:prstGeom>
          <a:noFill/>
          <a:ln/>
        </p:spPr>
        <p:txBody>
          <a:bodyPr/>
          <a:lstStyle/>
          <a:p>
            <a:pPr>
              <a:defRPr/>
            </a:pPr>
            <a:r>
              <a:rPr lang="en-US" sz="2400" b="1" kern="0" dirty="0" err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Exempel</a:t>
            </a:r>
            <a:r>
              <a:rPr lang="en-US" sz="2400" b="1" kern="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400" b="1" kern="0" dirty="0" err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på</a:t>
            </a:r>
            <a:r>
              <a:rPr lang="en-US" sz="2400" b="1" kern="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400" b="1" kern="0" dirty="0" err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ett</a:t>
            </a:r>
            <a:r>
              <a:rPr lang="en-US" sz="2400" b="1" kern="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400" b="1" kern="0" dirty="0" err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av</a:t>
            </a:r>
            <a:r>
              <a:rPr lang="en-US" sz="2400" b="1" kern="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mina </a:t>
            </a:r>
            <a:r>
              <a:rPr lang="en-US" sz="2400" b="1" kern="0" dirty="0" err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projekt</a:t>
            </a:r>
            <a:r>
              <a:rPr lang="en-US" sz="2400" b="1" kern="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: </a:t>
            </a:r>
          </a:p>
          <a:p>
            <a:pPr>
              <a:defRPr/>
            </a:pPr>
            <a:r>
              <a:rPr lang="en-US" sz="2400" b="1" kern="0" dirty="0" err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Myon</a:t>
            </a:r>
            <a:r>
              <a:rPr lang="en-US" sz="2400" b="1" kern="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400" b="1" kern="0" dirty="0" err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detektorn</a:t>
            </a:r>
            <a:endParaRPr lang="en-US" sz="2400" b="1" kern="0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7894" name="Picture 5" descr="pict_jd_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066800"/>
            <a:ext cx="6718300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5" name="AutoShape 6"/>
          <p:cNvSpPr>
            <a:spLocks noChangeArrowheads="1"/>
          </p:cNvSpPr>
          <p:nvPr/>
        </p:nvSpPr>
        <p:spPr bwMode="auto">
          <a:xfrm>
            <a:off x="228600" y="1676400"/>
            <a:ext cx="2286000" cy="609600"/>
          </a:xfrm>
          <a:prstGeom prst="wedgeRoundRectCallout">
            <a:avLst>
              <a:gd name="adj1" fmla="val 48056"/>
              <a:gd name="adj2" fmla="val 176301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defTabSz="912813"/>
            <a:endParaRPr lang="fr-FR" sz="1800"/>
          </a:p>
        </p:txBody>
      </p:sp>
      <p:sp>
        <p:nvSpPr>
          <p:cNvPr id="37896" name="Text Box 7"/>
          <p:cNvSpPr txBox="1">
            <a:spLocks noChangeArrowheads="1"/>
          </p:cNvSpPr>
          <p:nvPr/>
        </p:nvSpPr>
        <p:spPr bwMode="auto">
          <a:xfrm>
            <a:off x="304800" y="1752600"/>
            <a:ext cx="2003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912813"/>
            <a:r>
              <a:rPr lang="en-US" sz="1800"/>
              <a:t>Myon detektorer</a:t>
            </a:r>
          </a:p>
        </p:txBody>
      </p:sp>
      <p:sp>
        <p:nvSpPr>
          <p:cNvPr id="37897" name="AutoShape 8"/>
          <p:cNvSpPr>
            <a:spLocks noChangeArrowheads="1"/>
          </p:cNvSpPr>
          <p:nvPr/>
        </p:nvSpPr>
        <p:spPr bwMode="auto">
          <a:xfrm>
            <a:off x="152400" y="4876800"/>
            <a:ext cx="1905000" cy="609600"/>
          </a:xfrm>
          <a:prstGeom prst="wedgeRoundRectCallout">
            <a:avLst>
              <a:gd name="adj1" fmla="val 127667"/>
              <a:gd name="adj2" fmla="val -198699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defTabSz="912813"/>
            <a:endParaRPr lang="fr-FR" sz="1800"/>
          </a:p>
        </p:txBody>
      </p:sp>
      <p:sp>
        <p:nvSpPr>
          <p:cNvPr id="37898" name="Text Box 9"/>
          <p:cNvSpPr txBox="1">
            <a:spLocks noChangeArrowheads="1"/>
          </p:cNvSpPr>
          <p:nvPr/>
        </p:nvSpPr>
        <p:spPr bwMode="auto">
          <a:xfrm>
            <a:off x="365125" y="4994275"/>
            <a:ext cx="14176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2813"/>
            <a:r>
              <a:rPr lang="en-US" sz="1800"/>
              <a:t>Absorbator</a:t>
            </a:r>
          </a:p>
        </p:txBody>
      </p:sp>
      <p:sp>
        <p:nvSpPr>
          <p:cNvPr id="37899" name="AutoShape 10"/>
          <p:cNvSpPr>
            <a:spLocks noChangeArrowheads="1"/>
          </p:cNvSpPr>
          <p:nvPr/>
        </p:nvSpPr>
        <p:spPr bwMode="auto">
          <a:xfrm>
            <a:off x="6705600" y="1371600"/>
            <a:ext cx="2286000" cy="533400"/>
          </a:xfrm>
          <a:prstGeom prst="wedgeRoundRectCallout">
            <a:avLst>
              <a:gd name="adj1" fmla="val -91389"/>
              <a:gd name="adj2" fmla="val 203870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defTabSz="912813"/>
            <a:endParaRPr lang="fr-FR" sz="1800"/>
          </a:p>
        </p:txBody>
      </p:sp>
      <p:sp>
        <p:nvSpPr>
          <p:cNvPr id="37900" name="Text Box 11"/>
          <p:cNvSpPr txBox="1">
            <a:spLocks noChangeArrowheads="1"/>
          </p:cNvSpPr>
          <p:nvPr/>
        </p:nvSpPr>
        <p:spPr bwMode="auto">
          <a:xfrm>
            <a:off x="6781800" y="1447800"/>
            <a:ext cx="2003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912813"/>
            <a:r>
              <a:rPr lang="en-US" sz="1800"/>
              <a:t>Myon detektorer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oter Placeholder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38915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2AE02B6B-24ED-4912-8938-964E7A6EB1A1}" type="slidenum">
              <a:rPr lang="en-US" smtClean="0"/>
              <a:pPr defTabSz="912813"/>
              <a:t>35</a:t>
            </a:fld>
            <a:endParaRPr lang="en-US" smtClean="0"/>
          </a:p>
        </p:txBody>
      </p:sp>
      <p:sp>
        <p:nvSpPr>
          <p:cNvPr id="38916" name="Slide Number Placeholder 5"/>
          <p:cNvSpPr txBox="1">
            <a:spLocks/>
          </p:cNvSpPr>
          <p:nvPr/>
        </p:nvSpPr>
        <p:spPr bwMode="auto">
          <a:xfrm>
            <a:off x="6553200" y="64008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defTabSz="912813" eaLnBrk="1" hangingPunct="1"/>
            <a:fld id="{1144ACCD-0D62-4559-8FB7-5BC8C5B91260}" type="slidenum">
              <a:rPr lang="en-US" sz="1200"/>
              <a:pPr algn="r" defTabSz="912813" eaLnBrk="1" hangingPunct="1"/>
              <a:t>35</a:t>
            </a:fld>
            <a:endParaRPr lang="en-US" sz="120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066800" y="152400"/>
            <a:ext cx="7010400" cy="685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4000" b="1" kern="0" dirty="0" err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Myon</a:t>
            </a:r>
            <a:r>
              <a:rPr lang="en-US" sz="4000" b="1" kern="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000" b="1" kern="0" dirty="0" err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detektorn</a:t>
            </a:r>
            <a:endParaRPr lang="en-US" sz="4000" b="1" kern="0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7" name="jd_transport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066800"/>
            <a:ext cx="8839200" cy="505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5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4096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D4DA030B-C0CC-42E4-8F35-CA4EE5407429}" type="slidenum">
              <a:rPr lang="en-US" smtClean="0"/>
              <a:pPr defTabSz="912813"/>
              <a:t>36</a:t>
            </a:fld>
            <a:endParaRPr lang="en-US" smtClean="0"/>
          </a:p>
        </p:txBody>
      </p:sp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En proton-proton </a:t>
            </a:r>
            <a:r>
              <a:rPr lang="en-US" dirty="0" err="1" smtClean="0"/>
              <a:t>kollision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ATLAS</a:t>
            </a:r>
          </a:p>
        </p:txBody>
      </p:sp>
      <p:pic>
        <p:nvPicPr>
          <p:cNvPr id="121860" name="particle_event_3d.wmv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47800" y="1066800"/>
            <a:ext cx="6477000" cy="5180013"/>
          </a:xfrm>
        </p:spPr>
      </p:pic>
      <p:sp>
        <p:nvSpPr>
          <p:cNvPr id="40966" name="Line 6"/>
          <p:cNvSpPr>
            <a:spLocks noChangeShapeType="1"/>
          </p:cNvSpPr>
          <p:nvPr/>
        </p:nvSpPr>
        <p:spPr bwMode="auto">
          <a:xfrm>
            <a:off x="609600" y="3657600"/>
            <a:ext cx="838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304800" y="2895600"/>
            <a:ext cx="866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sv-SE"/>
              <a:t>LHC</a:t>
            </a:r>
            <a:endParaRPr lang="en-GB"/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228600" y="3657600"/>
            <a:ext cx="1119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sv-SE" sz="1800">
                <a:solidFill>
                  <a:schemeClr val="accent2"/>
                </a:solidFill>
              </a:rPr>
              <a:t>protoner</a:t>
            </a:r>
            <a:endParaRPr lang="en-GB" sz="1800">
              <a:solidFill>
                <a:schemeClr val="accent2"/>
              </a:solidFill>
            </a:endParaRPr>
          </a:p>
        </p:txBody>
      </p:sp>
      <p:sp>
        <p:nvSpPr>
          <p:cNvPr id="40969" name="Line 9"/>
          <p:cNvSpPr>
            <a:spLocks noChangeShapeType="1"/>
          </p:cNvSpPr>
          <p:nvPr/>
        </p:nvSpPr>
        <p:spPr bwMode="auto">
          <a:xfrm flipH="1">
            <a:off x="7924800" y="3657600"/>
            <a:ext cx="838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8101013" y="2895600"/>
            <a:ext cx="866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sv-SE"/>
              <a:t>LHC</a:t>
            </a:r>
            <a:endParaRPr lang="en-GB"/>
          </a:p>
        </p:txBody>
      </p:sp>
      <p:sp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8024813" y="3657600"/>
            <a:ext cx="11191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sv-SE" sz="1800">
                <a:solidFill>
                  <a:schemeClr val="accent2"/>
                </a:solidFill>
              </a:rPr>
              <a:t>protoner</a:t>
            </a:r>
            <a:endParaRPr lang="en-GB" sz="180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60" fill="hold"/>
                                        <p:tgtEl>
                                          <p:spTgt spid="1218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186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18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18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860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oter Placeholder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Vincent Hedberg - Lunds Universitet</a:t>
            </a:r>
          </a:p>
        </p:txBody>
      </p:sp>
      <p:sp>
        <p:nvSpPr>
          <p:cNvPr id="419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D7DF98B-C945-44D2-998F-A8F0B77DC1EF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41988" name="Slide Number Placeholder 2"/>
          <p:cNvSpPr txBox="1">
            <a:spLocks/>
          </p:cNvSpPr>
          <p:nvPr/>
        </p:nvSpPr>
        <p:spPr bwMode="auto">
          <a:xfrm>
            <a:off x="6553200" y="64008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D9419128-7F17-4E11-9857-1CC5E71B5881}" type="slidenum">
              <a:rPr lang="en-US" sz="1200"/>
              <a:pPr algn="r" eaLnBrk="1" hangingPunct="1"/>
              <a:t>37</a:t>
            </a:fld>
            <a:endParaRPr lang="en-US" sz="1200"/>
          </a:p>
        </p:txBody>
      </p:sp>
      <p:pic>
        <p:nvPicPr>
          <p:cNvPr id="6" name="atlas_event_2009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143000"/>
            <a:ext cx="6875463" cy="515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143000" y="304800"/>
            <a:ext cx="7010400" cy="6858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2400" b="1" kern="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En proton-proton </a:t>
            </a:r>
            <a:r>
              <a:rPr lang="en-US" sz="2400" b="1" kern="0" dirty="0" err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kollision</a:t>
            </a:r>
            <a:r>
              <a:rPr lang="en-US" sz="2400" b="1" kern="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i ATLAS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4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Vincent Hedberg - Lunds Universitet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8AD6F2-EB2A-4DCA-B57E-286481AD2AD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4" name="HI_event_slow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6680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143000" y="304800"/>
            <a:ext cx="7010400" cy="6858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2400" b="1" kern="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En </a:t>
            </a:r>
            <a:r>
              <a:rPr lang="en-US" sz="2400" b="1" kern="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atom-atom </a:t>
            </a:r>
            <a:r>
              <a:rPr lang="en-US" sz="2400" b="1" kern="0" dirty="0" err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kollision</a:t>
            </a:r>
            <a:r>
              <a:rPr lang="en-US" sz="2400" b="1" kern="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i ATLAS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430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1049AE44-0183-462C-9261-3C143C4B91AA}" type="slidenum">
              <a:rPr lang="en-US" smtClean="0"/>
              <a:pPr defTabSz="912813"/>
              <a:t>39</a:t>
            </a:fld>
            <a:endParaRPr lang="en-US" smtClean="0"/>
          </a:p>
        </p:txBody>
      </p:sp>
      <p:sp>
        <p:nvSpPr>
          <p:cNvPr id="77857" name="Rectangle 33"/>
          <p:cNvSpPr>
            <a:spLocks noChangeArrowheads="1"/>
          </p:cNvSpPr>
          <p:nvPr/>
        </p:nvSpPr>
        <p:spPr bwMode="auto">
          <a:xfrm>
            <a:off x="4495800" y="1143000"/>
            <a:ext cx="4495800" cy="502920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78824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381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783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 err="1" smtClean="0"/>
              <a:t>Hur</a:t>
            </a:r>
            <a:r>
              <a:rPr lang="en-US" sz="3200" dirty="0" smtClean="0"/>
              <a:t> </a:t>
            </a:r>
            <a:r>
              <a:rPr lang="en-US" sz="3200" dirty="0" err="1" smtClean="0"/>
              <a:t>anv</a:t>
            </a:r>
            <a:r>
              <a:rPr lang="sv-SE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ä</a:t>
            </a:r>
            <a:r>
              <a:rPr lang="en-US" sz="3200" dirty="0" err="1" smtClean="0"/>
              <a:t>nder</a:t>
            </a:r>
            <a:r>
              <a:rPr lang="en-US" sz="3200" dirty="0" smtClean="0"/>
              <a:t> man ATLAS ?</a:t>
            </a:r>
          </a:p>
        </p:txBody>
      </p:sp>
      <p:pic>
        <p:nvPicPr>
          <p:cNvPr id="43014" name="Picture 9" descr="higgs_ev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19200"/>
            <a:ext cx="4059238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10" descr="gzero_anim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5410200"/>
            <a:ext cx="685800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Picture 11" descr="gzero_anim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5334000"/>
            <a:ext cx="685800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7" name="Line 12"/>
          <p:cNvSpPr>
            <a:spLocks noChangeShapeType="1"/>
          </p:cNvSpPr>
          <p:nvPr/>
        </p:nvSpPr>
        <p:spPr bwMode="auto">
          <a:xfrm>
            <a:off x="6019800" y="5715000"/>
            <a:ext cx="6858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8" name="Line 13"/>
          <p:cNvSpPr>
            <a:spLocks noChangeShapeType="1"/>
          </p:cNvSpPr>
          <p:nvPr/>
        </p:nvSpPr>
        <p:spPr bwMode="auto">
          <a:xfrm>
            <a:off x="6705600" y="5715000"/>
            <a:ext cx="6858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9" name="Oval 14"/>
          <p:cNvSpPr>
            <a:spLocks noChangeArrowheads="1"/>
          </p:cNvSpPr>
          <p:nvPr/>
        </p:nvSpPr>
        <p:spPr bwMode="auto">
          <a:xfrm>
            <a:off x="6400800" y="4495800"/>
            <a:ext cx="533400" cy="533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defTabSz="912813"/>
            <a:endParaRPr lang="en-US"/>
          </a:p>
        </p:txBody>
      </p:sp>
      <p:sp>
        <p:nvSpPr>
          <p:cNvPr id="43020" name="Text Box 15"/>
          <p:cNvSpPr txBox="1">
            <a:spLocks noChangeArrowheads="1"/>
          </p:cNvSpPr>
          <p:nvPr/>
        </p:nvSpPr>
        <p:spPr bwMode="auto">
          <a:xfrm>
            <a:off x="6477000" y="4495800"/>
            <a:ext cx="3810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/>
            <a:r>
              <a:rPr lang="en-US" sz="3200"/>
              <a:t>H</a:t>
            </a:r>
          </a:p>
        </p:txBody>
      </p:sp>
      <p:sp>
        <p:nvSpPr>
          <p:cNvPr id="43021" name="Oval 16"/>
          <p:cNvSpPr>
            <a:spLocks noChangeArrowheads="1"/>
          </p:cNvSpPr>
          <p:nvPr/>
        </p:nvSpPr>
        <p:spPr bwMode="auto">
          <a:xfrm>
            <a:off x="6267450" y="3768725"/>
            <a:ext cx="3048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algn="ctr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pPr defTabSz="912813"/>
            <a:endParaRPr lang="en-US"/>
          </a:p>
        </p:txBody>
      </p:sp>
      <p:sp>
        <p:nvSpPr>
          <p:cNvPr id="43022" name="Text Box 17"/>
          <p:cNvSpPr txBox="1">
            <a:spLocks noChangeArrowheads="1"/>
          </p:cNvSpPr>
          <p:nvPr/>
        </p:nvSpPr>
        <p:spPr bwMode="auto">
          <a:xfrm>
            <a:off x="6248400" y="3733800"/>
            <a:ext cx="342900" cy="3667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en-US" sz="1800">
                <a:solidFill>
                  <a:schemeClr val="hlink"/>
                </a:solidFill>
              </a:rPr>
              <a:t>Z</a:t>
            </a:r>
          </a:p>
        </p:txBody>
      </p:sp>
      <p:sp>
        <p:nvSpPr>
          <p:cNvPr id="43023" name="Oval 18"/>
          <p:cNvSpPr>
            <a:spLocks noChangeArrowheads="1"/>
          </p:cNvSpPr>
          <p:nvPr/>
        </p:nvSpPr>
        <p:spPr bwMode="auto">
          <a:xfrm>
            <a:off x="6877050" y="3768725"/>
            <a:ext cx="3048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algn="ctr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pPr defTabSz="912813"/>
            <a:endParaRPr lang="en-US"/>
          </a:p>
        </p:txBody>
      </p:sp>
      <p:sp>
        <p:nvSpPr>
          <p:cNvPr id="43024" name="Text Box 19"/>
          <p:cNvSpPr txBox="1">
            <a:spLocks noChangeArrowheads="1"/>
          </p:cNvSpPr>
          <p:nvPr/>
        </p:nvSpPr>
        <p:spPr bwMode="auto">
          <a:xfrm>
            <a:off x="6858000" y="3733800"/>
            <a:ext cx="3429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en-US" sz="1800">
                <a:solidFill>
                  <a:srgbClr val="0066CC"/>
                </a:solidFill>
              </a:rPr>
              <a:t>Z</a:t>
            </a:r>
          </a:p>
        </p:txBody>
      </p:sp>
      <p:sp>
        <p:nvSpPr>
          <p:cNvPr id="43025" name="Line 20"/>
          <p:cNvSpPr>
            <a:spLocks noChangeShapeType="1"/>
          </p:cNvSpPr>
          <p:nvPr/>
        </p:nvSpPr>
        <p:spPr bwMode="auto">
          <a:xfrm flipV="1">
            <a:off x="6705600" y="5029200"/>
            <a:ext cx="0" cy="6858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6" name="Line 21"/>
          <p:cNvSpPr>
            <a:spLocks noChangeShapeType="1"/>
          </p:cNvSpPr>
          <p:nvPr/>
        </p:nvSpPr>
        <p:spPr bwMode="auto">
          <a:xfrm flipH="1" flipV="1">
            <a:off x="6477000" y="4038600"/>
            <a:ext cx="228600" cy="457200"/>
          </a:xfrm>
          <a:prstGeom prst="line">
            <a:avLst/>
          </a:prstGeom>
          <a:noFill/>
          <a:ln w="28575">
            <a:solidFill>
              <a:srgbClr val="0066CC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7" name="Line 22"/>
          <p:cNvSpPr>
            <a:spLocks noChangeShapeType="1"/>
          </p:cNvSpPr>
          <p:nvPr/>
        </p:nvSpPr>
        <p:spPr bwMode="auto">
          <a:xfrm flipV="1">
            <a:off x="6705600" y="4038600"/>
            <a:ext cx="304800" cy="457200"/>
          </a:xfrm>
          <a:prstGeom prst="line">
            <a:avLst/>
          </a:prstGeom>
          <a:noFill/>
          <a:ln w="28575">
            <a:solidFill>
              <a:srgbClr val="0066CC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8" name="Line 23"/>
          <p:cNvSpPr>
            <a:spLocks noChangeShapeType="1"/>
          </p:cNvSpPr>
          <p:nvPr/>
        </p:nvSpPr>
        <p:spPr bwMode="auto">
          <a:xfrm flipH="1" flipV="1">
            <a:off x="5715000" y="1600200"/>
            <a:ext cx="685800" cy="2133600"/>
          </a:xfrm>
          <a:prstGeom prst="line">
            <a:avLst/>
          </a:prstGeom>
          <a:noFill/>
          <a:ln w="28575">
            <a:solidFill>
              <a:srgbClr val="00206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9" name="Line 24"/>
          <p:cNvSpPr>
            <a:spLocks noChangeShapeType="1"/>
          </p:cNvSpPr>
          <p:nvPr/>
        </p:nvSpPr>
        <p:spPr bwMode="auto">
          <a:xfrm flipV="1">
            <a:off x="6400800" y="1676400"/>
            <a:ext cx="76200" cy="2057400"/>
          </a:xfrm>
          <a:prstGeom prst="line">
            <a:avLst/>
          </a:prstGeom>
          <a:noFill/>
          <a:ln w="28575">
            <a:solidFill>
              <a:srgbClr val="00206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30" name="Line 25"/>
          <p:cNvSpPr>
            <a:spLocks noChangeShapeType="1"/>
          </p:cNvSpPr>
          <p:nvPr/>
        </p:nvSpPr>
        <p:spPr bwMode="auto">
          <a:xfrm flipH="1" flipV="1">
            <a:off x="7010400" y="1676400"/>
            <a:ext cx="0" cy="2057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31" name="Line 26"/>
          <p:cNvSpPr>
            <a:spLocks noChangeShapeType="1"/>
          </p:cNvSpPr>
          <p:nvPr/>
        </p:nvSpPr>
        <p:spPr bwMode="auto">
          <a:xfrm flipV="1">
            <a:off x="7010400" y="1676400"/>
            <a:ext cx="762000" cy="2057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32" name="Text Box 27"/>
          <p:cNvSpPr txBox="1">
            <a:spLocks noChangeArrowheads="1"/>
          </p:cNvSpPr>
          <p:nvPr/>
        </p:nvSpPr>
        <p:spPr bwMode="auto">
          <a:xfrm>
            <a:off x="5410200" y="1143000"/>
            <a:ext cx="601663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en-US" sz="3200">
                <a:solidFill>
                  <a:srgbClr val="002060"/>
                </a:solidFill>
              </a:rPr>
              <a:t>e+</a:t>
            </a:r>
          </a:p>
        </p:txBody>
      </p:sp>
      <p:sp>
        <p:nvSpPr>
          <p:cNvPr id="43033" name="Text Box 28"/>
          <p:cNvSpPr txBox="1">
            <a:spLocks noChangeArrowheads="1"/>
          </p:cNvSpPr>
          <p:nvPr/>
        </p:nvSpPr>
        <p:spPr bwMode="auto">
          <a:xfrm>
            <a:off x="6248400" y="1143000"/>
            <a:ext cx="576263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en-US" sz="3200">
                <a:solidFill>
                  <a:srgbClr val="002060"/>
                </a:solidFill>
              </a:rPr>
              <a:t>e-</a:t>
            </a:r>
          </a:p>
        </p:txBody>
      </p:sp>
      <p:sp>
        <p:nvSpPr>
          <p:cNvPr id="43034" name="Text Box 29"/>
          <p:cNvSpPr txBox="1">
            <a:spLocks noChangeArrowheads="1"/>
          </p:cNvSpPr>
          <p:nvPr/>
        </p:nvSpPr>
        <p:spPr bwMode="auto">
          <a:xfrm>
            <a:off x="6775450" y="1143000"/>
            <a:ext cx="614363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en-US" sz="3200">
                <a:solidFill>
                  <a:schemeClr val="accent2"/>
                </a:solidFill>
                <a:latin typeface="Symbol" pitchFamily="18" charset="2"/>
              </a:rPr>
              <a:t>m</a:t>
            </a:r>
            <a:r>
              <a:rPr lang="en-US" sz="3200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43035" name="Text Box 30"/>
          <p:cNvSpPr txBox="1">
            <a:spLocks noChangeArrowheads="1"/>
          </p:cNvSpPr>
          <p:nvPr/>
        </p:nvSpPr>
        <p:spPr bwMode="auto">
          <a:xfrm>
            <a:off x="7613650" y="1143000"/>
            <a:ext cx="588963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en-US" sz="3200">
                <a:solidFill>
                  <a:schemeClr val="accent2"/>
                </a:solidFill>
                <a:latin typeface="Symbol" pitchFamily="18" charset="2"/>
              </a:rPr>
              <a:t>m</a:t>
            </a:r>
            <a:r>
              <a:rPr lang="en-US" sz="3200">
                <a:solidFill>
                  <a:schemeClr val="accent2"/>
                </a:solidFill>
              </a:rPr>
              <a:t>-</a:t>
            </a:r>
          </a:p>
        </p:txBody>
      </p:sp>
      <p:sp>
        <p:nvSpPr>
          <p:cNvPr id="43036" name="Text Box 31"/>
          <p:cNvSpPr txBox="1">
            <a:spLocks noChangeArrowheads="1"/>
          </p:cNvSpPr>
          <p:nvPr/>
        </p:nvSpPr>
        <p:spPr bwMode="auto">
          <a:xfrm>
            <a:off x="4800600" y="5334000"/>
            <a:ext cx="428625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en-US" sz="3600"/>
              <a:t>p</a:t>
            </a:r>
          </a:p>
        </p:txBody>
      </p:sp>
      <p:sp>
        <p:nvSpPr>
          <p:cNvPr id="43037" name="Text Box 32"/>
          <p:cNvSpPr txBox="1">
            <a:spLocks noChangeArrowheads="1"/>
          </p:cNvSpPr>
          <p:nvPr/>
        </p:nvSpPr>
        <p:spPr bwMode="auto">
          <a:xfrm>
            <a:off x="8229600" y="5257800"/>
            <a:ext cx="428625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en-US" sz="3600"/>
              <a:t>p</a:t>
            </a:r>
          </a:p>
        </p:txBody>
      </p:sp>
      <p:sp>
        <p:nvSpPr>
          <p:cNvPr id="43038" name="Text Box 34"/>
          <p:cNvSpPr txBox="1">
            <a:spLocks noChangeArrowheads="1"/>
          </p:cNvSpPr>
          <p:nvPr/>
        </p:nvSpPr>
        <p:spPr bwMode="auto">
          <a:xfrm>
            <a:off x="7315200" y="4572000"/>
            <a:ext cx="12493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sv-SE" sz="1600"/>
              <a:t>Kort livstid</a:t>
            </a:r>
            <a:endParaRPr lang="en-GB" sz="1600"/>
          </a:p>
        </p:txBody>
      </p:sp>
      <p:sp>
        <p:nvSpPr>
          <p:cNvPr id="43039" name="Text Box 35"/>
          <p:cNvSpPr txBox="1">
            <a:spLocks noChangeArrowheads="1"/>
          </p:cNvSpPr>
          <p:nvPr/>
        </p:nvSpPr>
        <p:spPr bwMode="auto">
          <a:xfrm>
            <a:off x="7391400" y="3733800"/>
            <a:ext cx="12493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sv-SE" sz="1600"/>
              <a:t>Kort livstid</a:t>
            </a:r>
            <a:endParaRPr lang="en-GB" sz="1600"/>
          </a:p>
        </p:txBody>
      </p:sp>
      <p:sp>
        <p:nvSpPr>
          <p:cNvPr id="43040" name="Text Box 36"/>
          <p:cNvSpPr txBox="1">
            <a:spLocks noChangeArrowheads="1"/>
          </p:cNvSpPr>
          <p:nvPr/>
        </p:nvSpPr>
        <p:spPr bwMode="auto">
          <a:xfrm>
            <a:off x="7693025" y="1981200"/>
            <a:ext cx="1257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sv-SE" sz="1600"/>
              <a:t>Lång livstid</a:t>
            </a:r>
            <a:endParaRPr lang="en-GB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61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EC786685-9C42-4DBF-AE16-4536E528BA80}" type="slidenum">
              <a:rPr lang="en-US" smtClean="0"/>
              <a:pPr defTabSz="912813"/>
              <a:t>4</a:t>
            </a:fld>
            <a:endParaRPr lang="en-US" smtClean="0"/>
          </a:p>
        </p:txBody>
      </p:sp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400" dirty="0" err="1" smtClean="0"/>
              <a:t>Cern</a:t>
            </a:r>
            <a:r>
              <a:rPr lang="en-US" sz="4400" dirty="0" smtClean="0"/>
              <a:t> </a:t>
            </a:r>
            <a:r>
              <a:rPr lang="en-US" sz="4400" dirty="0" err="1" smtClean="0"/>
              <a:t>i</a:t>
            </a:r>
            <a:r>
              <a:rPr lang="en-US" sz="4400" dirty="0" smtClean="0"/>
              <a:t> </a:t>
            </a:r>
            <a:r>
              <a:rPr lang="en-US" sz="4400" dirty="0" err="1" smtClean="0"/>
              <a:t>siffror</a:t>
            </a:r>
            <a:endParaRPr lang="en-US" sz="4400" dirty="0" smtClean="0"/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5791200" cy="4953000"/>
          </a:xfrm>
        </p:spPr>
        <p:txBody>
          <a:bodyPr/>
          <a:lstStyle/>
          <a:p>
            <a:pPr defTabSz="912813"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q"/>
            </a:pPr>
            <a:r>
              <a:rPr lang="en-US" sz="2000" smtClean="0"/>
              <a:t>CERNs budget </a:t>
            </a:r>
            <a:r>
              <a:rPr lang="sv-SE" sz="2000" smtClean="0"/>
              <a:t>ä</a:t>
            </a:r>
            <a:r>
              <a:rPr lang="en-US" sz="2000" smtClean="0"/>
              <a:t>r </a:t>
            </a:r>
            <a:r>
              <a:rPr lang="en-US" sz="2000" smtClean="0">
                <a:solidFill>
                  <a:schemeClr val="accent2"/>
                </a:solidFill>
              </a:rPr>
              <a:t>6 miljarder kronor</a:t>
            </a:r>
            <a:r>
              <a:rPr lang="en-US" sz="2000" smtClean="0"/>
              <a:t> av vilka 2.56% (150 miljoner kronor) betalas av Sverige.</a:t>
            </a:r>
          </a:p>
          <a:p>
            <a:pPr defTabSz="912813" eaLnBrk="1" hangingPunct="1">
              <a:lnSpc>
                <a:spcPct val="90000"/>
              </a:lnSpc>
            </a:pPr>
            <a:endParaRPr lang="en-US" sz="2600" smtClean="0"/>
          </a:p>
        </p:txBody>
      </p:sp>
      <p:pic>
        <p:nvPicPr>
          <p:cNvPr id="6150" name="Picture 4" descr="arial_view_cer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3450" y="1295400"/>
            <a:ext cx="3130550" cy="475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440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4F6D6F16-9546-4449-A16E-FDA36F2FB390}" type="slidenum">
              <a:rPr lang="en-US" smtClean="0"/>
              <a:pPr defTabSz="912813"/>
              <a:t>40</a:t>
            </a:fld>
            <a:endParaRPr lang="en-US" smtClean="0"/>
          </a:p>
        </p:txBody>
      </p:sp>
      <p:sp>
        <p:nvSpPr>
          <p:cNvPr id="78865" name="Rectangle 1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 err="1" smtClean="0"/>
              <a:t>Hur</a:t>
            </a:r>
            <a:r>
              <a:rPr lang="en-US" sz="3200" dirty="0" smtClean="0"/>
              <a:t> </a:t>
            </a:r>
            <a:r>
              <a:rPr lang="en-US" sz="3200" dirty="0" err="1" smtClean="0"/>
              <a:t>anv</a:t>
            </a:r>
            <a:r>
              <a:rPr lang="sv-SE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ä</a:t>
            </a:r>
            <a:r>
              <a:rPr lang="en-US" sz="3200" dirty="0" err="1" smtClean="0"/>
              <a:t>nder</a:t>
            </a:r>
            <a:r>
              <a:rPr lang="en-US" sz="3200" dirty="0" smtClean="0"/>
              <a:t> man ATLAS ?</a:t>
            </a:r>
          </a:p>
        </p:txBody>
      </p:sp>
      <p:sp>
        <p:nvSpPr>
          <p:cNvPr id="78867" name="Text Box 19"/>
          <p:cNvSpPr txBox="1">
            <a:spLocks noChangeArrowheads="1"/>
          </p:cNvSpPr>
          <p:nvPr/>
        </p:nvSpPr>
        <p:spPr bwMode="auto">
          <a:xfrm>
            <a:off x="457200" y="914400"/>
            <a:ext cx="2927350" cy="823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/>
              <a:t>Svart H</a:t>
            </a:r>
            <a:r>
              <a:rPr lang="en-US" sz="4800">
                <a:effectLst>
                  <a:outerShdw blurRad="38100" dist="38100" dir="2700000" algn="tl">
                    <a:srgbClr val="FFFFFF"/>
                  </a:outerShdw>
                </a:effectLst>
              </a:rPr>
              <a:t>å</a:t>
            </a:r>
            <a:r>
              <a:rPr lang="en-US" sz="4800"/>
              <a:t>l</a:t>
            </a:r>
          </a:p>
        </p:txBody>
      </p:sp>
      <p:sp>
        <p:nvSpPr>
          <p:cNvPr id="78868" name="Text Box 20"/>
          <p:cNvSpPr txBox="1">
            <a:spLocks noChangeArrowheads="1"/>
          </p:cNvSpPr>
          <p:nvPr/>
        </p:nvSpPr>
        <p:spPr bwMode="auto">
          <a:xfrm>
            <a:off x="152400" y="1600200"/>
            <a:ext cx="3352800" cy="13287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/>
              <a:t>Signatur: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1800"/>
              <a:t>Många partiklar och partiklar med h</a:t>
            </a: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</a:rPr>
              <a:t>ö</a:t>
            </a:r>
            <a:r>
              <a:rPr lang="en-US" sz="1800"/>
              <a:t>g energi och stor vinkel till proton str</a:t>
            </a: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</a:rPr>
              <a:t>å</a:t>
            </a:r>
            <a:r>
              <a:rPr lang="en-US" sz="1800"/>
              <a:t>larna.</a:t>
            </a:r>
          </a:p>
        </p:txBody>
      </p:sp>
      <p:sp>
        <p:nvSpPr>
          <p:cNvPr id="44040" name="Line 21"/>
          <p:cNvSpPr>
            <a:spLocks noChangeShapeType="1"/>
          </p:cNvSpPr>
          <p:nvPr/>
        </p:nvSpPr>
        <p:spPr bwMode="auto">
          <a:xfrm flipH="1" flipV="1">
            <a:off x="1295400" y="3200400"/>
            <a:ext cx="30480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1" name="Line 22"/>
          <p:cNvSpPr>
            <a:spLocks noChangeShapeType="1"/>
          </p:cNvSpPr>
          <p:nvPr/>
        </p:nvSpPr>
        <p:spPr bwMode="auto">
          <a:xfrm flipV="1">
            <a:off x="1981200" y="3200400"/>
            <a:ext cx="38100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2" name="Line 23"/>
          <p:cNvSpPr>
            <a:spLocks noChangeShapeType="1"/>
          </p:cNvSpPr>
          <p:nvPr/>
        </p:nvSpPr>
        <p:spPr bwMode="auto">
          <a:xfrm>
            <a:off x="2209800" y="4038600"/>
            <a:ext cx="685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3" name="Line 24"/>
          <p:cNvSpPr>
            <a:spLocks noChangeShapeType="1"/>
          </p:cNvSpPr>
          <p:nvPr/>
        </p:nvSpPr>
        <p:spPr bwMode="auto">
          <a:xfrm flipH="1">
            <a:off x="838200" y="4038600"/>
            <a:ext cx="6096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4" name="Line 25"/>
          <p:cNvSpPr>
            <a:spLocks noChangeShapeType="1"/>
          </p:cNvSpPr>
          <p:nvPr/>
        </p:nvSpPr>
        <p:spPr bwMode="auto">
          <a:xfrm flipH="1">
            <a:off x="1295400" y="4343400"/>
            <a:ext cx="30480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5" name="Line 26"/>
          <p:cNvSpPr>
            <a:spLocks noChangeShapeType="1"/>
          </p:cNvSpPr>
          <p:nvPr/>
        </p:nvSpPr>
        <p:spPr bwMode="auto">
          <a:xfrm>
            <a:off x="2057400" y="4343400"/>
            <a:ext cx="38100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75" name="Oval 27"/>
          <p:cNvSpPr>
            <a:spLocks noChangeArrowheads="1"/>
          </p:cNvSpPr>
          <p:nvPr/>
        </p:nvSpPr>
        <p:spPr bwMode="auto">
          <a:xfrm>
            <a:off x="1447800" y="3657600"/>
            <a:ext cx="762000" cy="762000"/>
          </a:xfrm>
          <a:prstGeom prst="ellipse">
            <a:avLst/>
          </a:pr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0"/>
                  <a:invGamma/>
                </a:schemeClr>
              </a:gs>
            </a:gsLst>
            <a:lin ang="540000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4047" name="Text Box 28"/>
          <p:cNvSpPr txBox="1">
            <a:spLocks noChangeArrowheads="1"/>
          </p:cNvSpPr>
          <p:nvPr/>
        </p:nvSpPr>
        <p:spPr bwMode="auto">
          <a:xfrm>
            <a:off x="152400" y="5129213"/>
            <a:ext cx="3282950" cy="946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dist" defTabSz="912813"/>
            <a:r>
              <a:rPr lang="en-US" sz="1800"/>
              <a:t>Om hål produceras kommer</a:t>
            </a:r>
          </a:p>
          <a:p>
            <a:pPr algn="dist" defTabSz="912813"/>
            <a:r>
              <a:rPr lang="en-US" sz="1800"/>
              <a:t>de enligt teorin att försvinna</a:t>
            </a:r>
          </a:p>
          <a:p>
            <a:pPr algn="dist" defTabSz="912813"/>
            <a:r>
              <a:rPr lang="en-US" sz="1800"/>
              <a:t>efter 10</a:t>
            </a:r>
            <a:r>
              <a:rPr lang="en-US" sz="1800" baseline="30000"/>
              <a:t>-26</a:t>
            </a:r>
            <a:r>
              <a:rPr lang="en-US" sz="1800"/>
              <a:t>s.</a:t>
            </a:r>
            <a:r>
              <a:rPr lang="en-US" sz="2000"/>
              <a:t> </a:t>
            </a:r>
          </a:p>
        </p:txBody>
      </p:sp>
      <p:pic>
        <p:nvPicPr>
          <p:cNvPr id="2" name="particle_event_n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90949" y="1539307"/>
            <a:ext cx="5314951" cy="39862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4505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4CCB4A0C-95D5-4F23-AD37-B01E7F98887C}" type="slidenum">
              <a:rPr lang="en-US" smtClean="0"/>
              <a:pPr defTabSz="912813"/>
              <a:t>41</a:t>
            </a:fld>
            <a:endParaRPr lang="en-US" smtClean="0"/>
          </a:p>
        </p:txBody>
      </p:sp>
      <p:sp>
        <p:nvSpPr>
          <p:cNvPr id="16384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/>
              <a:t>Svarta hål = jordens undergång ?</a:t>
            </a:r>
          </a:p>
        </p:txBody>
      </p:sp>
      <p:pic>
        <p:nvPicPr>
          <p:cNvPr id="45061" name="Picture 1028" descr="400px-Cosmic_ray_flux_versus_particle_energ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1295400"/>
            <a:ext cx="3581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1030" descr="cosmic_rays-71563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066800"/>
            <a:ext cx="4876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3" name="Rectangle 1033"/>
          <p:cNvSpPr>
            <a:spLocks noChangeArrowheads="1"/>
          </p:cNvSpPr>
          <p:nvPr/>
        </p:nvSpPr>
        <p:spPr bwMode="auto">
          <a:xfrm>
            <a:off x="7315200" y="1295400"/>
            <a:ext cx="1828800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/>
            <a:r>
              <a:rPr lang="en-US" sz="1400" b="1"/>
              <a:t>Energispektrum </a:t>
            </a:r>
          </a:p>
          <a:p>
            <a:pPr defTabSz="912813"/>
            <a:r>
              <a:rPr lang="en-US" sz="1400" b="1"/>
              <a:t>kosmisk strålning</a:t>
            </a:r>
          </a:p>
        </p:txBody>
      </p:sp>
      <p:sp>
        <p:nvSpPr>
          <p:cNvPr id="45064" name="Line 1034"/>
          <p:cNvSpPr>
            <a:spLocks noChangeShapeType="1"/>
          </p:cNvSpPr>
          <p:nvPr/>
        </p:nvSpPr>
        <p:spPr bwMode="auto">
          <a:xfrm>
            <a:off x="8153400" y="4114800"/>
            <a:ext cx="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5" name="Text Box 1035"/>
          <p:cNvSpPr txBox="1">
            <a:spLocks noChangeArrowheads="1"/>
          </p:cNvSpPr>
          <p:nvPr/>
        </p:nvSpPr>
        <p:spPr bwMode="auto">
          <a:xfrm>
            <a:off x="7543800" y="4114800"/>
            <a:ext cx="57467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en-US" sz="1600">
                <a:solidFill>
                  <a:schemeClr val="accent2"/>
                </a:solidFill>
              </a:rPr>
              <a:t>LHC</a:t>
            </a:r>
          </a:p>
        </p:txBody>
      </p:sp>
      <p:sp>
        <p:nvSpPr>
          <p:cNvPr id="45066" name="Text Box 1037"/>
          <p:cNvSpPr txBox="1">
            <a:spLocks noChangeArrowheads="1"/>
          </p:cNvSpPr>
          <p:nvPr/>
        </p:nvSpPr>
        <p:spPr bwMode="auto">
          <a:xfrm>
            <a:off x="3048000" y="3657600"/>
            <a:ext cx="2590800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>
              <a:spcBef>
                <a:spcPct val="50000"/>
              </a:spcBef>
            </a:pPr>
            <a:r>
              <a:rPr lang="sv-SE" sz="1800"/>
              <a:t>I den kosmiska strålningen finns protoner med högre energi än i LHC. Antalet kollisioner i LHC under ett år motsvarar ca 1000-10000 år av kollisioner i atmosfären.</a:t>
            </a:r>
            <a:endParaRPr lang="en-GB" sz="1800"/>
          </a:p>
        </p:txBody>
      </p:sp>
      <p:pic>
        <p:nvPicPr>
          <p:cNvPr id="163857" name="cern_black_hole.wmv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0" y="3657600"/>
            <a:ext cx="2971800" cy="237648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20" fill="hold"/>
                                        <p:tgtEl>
                                          <p:spTgt spid="1638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385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38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38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57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4608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8EB5F053-BF10-4B0B-AEAC-88AFF587C9A0}" type="slidenum">
              <a:rPr lang="en-US" smtClean="0"/>
              <a:pPr defTabSz="912813"/>
              <a:t>42</a:t>
            </a:fld>
            <a:endParaRPr lang="en-US" smtClean="0"/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v-SE" smtClean="0"/>
              <a:t>Vilka andra problem </a:t>
            </a:r>
            <a:r>
              <a:rPr lang="en-US" smtClean="0"/>
              <a:t>å</a:t>
            </a:r>
            <a:r>
              <a:rPr lang="sv-SE" smtClean="0"/>
              <a:t>terst</a:t>
            </a:r>
            <a:r>
              <a:rPr lang="en-US" smtClean="0"/>
              <a:t>å</a:t>
            </a:r>
            <a:r>
              <a:rPr lang="sv-SE" smtClean="0"/>
              <a:t>r att l</a:t>
            </a:r>
            <a:r>
              <a:rPr lang="en-US" smtClean="0"/>
              <a:t>ö</a:t>
            </a:r>
            <a:r>
              <a:rPr lang="sv-SE" smtClean="0"/>
              <a:t>sa ?</a:t>
            </a:r>
            <a:endParaRPr lang="en-US" smtClean="0"/>
          </a:p>
        </p:txBody>
      </p:sp>
      <p:pic>
        <p:nvPicPr>
          <p:cNvPr id="46086" name="Picture 6" descr="WMAP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" y="1066800"/>
            <a:ext cx="3935413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8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4114800" y="1600200"/>
            <a:ext cx="4800600" cy="2514600"/>
          </a:xfrm>
          <a:noFill/>
        </p:spPr>
        <p:txBody>
          <a:bodyPr/>
          <a:lstStyle/>
          <a:p>
            <a:pPr defTabSz="912813" eaLnBrk="1" hangingPunct="1">
              <a:buClr>
                <a:schemeClr val="tx1"/>
              </a:buClr>
              <a:buFont typeface="Wingdings" pitchFamily="2" charset="2"/>
              <a:buChar char="q"/>
            </a:pPr>
            <a:r>
              <a:rPr lang="sv-SE" sz="2000" b="1" smtClean="0">
                <a:solidFill>
                  <a:schemeClr val="accent2"/>
                </a:solidFill>
              </a:rPr>
              <a:t>Rotationshastigheten hos stjärnorna i galaxer är för hög för att kunna förklaras av den kända materian.</a:t>
            </a:r>
          </a:p>
          <a:p>
            <a:pPr defTabSz="912813" eaLnBrk="1" hangingPunct="1">
              <a:buClr>
                <a:schemeClr val="tx1"/>
              </a:buClr>
              <a:buFont typeface="Wingdings" pitchFamily="2" charset="2"/>
              <a:buChar char="q"/>
            </a:pPr>
            <a:endParaRPr lang="sv-SE" sz="1000" smtClean="0"/>
          </a:p>
          <a:p>
            <a:pPr defTabSz="912813" eaLnBrk="1" hangingPunct="1">
              <a:buClr>
                <a:schemeClr val="tx1"/>
              </a:buClr>
              <a:buFont typeface="Wingdings" pitchFamily="2" charset="2"/>
              <a:buChar char="q"/>
            </a:pPr>
            <a:r>
              <a:rPr lang="sv-SE" sz="2000" b="1" smtClean="0">
                <a:solidFill>
                  <a:srgbClr val="008000"/>
                </a:solidFill>
              </a:rPr>
              <a:t>Skulle kunna förklaras av nya partiklar som kan upptäckas vid LHC !</a:t>
            </a:r>
            <a:endParaRPr lang="en-US" sz="2000" b="1" smtClean="0">
              <a:solidFill>
                <a:srgbClr val="008000"/>
              </a:solidFill>
            </a:endParaRPr>
          </a:p>
        </p:txBody>
      </p:sp>
      <p:sp>
        <p:nvSpPr>
          <p:cNvPr id="46089" name="Rectangle 10"/>
          <p:cNvSpPr>
            <a:spLocks noChangeArrowheads="1"/>
          </p:cNvSpPr>
          <p:nvPr/>
        </p:nvSpPr>
        <p:spPr bwMode="auto">
          <a:xfrm>
            <a:off x="4953000" y="1066800"/>
            <a:ext cx="25495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2813" eaLnBrk="1" hangingPunct="1">
              <a:spcBef>
                <a:spcPct val="20000"/>
              </a:spcBef>
              <a:buClr>
                <a:srgbClr val="A50021"/>
              </a:buClr>
            </a:pPr>
            <a:r>
              <a:rPr lang="sv-SE" b="1" u="sng"/>
              <a:t>Mörk Materia</a:t>
            </a:r>
          </a:p>
        </p:txBody>
      </p:sp>
      <p:sp>
        <p:nvSpPr>
          <p:cNvPr id="46090" name="Rectangle 11"/>
          <p:cNvSpPr>
            <a:spLocks noChangeArrowheads="1"/>
          </p:cNvSpPr>
          <p:nvPr/>
        </p:nvSpPr>
        <p:spPr bwMode="auto">
          <a:xfrm>
            <a:off x="5257800" y="4191000"/>
            <a:ext cx="22701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2813" eaLnBrk="1" hangingPunct="1">
              <a:spcBef>
                <a:spcPct val="20000"/>
              </a:spcBef>
              <a:buClr>
                <a:srgbClr val="A50021"/>
              </a:buClr>
            </a:pPr>
            <a:r>
              <a:rPr lang="sv-SE" b="1" u="sng"/>
              <a:t>Mörk Energi</a:t>
            </a:r>
          </a:p>
        </p:txBody>
      </p:sp>
      <p:sp>
        <p:nvSpPr>
          <p:cNvPr id="46091" name="Text Box 13"/>
          <p:cNvSpPr txBox="1">
            <a:spLocks noChangeArrowheads="1"/>
          </p:cNvSpPr>
          <p:nvPr/>
        </p:nvSpPr>
        <p:spPr bwMode="auto">
          <a:xfrm>
            <a:off x="4251325" y="4689475"/>
            <a:ext cx="474027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912813"/>
            <a:r>
              <a:rPr lang="en-US" sz="2000" b="1">
                <a:solidFill>
                  <a:srgbClr val="0066CC"/>
                </a:solidFill>
              </a:rPr>
              <a:t>Universum expanderar inte med en konstant hastighet. En ok</a:t>
            </a:r>
            <a:r>
              <a:rPr lang="sv-SE" sz="2000" b="1">
                <a:solidFill>
                  <a:srgbClr val="0066CC"/>
                </a:solidFill>
              </a:rPr>
              <a:t>ä</a:t>
            </a:r>
            <a:r>
              <a:rPr lang="en-US" sz="2000" b="1">
                <a:solidFill>
                  <a:srgbClr val="0066CC"/>
                </a:solidFill>
              </a:rPr>
              <a:t>nd </a:t>
            </a:r>
          </a:p>
          <a:p>
            <a:pPr algn="l" defTabSz="912813"/>
            <a:r>
              <a:rPr lang="en-US" sz="2000" b="1">
                <a:solidFill>
                  <a:srgbClr val="0066CC"/>
                </a:solidFill>
              </a:rPr>
              <a:t>repulsiv kraft verkar mellan galaxerna. Denna anses vara orsakad av en mystisk m</a:t>
            </a:r>
            <a:r>
              <a:rPr lang="sv-SE" sz="2000" b="1">
                <a:solidFill>
                  <a:srgbClr val="0066CC"/>
                </a:solidFill>
              </a:rPr>
              <a:t>ö</a:t>
            </a:r>
            <a:r>
              <a:rPr lang="en-US" sz="2000" b="1">
                <a:solidFill>
                  <a:srgbClr val="0066CC"/>
                </a:solidFill>
              </a:rPr>
              <a:t>rk energi</a:t>
            </a:r>
            <a:r>
              <a:rPr lang="en-US" sz="1800"/>
              <a:t>.</a:t>
            </a:r>
          </a:p>
        </p:txBody>
      </p:sp>
      <p:pic>
        <p:nvPicPr>
          <p:cNvPr id="12" name="galaxy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048000"/>
            <a:ext cx="3962400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481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BA09E4A1-3593-4625-B047-725CCCCCB967}" type="slidenum">
              <a:rPr lang="en-US" smtClean="0"/>
              <a:pPr defTabSz="912813"/>
              <a:t>43</a:t>
            </a:fld>
            <a:endParaRPr lang="en-US" smtClean="0"/>
          </a:p>
        </p:txBody>
      </p:sp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v-SE" sz="2800" smtClean="0"/>
              <a:t>Vilka problem </a:t>
            </a:r>
            <a:r>
              <a:rPr lang="en-US" sz="2800" smtClean="0"/>
              <a:t>å</a:t>
            </a:r>
            <a:r>
              <a:rPr lang="sv-SE" sz="2800" smtClean="0"/>
              <a:t>terst</a:t>
            </a:r>
            <a:r>
              <a:rPr lang="en-US" sz="2800" smtClean="0"/>
              <a:t>å</a:t>
            </a:r>
            <a:r>
              <a:rPr lang="sv-SE" sz="2800" smtClean="0"/>
              <a:t>r att l</a:t>
            </a:r>
            <a:r>
              <a:rPr lang="en-US" sz="2800" smtClean="0"/>
              <a:t>ö</a:t>
            </a:r>
            <a:r>
              <a:rPr lang="sv-SE" sz="2800" smtClean="0"/>
              <a:t>sa ?</a:t>
            </a:r>
            <a:endParaRPr lang="en-US" sz="2800" smtClean="0"/>
          </a:p>
        </p:txBody>
      </p:sp>
      <p:sp>
        <p:nvSpPr>
          <p:cNvPr id="48133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077200" cy="5029200"/>
          </a:xfrm>
          <a:noFill/>
        </p:spPr>
        <p:txBody>
          <a:bodyPr/>
          <a:lstStyle/>
          <a:p>
            <a:pPr defTabSz="912813" eaLnBrk="1" hangingPunct="1"/>
            <a:r>
              <a:rPr lang="sv-SE" smtClean="0"/>
              <a:t>Vad är </a:t>
            </a:r>
            <a:r>
              <a:rPr lang="sv-SE" smtClean="0">
                <a:solidFill>
                  <a:srgbClr val="A50021"/>
                </a:solidFill>
              </a:rPr>
              <a:t>Mörk Energi</a:t>
            </a:r>
            <a:r>
              <a:rPr lang="sv-SE" smtClean="0"/>
              <a:t> ?</a:t>
            </a:r>
          </a:p>
          <a:p>
            <a:pPr defTabSz="912813" eaLnBrk="1" hangingPunct="1"/>
            <a:r>
              <a:rPr lang="sv-SE" smtClean="0"/>
              <a:t>Vad är </a:t>
            </a:r>
            <a:r>
              <a:rPr lang="sv-SE" smtClean="0">
                <a:solidFill>
                  <a:srgbClr val="A50021"/>
                </a:solidFill>
              </a:rPr>
              <a:t>Mörk Materia</a:t>
            </a:r>
            <a:r>
              <a:rPr lang="sv-SE" smtClean="0"/>
              <a:t> ?</a:t>
            </a:r>
          </a:p>
          <a:p>
            <a:pPr defTabSz="912813" eaLnBrk="1" hangingPunct="1"/>
            <a:r>
              <a:rPr lang="sv-SE" smtClean="0"/>
              <a:t>Vad hände med all </a:t>
            </a:r>
            <a:r>
              <a:rPr lang="sv-SE" smtClean="0">
                <a:solidFill>
                  <a:srgbClr val="A50021"/>
                </a:solidFill>
              </a:rPr>
              <a:t>Anti-Materia</a:t>
            </a:r>
            <a:r>
              <a:rPr lang="sv-SE" smtClean="0"/>
              <a:t> ?</a:t>
            </a:r>
          </a:p>
          <a:p>
            <a:pPr defTabSz="912813" eaLnBrk="1" hangingPunct="1"/>
            <a:r>
              <a:rPr lang="sv-SE" smtClean="0"/>
              <a:t>Hur får partiklarna sin </a:t>
            </a:r>
            <a:r>
              <a:rPr lang="sv-SE" smtClean="0">
                <a:solidFill>
                  <a:srgbClr val="A50021"/>
                </a:solidFill>
              </a:rPr>
              <a:t>Massa</a:t>
            </a:r>
            <a:r>
              <a:rPr lang="sv-SE" smtClean="0"/>
              <a:t> ?</a:t>
            </a:r>
          </a:p>
          <a:p>
            <a:pPr defTabSz="912813" eaLnBrk="1" hangingPunct="1">
              <a:buFontTx/>
              <a:buNone/>
            </a:pPr>
            <a:r>
              <a:rPr lang="sv-SE" smtClean="0"/>
              <a:t>	(</a:t>
            </a:r>
            <a:r>
              <a:rPr lang="sv-SE" smtClean="0">
                <a:solidFill>
                  <a:srgbClr val="008000"/>
                </a:solidFill>
              </a:rPr>
              <a:t>Higgs</a:t>
            </a:r>
            <a:r>
              <a:rPr lang="sv-SE" smtClean="0"/>
              <a:t> ?) </a:t>
            </a:r>
          </a:p>
          <a:p>
            <a:pPr defTabSz="912813" eaLnBrk="1" hangingPunct="1"/>
            <a:r>
              <a:rPr lang="sv-SE" smtClean="0"/>
              <a:t>Varför är </a:t>
            </a:r>
            <a:r>
              <a:rPr lang="sv-SE" smtClean="0">
                <a:solidFill>
                  <a:srgbClr val="A50021"/>
                </a:solidFill>
              </a:rPr>
              <a:t>Gravitationen</a:t>
            </a:r>
            <a:r>
              <a:rPr lang="sv-SE" smtClean="0"/>
              <a:t> så </a:t>
            </a:r>
            <a:r>
              <a:rPr lang="sv-SE" smtClean="0">
                <a:solidFill>
                  <a:srgbClr val="A50021"/>
                </a:solidFill>
              </a:rPr>
              <a:t>Svag</a:t>
            </a:r>
            <a:r>
              <a:rPr lang="sv-SE" smtClean="0"/>
              <a:t> ?</a:t>
            </a:r>
          </a:p>
          <a:p>
            <a:pPr defTabSz="912813" eaLnBrk="1" hangingPunct="1">
              <a:buFontTx/>
              <a:buNone/>
            </a:pPr>
            <a:r>
              <a:rPr lang="sv-SE" smtClean="0"/>
              <a:t>	(</a:t>
            </a:r>
            <a:r>
              <a:rPr lang="sv-SE" smtClean="0">
                <a:solidFill>
                  <a:srgbClr val="008000"/>
                </a:solidFill>
              </a:rPr>
              <a:t>Extra Rumsdimensioner</a:t>
            </a:r>
            <a:r>
              <a:rPr lang="sv-SE" smtClean="0"/>
              <a:t> ? </a:t>
            </a:r>
            <a:r>
              <a:rPr lang="sv-SE" smtClean="0">
                <a:solidFill>
                  <a:srgbClr val="008000"/>
                </a:solidFill>
              </a:rPr>
              <a:t>Svarta hål</a:t>
            </a:r>
            <a:r>
              <a:rPr lang="sv-SE" smtClean="0"/>
              <a:t> ?) </a:t>
            </a:r>
          </a:p>
          <a:p>
            <a:pPr defTabSz="912813" eaLnBrk="1" hangingPunct="1"/>
            <a:r>
              <a:rPr lang="sv-SE" smtClean="0"/>
              <a:t>Kan de olika </a:t>
            </a:r>
            <a:r>
              <a:rPr lang="sv-SE" smtClean="0">
                <a:solidFill>
                  <a:srgbClr val="A50021"/>
                </a:solidFill>
              </a:rPr>
              <a:t>Krafterna</a:t>
            </a:r>
            <a:r>
              <a:rPr lang="sv-SE" smtClean="0"/>
              <a:t> vara </a:t>
            </a:r>
            <a:r>
              <a:rPr lang="sv-SE" smtClean="0">
                <a:solidFill>
                  <a:srgbClr val="A50021"/>
                </a:solidFill>
              </a:rPr>
              <a:t>Samma Sak</a:t>
            </a:r>
            <a:r>
              <a:rPr lang="sv-SE" smtClean="0"/>
              <a:t> ?</a:t>
            </a:r>
          </a:p>
          <a:p>
            <a:pPr defTabSz="912813" eaLnBrk="1" hangingPunct="1"/>
            <a:r>
              <a:rPr lang="sv-SE" smtClean="0"/>
              <a:t>......</a:t>
            </a:r>
            <a:endParaRPr lang="en-US" smtClean="0"/>
          </a:p>
        </p:txBody>
      </p:sp>
      <p:sp>
        <p:nvSpPr>
          <p:cNvPr id="48134" name="Text Box 9"/>
          <p:cNvSpPr txBox="1">
            <a:spLocks noChangeArrowheads="1"/>
          </p:cNvSpPr>
          <p:nvPr/>
        </p:nvSpPr>
        <p:spPr bwMode="auto">
          <a:xfrm rot="3505694">
            <a:off x="5704681" y="2666207"/>
            <a:ext cx="4048125" cy="544512"/>
          </a:xfrm>
          <a:prstGeom prst="rect">
            <a:avLst/>
          </a:prstGeom>
          <a:noFill/>
          <a:ln w="25400">
            <a:solidFill>
              <a:srgbClr val="008000"/>
            </a:solidFill>
            <a:prstDash val="lgDash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2813"/>
            <a:r>
              <a:rPr lang="sv-SE" b="1">
                <a:solidFill>
                  <a:srgbClr val="008000"/>
                </a:solidFill>
              </a:rPr>
              <a:t>!! LHC kan ge svaret !!</a:t>
            </a:r>
            <a:endParaRPr lang="en-US" b="1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491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D38A62F3-1C5C-4FC6-AF69-C58D5164B253}" type="slidenum">
              <a:rPr lang="en-US" smtClean="0"/>
              <a:pPr defTabSz="912813"/>
              <a:t>44</a:t>
            </a:fld>
            <a:endParaRPr lang="en-US" smtClean="0"/>
          </a:p>
        </p:txBody>
      </p:sp>
      <p:pic>
        <p:nvPicPr>
          <p:cNvPr id="49156" name="Picture 4" descr="0603031_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1000" y="1066800"/>
            <a:ext cx="34671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5" descr="9803011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4191000"/>
            <a:ext cx="2743200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v-SE" sz="3600" smtClean="0"/>
              <a:t>Och man får på köpet ....</a:t>
            </a:r>
            <a:endParaRPr lang="en-US" sz="3600" smtClean="0"/>
          </a:p>
        </p:txBody>
      </p:sp>
      <p:sp>
        <p:nvSpPr>
          <p:cNvPr id="491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4648200" cy="4953000"/>
          </a:xfrm>
          <a:solidFill>
            <a:schemeClr val="bg1">
              <a:alpha val="50195"/>
            </a:schemeClr>
          </a:solidFill>
          <a:ln w="19050">
            <a:solidFill>
              <a:schemeClr val="tx1"/>
            </a:solidFill>
          </a:ln>
        </p:spPr>
        <p:txBody>
          <a:bodyPr/>
          <a:lstStyle/>
          <a:p>
            <a:pPr defTabSz="912813" eaLnBrk="1" hangingPunct="1">
              <a:buFontTx/>
              <a:buChar char="o"/>
            </a:pPr>
            <a:r>
              <a:rPr lang="sv-SE" sz="2600" smtClean="0"/>
              <a:t>Data Teknik</a:t>
            </a:r>
          </a:p>
          <a:p>
            <a:pPr lvl="1" defTabSz="912813" eaLnBrk="1" hangingPunct="1">
              <a:buFontTx/>
              <a:buChar char="o"/>
            </a:pPr>
            <a:r>
              <a:rPr lang="sv-SE" sz="2200" smtClean="0"/>
              <a:t>World Wide Web</a:t>
            </a:r>
          </a:p>
          <a:p>
            <a:pPr lvl="1" defTabSz="912813" eaLnBrk="1" hangingPunct="1">
              <a:buFontTx/>
              <a:buChar char="o"/>
            </a:pPr>
            <a:r>
              <a:rPr lang="sv-SE" sz="2200" smtClean="0"/>
              <a:t>Dator Grid</a:t>
            </a:r>
          </a:p>
          <a:p>
            <a:pPr defTabSz="912813" eaLnBrk="1" hangingPunct="1">
              <a:buFontTx/>
              <a:buChar char="o"/>
            </a:pPr>
            <a:r>
              <a:rPr lang="sv-SE" sz="2600" smtClean="0"/>
              <a:t>Partikel Detektor Teknik</a:t>
            </a:r>
          </a:p>
          <a:p>
            <a:pPr lvl="1" defTabSz="912813" eaLnBrk="1" hangingPunct="1">
              <a:buFontTx/>
              <a:buChar char="o"/>
            </a:pPr>
            <a:r>
              <a:rPr lang="sv-SE" sz="2200" smtClean="0"/>
              <a:t>Strålbehandling</a:t>
            </a:r>
          </a:p>
          <a:p>
            <a:pPr lvl="1" defTabSz="912813" eaLnBrk="1" hangingPunct="1">
              <a:buFontTx/>
              <a:buChar char="o"/>
            </a:pPr>
            <a:r>
              <a:rPr lang="sv-SE" sz="2200" smtClean="0"/>
              <a:t>Medicinska instrument</a:t>
            </a:r>
          </a:p>
          <a:p>
            <a:pPr defTabSz="912813" eaLnBrk="1" hangingPunct="1">
              <a:buFontTx/>
              <a:buChar char="o"/>
            </a:pPr>
            <a:r>
              <a:rPr lang="sv-SE" sz="2600" smtClean="0"/>
              <a:t>Kärnavfalls Förbränning</a:t>
            </a:r>
          </a:p>
          <a:p>
            <a:pPr lvl="1" defTabSz="912813" eaLnBrk="1" hangingPunct="1">
              <a:buFontTx/>
              <a:buChar char="o"/>
            </a:pPr>
            <a:r>
              <a:rPr lang="sv-SE" sz="2200" smtClean="0"/>
              <a:t>Transmutation </a:t>
            </a:r>
          </a:p>
          <a:p>
            <a:pPr defTabSz="912813" eaLnBrk="1" hangingPunct="1">
              <a:buFontTx/>
              <a:buChar char="o"/>
            </a:pPr>
            <a:r>
              <a:rPr lang="sv-SE" sz="2600" smtClean="0"/>
              <a:t>Supraledande Magneter</a:t>
            </a:r>
          </a:p>
          <a:p>
            <a:pPr defTabSz="912813" eaLnBrk="1" hangingPunct="1">
              <a:buFontTx/>
              <a:buChar char="o"/>
            </a:pPr>
            <a:r>
              <a:rPr lang="sv-SE" sz="2600" smtClean="0"/>
              <a:t>Strålningstålig Elektronik</a:t>
            </a:r>
          </a:p>
          <a:p>
            <a:pPr defTabSz="912813" eaLnBrk="1" hangingPunct="1">
              <a:buFontTx/>
              <a:buChar char="o"/>
            </a:pPr>
            <a:r>
              <a:rPr lang="sv-SE" sz="2600" smtClean="0"/>
              <a:t>......</a:t>
            </a:r>
            <a:endParaRPr lang="en-US" sz="26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5017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331F6A12-02EC-4812-B4B1-7C03BDD4BAEE}" type="slidenum">
              <a:rPr lang="en-US" smtClean="0"/>
              <a:pPr defTabSz="912813"/>
              <a:t>45</a:t>
            </a:fld>
            <a:endParaRPr lang="en-US" smtClean="0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The World Wide Web</a:t>
            </a:r>
          </a:p>
        </p:txBody>
      </p:sp>
      <p:pic>
        <p:nvPicPr>
          <p:cNvPr id="50182" name="Picture 5" descr="800px-Premier_serveur_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362200"/>
            <a:ext cx="4003675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3" name="Text Box 6"/>
          <p:cNvSpPr txBox="1">
            <a:spLocks noChangeArrowheads="1"/>
          </p:cNvSpPr>
          <p:nvPr/>
        </p:nvSpPr>
        <p:spPr bwMode="auto">
          <a:xfrm>
            <a:off x="1295400" y="5257800"/>
            <a:ext cx="319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2813"/>
            <a:r>
              <a:rPr lang="en-US" sz="1800"/>
              <a:t>Världens första web-server.</a:t>
            </a:r>
          </a:p>
        </p:txBody>
      </p:sp>
      <p:sp>
        <p:nvSpPr>
          <p:cNvPr id="50184" name="Text Box 7"/>
          <p:cNvSpPr txBox="1">
            <a:spLocks noChangeArrowheads="1"/>
          </p:cNvSpPr>
          <p:nvPr/>
        </p:nvSpPr>
        <p:spPr bwMode="auto">
          <a:xfrm>
            <a:off x="5715000" y="5257800"/>
            <a:ext cx="2895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912813"/>
            <a:r>
              <a:rPr lang="en-US" sz="1800"/>
              <a:t>Tim Berners-Lee uppfinnaren av World Wide Web.</a:t>
            </a:r>
          </a:p>
        </p:txBody>
      </p:sp>
      <p:sp>
        <p:nvSpPr>
          <p:cNvPr id="50185" name="Text Box 8"/>
          <p:cNvSpPr txBox="1">
            <a:spLocks noChangeArrowheads="1"/>
          </p:cNvSpPr>
          <p:nvPr/>
        </p:nvSpPr>
        <p:spPr bwMode="auto">
          <a:xfrm>
            <a:off x="533400" y="1219200"/>
            <a:ext cx="82454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912813"/>
            <a:r>
              <a:rPr lang="en-US" sz="2000">
                <a:solidFill>
                  <a:srgbClr val="008000"/>
                </a:solidFill>
              </a:rPr>
              <a:t>Den viktigaste spinn-off effekten från partikelfysiken är </a:t>
            </a:r>
            <a:r>
              <a:rPr lang="en-US" sz="2000">
                <a:solidFill>
                  <a:srgbClr val="FF0000"/>
                </a:solidFill>
              </a:rPr>
              <a:t>World </a:t>
            </a:r>
          </a:p>
          <a:p>
            <a:pPr algn="l" defTabSz="912813"/>
            <a:r>
              <a:rPr lang="en-US" sz="2000">
                <a:solidFill>
                  <a:srgbClr val="FF0000"/>
                </a:solidFill>
              </a:rPr>
              <a:t>Wide Web</a:t>
            </a:r>
            <a:r>
              <a:rPr lang="en-US" sz="2000">
                <a:solidFill>
                  <a:srgbClr val="008000"/>
                </a:solidFill>
              </a:rPr>
              <a:t> som </a:t>
            </a:r>
            <a:r>
              <a:rPr lang="en-US" sz="2000">
                <a:solidFill>
                  <a:srgbClr val="FF0000"/>
                </a:solidFill>
              </a:rPr>
              <a:t>uppfanns på CERN </a:t>
            </a:r>
            <a:r>
              <a:rPr lang="en-US" sz="2000">
                <a:solidFill>
                  <a:srgbClr val="008000"/>
                </a:solidFill>
              </a:rPr>
              <a:t>för att fysikerna enkelt skulle kunna förmedla information mellan datorer i olika länder.</a:t>
            </a:r>
          </a:p>
        </p:txBody>
      </p:sp>
      <p:pic>
        <p:nvPicPr>
          <p:cNvPr id="10" name="Berner_Le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2362200"/>
            <a:ext cx="38862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5120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EACB352E-C00B-4C0B-B5F4-394AE160C0F5}" type="slidenum">
              <a:rPr lang="en-US" smtClean="0"/>
              <a:pPr defTabSz="912813"/>
              <a:t>46</a:t>
            </a:fld>
            <a:endParaRPr lang="en-US" smtClean="0"/>
          </a:p>
        </p:txBody>
      </p:sp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smtClean="0"/>
              <a:t>Nästa datorprojekt är grid</a:t>
            </a:r>
          </a:p>
        </p:txBody>
      </p:sp>
      <p:sp>
        <p:nvSpPr>
          <p:cNvPr id="51206" name="Text Box 12"/>
          <p:cNvSpPr txBox="1">
            <a:spLocks noChangeArrowheads="1"/>
          </p:cNvSpPr>
          <p:nvPr/>
        </p:nvSpPr>
        <p:spPr bwMode="auto">
          <a:xfrm>
            <a:off x="0" y="2057400"/>
            <a:ext cx="3200400" cy="31700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912813"/>
            <a:r>
              <a:rPr lang="en-US" sz="2000" dirty="0">
                <a:solidFill>
                  <a:srgbClr val="FF0000"/>
                </a:solidFill>
              </a:rPr>
              <a:t>The Worldwide LHC Computing Grid </a:t>
            </a:r>
            <a:r>
              <a:rPr lang="en-US" sz="2000" dirty="0" err="1"/>
              <a:t>har</a:t>
            </a:r>
            <a:r>
              <a:rPr lang="en-US" sz="2000" dirty="0"/>
              <a:t> </a:t>
            </a:r>
            <a:r>
              <a:rPr lang="en-US" sz="2000" dirty="0" err="1"/>
              <a:t>konstruerats</a:t>
            </a:r>
            <a:r>
              <a:rPr lang="en-US" sz="2000" dirty="0"/>
              <a:t> </a:t>
            </a:r>
            <a:r>
              <a:rPr lang="en-US" sz="2000" dirty="0" err="1"/>
              <a:t>så</a:t>
            </a:r>
            <a:r>
              <a:rPr lang="en-US" sz="2000" dirty="0"/>
              <a:t> </a:t>
            </a:r>
            <a:r>
              <a:rPr lang="en-US" sz="2000" dirty="0" err="1"/>
              <a:t>att</a:t>
            </a:r>
            <a:r>
              <a:rPr lang="en-US" sz="2000" dirty="0"/>
              <a:t> </a:t>
            </a:r>
            <a:r>
              <a:rPr lang="en-US" sz="2000" dirty="0" err="1" smtClean="0"/>
              <a:t>fysiker</a:t>
            </a:r>
            <a:r>
              <a:rPr lang="en-US" sz="2000" dirty="0"/>
              <a:t> </a:t>
            </a:r>
            <a:r>
              <a:rPr lang="en-US" sz="2000" dirty="0" smtClean="0"/>
              <a:t>runt </a:t>
            </a:r>
            <a:r>
              <a:rPr lang="en-US" sz="2000" dirty="0" err="1"/>
              <a:t>om</a:t>
            </a:r>
            <a:r>
              <a:rPr lang="en-US" sz="2000" dirty="0"/>
              <a:t> i </a:t>
            </a:r>
            <a:r>
              <a:rPr lang="en-US" sz="2000" dirty="0" err="1"/>
              <a:t>världen</a:t>
            </a:r>
            <a:r>
              <a:rPr lang="en-US" sz="2000" dirty="0"/>
              <a:t> </a:t>
            </a:r>
            <a:r>
              <a:rPr lang="en-US" sz="2000" dirty="0" err="1"/>
              <a:t>kan</a:t>
            </a:r>
            <a:r>
              <a:rPr lang="en-US" sz="2000" dirty="0"/>
              <a:t> </a:t>
            </a:r>
            <a:r>
              <a:rPr lang="en-US" sz="2000" dirty="0" err="1"/>
              <a:t>få</a:t>
            </a:r>
            <a:r>
              <a:rPr lang="en-US" sz="2000" dirty="0"/>
              <a:t> </a:t>
            </a:r>
            <a:r>
              <a:rPr lang="en-US" sz="2000" dirty="0" err="1"/>
              <a:t>tillgång</a:t>
            </a:r>
            <a:r>
              <a:rPr lang="en-US" sz="2000" dirty="0"/>
              <a:t> till </a:t>
            </a:r>
            <a:r>
              <a:rPr lang="en-US" sz="2000" dirty="0" err="1"/>
              <a:t>dator</a:t>
            </a:r>
            <a:r>
              <a:rPr lang="en-US" sz="2000" dirty="0"/>
              <a:t> </a:t>
            </a:r>
            <a:r>
              <a:rPr lang="en-US" sz="2000" dirty="0" err="1"/>
              <a:t>kraft</a:t>
            </a:r>
            <a:r>
              <a:rPr lang="en-US" sz="2000" dirty="0"/>
              <a:t> </a:t>
            </a:r>
            <a:r>
              <a:rPr lang="en-US" sz="2000" dirty="0" err="1"/>
              <a:t>och</a:t>
            </a:r>
            <a:r>
              <a:rPr lang="en-US" sz="2000" dirty="0"/>
              <a:t> till de 15 </a:t>
            </a:r>
            <a:r>
              <a:rPr lang="en-US" sz="2000" dirty="0" err="1" smtClean="0"/>
              <a:t>miljoner</a:t>
            </a:r>
            <a:r>
              <a:rPr lang="en-US" sz="2000" dirty="0"/>
              <a:t> </a:t>
            </a:r>
            <a:r>
              <a:rPr lang="en-US" sz="2000" dirty="0" smtClean="0"/>
              <a:t>Gigabytes </a:t>
            </a:r>
            <a:r>
              <a:rPr lang="en-US" sz="2000" dirty="0" err="1"/>
              <a:t>av</a:t>
            </a:r>
            <a:r>
              <a:rPr lang="en-US" sz="2000" dirty="0"/>
              <a:t> data </a:t>
            </a:r>
            <a:r>
              <a:rPr lang="en-US" sz="2000" dirty="0" err="1"/>
              <a:t>som</a:t>
            </a:r>
            <a:r>
              <a:rPr lang="en-US" sz="2000" dirty="0"/>
              <a:t> </a:t>
            </a:r>
            <a:r>
              <a:rPr lang="en-US" sz="2000" dirty="0" err="1"/>
              <a:t>kommer</a:t>
            </a:r>
            <a:r>
              <a:rPr lang="en-US" sz="2000" dirty="0"/>
              <a:t> </a:t>
            </a:r>
            <a:r>
              <a:rPr lang="en-US" sz="2000" dirty="0" err="1"/>
              <a:t>att</a:t>
            </a:r>
            <a:r>
              <a:rPr lang="en-US" sz="2000" dirty="0"/>
              <a:t> </a:t>
            </a:r>
            <a:r>
              <a:rPr lang="en-US" sz="2000" dirty="0" err="1"/>
              <a:t>producerats</a:t>
            </a:r>
            <a:r>
              <a:rPr lang="en-US" sz="2000" dirty="0"/>
              <a:t> </a:t>
            </a:r>
            <a:r>
              <a:rPr lang="en-US" sz="2000" dirty="0" err="1"/>
              <a:t>varje</a:t>
            </a:r>
            <a:r>
              <a:rPr lang="en-US" sz="2000" dirty="0"/>
              <a:t> </a:t>
            </a:r>
            <a:r>
              <a:rPr lang="en-US" sz="2000" dirty="0" err="1"/>
              <a:t>år</a:t>
            </a:r>
            <a:r>
              <a:rPr lang="en-US" sz="2000" dirty="0"/>
              <a:t>.</a:t>
            </a:r>
          </a:p>
          <a:p>
            <a:pPr algn="l" defTabSz="912813"/>
            <a:endParaRPr lang="en-US" sz="2000" dirty="0"/>
          </a:p>
        </p:txBody>
      </p:sp>
      <p:pic>
        <p:nvPicPr>
          <p:cNvPr id="8" name="grid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219200"/>
            <a:ext cx="5943600" cy="475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dirty="0" smtClean="0"/>
              <a:t>Vincent Hedberg - </a:t>
            </a:r>
            <a:r>
              <a:rPr lang="en-US" dirty="0" err="1" smtClean="0"/>
              <a:t>Lunds</a:t>
            </a:r>
            <a:r>
              <a:rPr lang="en-US" dirty="0" smtClean="0"/>
              <a:t> </a:t>
            </a:r>
            <a:r>
              <a:rPr lang="en-US" dirty="0" err="1" smtClean="0"/>
              <a:t>Universitet</a:t>
            </a:r>
            <a:endParaRPr lang="en-US" dirty="0" smtClean="0"/>
          </a:p>
        </p:txBody>
      </p:sp>
      <p:sp>
        <p:nvSpPr>
          <p:cNvPr id="5222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18F7AD3A-9B54-4D34-B820-DA965A54EB2D}" type="slidenum">
              <a:rPr lang="en-US" smtClean="0"/>
              <a:pPr defTabSz="912813"/>
              <a:t>47</a:t>
            </a:fld>
            <a:endParaRPr lang="en-US" smtClean="0"/>
          </a:p>
        </p:txBody>
      </p:sp>
      <p:sp>
        <p:nvSpPr>
          <p:cNvPr id="1628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/>
              <a:t>Till slut….den vanligaste frågan:</a:t>
            </a: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0" y="1219200"/>
            <a:ext cx="891540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>
              <a:spcBef>
                <a:spcPct val="50000"/>
              </a:spcBef>
            </a:pPr>
            <a:r>
              <a:rPr lang="en-US" sz="1800" dirty="0" err="1" smtClean="0"/>
              <a:t>Det</a:t>
            </a:r>
            <a:r>
              <a:rPr lang="en-US" sz="1800" dirty="0" smtClean="0"/>
              <a:t> </a:t>
            </a:r>
            <a:r>
              <a:rPr lang="en-US" sz="1800" dirty="0" err="1"/>
              <a:t>här</a:t>
            </a:r>
            <a:r>
              <a:rPr lang="en-US" sz="1800" dirty="0"/>
              <a:t> </a:t>
            </a:r>
            <a:r>
              <a:rPr lang="en-US" sz="1800" dirty="0" err="1"/>
              <a:t>låter</a:t>
            </a:r>
            <a:r>
              <a:rPr lang="en-US" sz="1800" dirty="0"/>
              <a:t> </a:t>
            </a:r>
            <a:r>
              <a:rPr lang="en-US" sz="1800" dirty="0" err="1"/>
              <a:t>väldigt</a:t>
            </a:r>
            <a:r>
              <a:rPr lang="en-US" sz="1800" dirty="0"/>
              <a:t> </a:t>
            </a:r>
            <a:r>
              <a:rPr lang="en-US" sz="1800" dirty="0" err="1"/>
              <a:t>komplicerat</a:t>
            </a:r>
            <a:r>
              <a:rPr lang="en-US" sz="1800" dirty="0"/>
              <a:t> </a:t>
            </a:r>
            <a:r>
              <a:rPr lang="en-US" sz="1800" dirty="0" err="1"/>
              <a:t>och</a:t>
            </a:r>
            <a:r>
              <a:rPr lang="en-US" sz="1800" dirty="0"/>
              <a:t> </a:t>
            </a:r>
            <a:r>
              <a:rPr lang="en-US" sz="1800" dirty="0" err="1"/>
              <a:t>dyrt</a:t>
            </a:r>
            <a:r>
              <a:rPr lang="en-US" sz="1800" dirty="0"/>
              <a:t>, men </a:t>
            </a:r>
            <a:r>
              <a:rPr lang="en-US" sz="1800" dirty="0" err="1"/>
              <a:t>vad</a:t>
            </a:r>
            <a:r>
              <a:rPr lang="en-US" sz="1800" dirty="0"/>
              <a:t> </a:t>
            </a:r>
            <a:r>
              <a:rPr lang="en-US" sz="1800" dirty="0" err="1"/>
              <a:t>tjänar</a:t>
            </a:r>
            <a:r>
              <a:rPr lang="en-US" sz="1800" dirty="0"/>
              <a:t> </a:t>
            </a:r>
            <a:r>
              <a:rPr lang="en-US" sz="1800" dirty="0" err="1"/>
              <a:t>alltihop</a:t>
            </a:r>
            <a:r>
              <a:rPr lang="en-US" sz="1800" dirty="0"/>
              <a:t> till ? </a:t>
            </a:r>
            <a:endParaRPr lang="en-US" sz="1800" dirty="0" smtClean="0"/>
          </a:p>
          <a:p>
            <a:pPr defTabSz="912813">
              <a:spcBef>
                <a:spcPct val="50000"/>
              </a:spcBef>
            </a:pPr>
            <a:r>
              <a:rPr lang="en-US" sz="1800" dirty="0" err="1" smtClean="0">
                <a:solidFill>
                  <a:schemeClr val="accent2"/>
                </a:solidFill>
              </a:rPr>
              <a:t>Vilken</a:t>
            </a:r>
            <a:r>
              <a:rPr lang="en-US" sz="1800" dirty="0" smtClean="0">
                <a:solidFill>
                  <a:schemeClr val="accent2"/>
                </a:solidFill>
              </a:rPr>
              <a:t> </a:t>
            </a:r>
            <a:r>
              <a:rPr lang="en-US" sz="1800" dirty="0" err="1">
                <a:solidFill>
                  <a:schemeClr val="accent2"/>
                </a:solidFill>
              </a:rPr>
              <a:t>nytta</a:t>
            </a:r>
            <a:r>
              <a:rPr lang="en-US" sz="1800" dirty="0">
                <a:solidFill>
                  <a:schemeClr val="accent2"/>
                </a:solidFill>
              </a:rPr>
              <a:t> </a:t>
            </a:r>
            <a:r>
              <a:rPr lang="en-US" sz="1800" dirty="0" err="1">
                <a:solidFill>
                  <a:schemeClr val="accent2"/>
                </a:solidFill>
              </a:rPr>
              <a:t>har</a:t>
            </a:r>
            <a:r>
              <a:rPr lang="en-US" sz="1800" dirty="0">
                <a:solidFill>
                  <a:schemeClr val="accent2"/>
                </a:solidFill>
              </a:rPr>
              <a:t> man </a:t>
            </a:r>
            <a:r>
              <a:rPr lang="en-US" sz="1800" dirty="0" err="1">
                <a:solidFill>
                  <a:schemeClr val="accent2"/>
                </a:solidFill>
              </a:rPr>
              <a:t>av</a:t>
            </a:r>
            <a:r>
              <a:rPr lang="en-US" sz="1800" dirty="0">
                <a:solidFill>
                  <a:schemeClr val="accent2"/>
                </a:solidFill>
              </a:rPr>
              <a:t> den </a:t>
            </a:r>
            <a:r>
              <a:rPr lang="en-US" sz="1800" dirty="0" err="1">
                <a:solidFill>
                  <a:schemeClr val="accent2"/>
                </a:solidFill>
              </a:rPr>
              <a:t>här</a:t>
            </a:r>
            <a:r>
              <a:rPr lang="en-US" sz="1800" dirty="0">
                <a:solidFill>
                  <a:schemeClr val="accent2"/>
                </a:solidFill>
              </a:rPr>
              <a:t> </a:t>
            </a:r>
            <a:r>
              <a:rPr lang="en-US" sz="1800" dirty="0" err="1">
                <a:solidFill>
                  <a:schemeClr val="accent2"/>
                </a:solidFill>
              </a:rPr>
              <a:t>forskningen</a:t>
            </a:r>
            <a:r>
              <a:rPr lang="en-US" sz="1800" dirty="0">
                <a:solidFill>
                  <a:schemeClr val="accent2"/>
                </a:solidFill>
              </a:rPr>
              <a:t> ?</a:t>
            </a:r>
          </a:p>
          <a:p>
            <a:pPr defTabSz="912813">
              <a:spcBef>
                <a:spcPct val="50000"/>
              </a:spcBef>
            </a:pPr>
            <a:r>
              <a:rPr lang="en-US" sz="1800" dirty="0" err="1"/>
              <a:t>Det</a:t>
            </a:r>
            <a:r>
              <a:rPr lang="en-US" sz="1800" dirty="0"/>
              <a:t> </a:t>
            </a:r>
            <a:r>
              <a:rPr lang="en-US" sz="1800" dirty="0" err="1"/>
              <a:t>finns</a:t>
            </a:r>
            <a:r>
              <a:rPr lang="en-US" sz="1800" dirty="0"/>
              <a:t> </a:t>
            </a:r>
            <a:r>
              <a:rPr lang="en-US" sz="1800" dirty="0" err="1"/>
              <a:t>två</a:t>
            </a:r>
            <a:r>
              <a:rPr lang="en-US" sz="1800" dirty="0"/>
              <a:t> standard </a:t>
            </a:r>
            <a:r>
              <a:rPr lang="en-US" sz="1800" dirty="0" err="1"/>
              <a:t>svar</a:t>
            </a:r>
            <a:r>
              <a:rPr lang="en-US" sz="1800" dirty="0"/>
              <a:t> </a:t>
            </a:r>
            <a:r>
              <a:rPr lang="en-US" sz="1800" dirty="0" err="1"/>
              <a:t>på</a:t>
            </a:r>
            <a:r>
              <a:rPr lang="en-US" sz="1800" dirty="0"/>
              <a:t> </a:t>
            </a:r>
            <a:r>
              <a:rPr lang="en-US" sz="1800" dirty="0" err="1"/>
              <a:t>frågan</a:t>
            </a:r>
            <a:r>
              <a:rPr lang="en-US" sz="1800" dirty="0"/>
              <a:t>:</a:t>
            </a: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228600" y="2590800"/>
            <a:ext cx="8763000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1313" indent="-342900" algn="l" defTabSz="912813">
              <a:buFontTx/>
              <a:buAutoNum type="arabicPeriod"/>
            </a:pPr>
            <a:r>
              <a:rPr lang="en-US" sz="1800" dirty="0" smtClean="0"/>
              <a:t>Michaels </a:t>
            </a:r>
            <a:r>
              <a:rPr lang="en-US" sz="1800" dirty="0" err="1" smtClean="0"/>
              <a:t>Faradys</a:t>
            </a:r>
            <a:r>
              <a:rPr lang="en-US" sz="1800" dirty="0" smtClean="0"/>
              <a:t> </a:t>
            </a:r>
            <a:r>
              <a:rPr lang="en-US" sz="1800" dirty="0" err="1" smtClean="0"/>
              <a:t>svar</a:t>
            </a:r>
            <a:r>
              <a:rPr lang="en-US" sz="1800" dirty="0" smtClean="0"/>
              <a:t> till </a:t>
            </a:r>
            <a:r>
              <a:rPr lang="en-US" sz="1800" dirty="0" err="1" smtClean="0"/>
              <a:t>drottning</a:t>
            </a:r>
            <a:r>
              <a:rPr lang="en-US" sz="1800" dirty="0" smtClean="0"/>
              <a:t> Victoria: </a:t>
            </a:r>
            <a:r>
              <a:rPr lang="en-US" sz="1800" dirty="0" smtClean="0">
                <a:solidFill>
                  <a:srgbClr val="0066CC"/>
                </a:solidFill>
              </a:rPr>
              <a:t>Madam</a:t>
            </a:r>
            <a:r>
              <a:rPr lang="en-US" sz="1800" dirty="0">
                <a:solidFill>
                  <a:srgbClr val="0066CC"/>
                </a:solidFill>
              </a:rPr>
              <a:t>, of what use is a baby ?</a:t>
            </a:r>
            <a:r>
              <a:rPr lang="en-US" sz="1800" dirty="0"/>
              <a:t> 30 </a:t>
            </a:r>
            <a:r>
              <a:rPr lang="en-US" sz="1800" dirty="0" err="1"/>
              <a:t>år</a:t>
            </a:r>
            <a:r>
              <a:rPr lang="en-US" sz="1800" dirty="0"/>
              <a:t> </a:t>
            </a:r>
            <a:r>
              <a:rPr lang="en-US" sz="1800" dirty="0" err="1"/>
              <a:t>senare</a:t>
            </a:r>
            <a:r>
              <a:rPr lang="en-US" sz="1800" dirty="0"/>
              <a:t> </a:t>
            </a:r>
            <a:r>
              <a:rPr lang="en-US" sz="1800" dirty="0" err="1" smtClean="0"/>
              <a:t>har</a:t>
            </a:r>
            <a:r>
              <a:rPr lang="en-US" sz="1800" dirty="0" smtClean="0"/>
              <a:t> Maxwell en </a:t>
            </a:r>
            <a:r>
              <a:rPr lang="en-US" sz="1800" dirty="0" err="1" smtClean="0"/>
              <a:t>teori</a:t>
            </a:r>
            <a:r>
              <a:rPr lang="en-US" sz="1800" dirty="0" smtClean="0"/>
              <a:t> </a:t>
            </a:r>
            <a:r>
              <a:rPr lang="en-US" sz="1800" dirty="0" err="1" smtClean="0"/>
              <a:t>för</a:t>
            </a:r>
            <a:r>
              <a:rPr lang="en-US" sz="1800" dirty="0" smtClean="0"/>
              <a:t> </a:t>
            </a:r>
            <a:r>
              <a:rPr lang="en-US" sz="1800" dirty="0" err="1" smtClean="0"/>
              <a:t>elektromagnetism</a:t>
            </a:r>
            <a:r>
              <a:rPr lang="en-US" sz="1800" dirty="0" smtClean="0"/>
              <a:t>.</a:t>
            </a:r>
          </a:p>
          <a:p>
            <a:pPr marL="341313" indent="-342900" algn="l" defTabSz="912813"/>
            <a:r>
              <a:rPr lang="en-US" sz="1800" dirty="0" smtClean="0"/>
              <a:t>     70 </a:t>
            </a:r>
            <a:r>
              <a:rPr lang="en-US" sz="1800" dirty="0" err="1"/>
              <a:t>år</a:t>
            </a:r>
            <a:r>
              <a:rPr lang="en-US" sz="1800" dirty="0"/>
              <a:t> </a:t>
            </a:r>
            <a:r>
              <a:rPr lang="en-US" sz="1800" dirty="0" err="1"/>
              <a:t>senare</a:t>
            </a:r>
            <a:r>
              <a:rPr lang="en-US" sz="1800" dirty="0"/>
              <a:t> </a:t>
            </a:r>
            <a:r>
              <a:rPr lang="en-US" sz="1800" dirty="0" err="1"/>
              <a:t>skickade</a:t>
            </a:r>
            <a:r>
              <a:rPr lang="en-US" sz="1800" dirty="0"/>
              <a:t> Marconi radio signaler </a:t>
            </a:r>
            <a:r>
              <a:rPr lang="en-US" sz="1800" dirty="0" err="1"/>
              <a:t>över</a:t>
            </a:r>
            <a:r>
              <a:rPr lang="en-US" sz="1800" dirty="0"/>
              <a:t> </a:t>
            </a:r>
            <a:r>
              <a:rPr lang="en-US" sz="1800" dirty="0" err="1" smtClean="0"/>
              <a:t>Atlanten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228600" y="3581400"/>
            <a:ext cx="8305800" cy="25853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912813"/>
            <a:r>
              <a:rPr lang="en-US" sz="1800" dirty="0"/>
              <a:t>2. </a:t>
            </a:r>
            <a:r>
              <a:rPr lang="en-US" sz="1800" dirty="0">
                <a:solidFill>
                  <a:srgbClr val="0066CC"/>
                </a:solidFill>
              </a:rPr>
              <a:t>Vi </a:t>
            </a:r>
            <a:r>
              <a:rPr lang="en-US" sz="1800" dirty="0" err="1">
                <a:solidFill>
                  <a:srgbClr val="0066CC"/>
                </a:solidFill>
              </a:rPr>
              <a:t>får</a:t>
            </a:r>
            <a:r>
              <a:rPr lang="en-US" sz="1800" dirty="0">
                <a:solidFill>
                  <a:srgbClr val="0066CC"/>
                </a:solidFill>
              </a:rPr>
              <a:t> (</a:t>
            </a:r>
            <a:r>
              <a:rPr lang="en-US" sz="1800" dirty="0" err="1">
                <a:solidFill>
                  <a:srgbClr val="0066CC"/>
                </a:solidFill>
              </a:rPr>
              <a:t>antagligen</a:t>
            </a:r>
            <a:r>
              <a:rPr lang="en-US" sz="1800" dirty="0">
                <a:solidFill>
                  <a:srgbClr val="0066CC"/>
                </a:solidFill>
              </a:rPr>
              <a:t>) </a:t>
            </a:r>
            <a:r>
              <a:rPr lang="en-US" sz="1800" dirty="0" err="1">
                <a:solidFill>
                  <a:srgbClr val="0066CC"/>
                </a:solidFill>
              </a:rPr>
              <a:t>ingen</a:t>
            </a:r>
            <a:r>
              <a:rPr lang="en-US" sz="1800" dirty="0">
                <a:solidFill>
                  <a:srgbClr val="0066CC"/>
                </a:solidFill>
              </a:rPr>
              <a:t> </a:t>
            </a:r>
            <a:r>
              <a:rPr lang="en-US" sz="1800" dirty="0" err="1">
                <a:solidFill>
                  <a:srgbClr val="0066CC"/>
                </a:solidFill>
              </a:rPr>
              <a:t>nytta</a:t>
            </a:r>
            <a:r>
              <a:rPr lang="en-US" sz="1800" dirty="0">
                <a:solidFill>
                  <a:srgbClr val="0066CC"/>
                </a:solidFill>
              </a:rPr>
              <a:t> </a:t>
            </a:r>
            <a:r>
              <a:rPr lang="en-US" sz="1800" dirty="0" err="1">
                <a:solidFill>
                  <a:srgbClr val="0066CC"/>
                </a:solidFill>
              </a:rPr>
              <a:t>av</a:t>
            </a:r>
            <a:r>
              <a:rPr lang="en-US" sz="1800" dirty="0">
                <a:solidFill>
                  <a:srgbClr val="0066CC"/>
                </a:solidFill>
              </a:rPr>
              <a:t> den </a:t>
            </a:r>
            <a:r>
              <a:rPr lang="en-US" sz="1800" dirty="0" err="1">
                <a:solidFill>
                  <a:srgbClr val="0066CC"/>
                </a:solidFill>
              </a:rPr>
              <a:t>här</a:t>
            </a:r>
            <a:r>
              <a:rPr lang="en-US" sz="1800" dirty="0">
                <a:solidFill>
                  <a:srgbClr val="0066CC"/>
                </a:solidFill>
              </a:rPr>
              <a:t> </a:t>
            </a:r>
            <a:r>
              <a:rPr lang="en-US" sz="1800" dirty="0" err="1">
                <a:solidFill>
                  <a:srgbClr val="0066CC"/>
                </a:solidFill>
              </a:rPr>
              <a:t>grundforskningen</a:t>
            </a:r>
            <a:r>
              <a:rPr lang="en-US" sz="1800" dirty="0">
                <a:solidFill>
                  <a:srgbClr val="0066CC"/>
                </a:solidFill>
              </a:rPr>
              <a:t> !</a:t>
            </a:r>
            <a:r>
              <a:rPr lang="en-US" sz="1800" dirty="0"/>
              <a:t> </a:t>
            </a:r>
            <a:endParaRPr lang="en-US" sz="1800" dirty="0" smtClean="0"/>
          </a:p>
          <a:p>
            <a:pPr algn="l" defTabSz="912813"/>
            <a:endParaRPr lang="en-US" sz="1800" dirty="0" smtClean="0"/>
          </a:p>
          <a:p>
            <a:pPr algn="l" defTabSz="912813"/>
            <a:endParaRPr lang="en-US" sz="1800" dirty="0" smtClean="0"/>
          </a:p>
          <a:p>
            <a:pPr algn="l" defTabSz="912813"/>
            <a:r>
              <a:rPr lang="en-US" sz="1800" dirty="0" err="1" smtClean="0"/>
              <a:t>Syftet</a:t>
            </a:r>
            <a:r>
              <a:rPr lang="en-US" sz="1800" dirty="0" smtClean="0"/>
              <a:t> </a:t>
            </a:r>
            <a:r>
              <a:rPr lang="en-US" sz="1800" dirty="0" err="1"/>
              <a:t>är</a:t>
            </a:r>
            <a:r>
              <a:rPr lang="en-US" sz="1800" dirty="0"/>
              <a:t> </a:t>
            </a:r>
            <a:r>
              <a:rPr lang="en-US" sz="1800" dirty="0" err="1" smtClean="0"/>
              <a:t>att</a:t>
            </a:r>
            <a:r>
              <a:rPr lang="en-US" sz="1800" dirty="0" smtClean="0"/>
              <a:t> </a:t>
            </a:r>
            <a:r>
              <a:rPr lang="en-US" sz="1800" dirty="0" err="1"/>
              <a:t>förstå</a:t>
            </a:r>
            <a:r>
              <a:rPr lang="en-US" sz="1800" dirty="0"/>
              <a:t> </a:t>
            </a:r>
            <a:r>
              <a:rPr lang="en-US" sz="1800" dirty="0" err="1"/>
              <a:t>hur</a:t>
            </a:r>
            <a:r>
              <a:rPr lang="en-US" sz="1800" dirty="0"/>
              <a:t> </a:t>
            </a:r>
            <a:r>
              <a:rPr lang="en-US" sz="1800" dirty="0" err="1"/>
              <a:t>världen</a:t>
            </a:r>
            <a:r>
              <a:rPr lang="en-US" sz="1800" dirty="0"/>
              <a:t> vi lever </a:t>
            </a:r>
            <a:r>
              <a:rPr lang="en-US" sz="1800" dirty="0" smtClean="0"/>
              <a:t>i</a:t>
            </a:r>
          </a:p>
          <a:p>
            <a:pPr algn="l" defTabSz="912813"/>
            <a:r>
              <a:rPr lang="en-US" sz="1800" dirty="0" smtClean="0"/>
              <a:t> </a:t>
            </a:r>
            <a:r>
              <a:rPr lang="en-US" sz="1800" dirty="0" err="1"/>
              <a:t>är</a:t>
            </a:r>
            <a:r>
              <a:rPr lang="en-US" sz="1800" dirty="0"/>
              <a:t> </a:t>
            </a:r>
            <a:r>
              <a:rPr lang="en-US" sz="1800" dirty="0" err="1"/>
              <a:t>uppbyggd</a:t>
            </a:r>
            <a:r>
              <a:rPr lang="en-US" sz="1800" dirty="0"/>
              <a:t>. </a:t>
            </a:r>
            <a:endParaRPr lang="en-US" sz="1800" dirty="0" smtClean="0"/>
          </a:p>
          <a:p>
            <a:pPr algn="l" defTabSz="912813"/>
            <a:endParaRPr lang="en-US" sz="1800" dirty="0" smtClean="0"/>
          </a:p>
          <a:p>
            <a:pPr algn="l" defTabSz="912813"/>
            <a:r>
              <a:rPr lang="en-US" sz="1800" dirty="0" smtClean="0"/>
              <a:t>Hubble </a:t>
            </a:r>
            <a:r>
              <a:rPr lang="en-US" sz="1800" dirty="0" err="1"/>
              <a:t>teleskopets</a:t>
            </a:r>
            <a:r>
              <a:rPr lang="en-US" sz="1800" dirty="0"/>
              <a:t> </a:t>
            </a:r>
            <a:r>
              <a:rPr lang="en-US" sz="1800" dirty="0" err="1" smtClean="0"/>
              <a:t>bilder</a:t>
            </a:r>
            <a:r>
              <a:rPr lang="en-US" sz="1800" dirty="0" smtClean="0"/>
              <a:t> </a:t>
            </a:r>
            <a:r>
              <a:rPr lang="en-US" sz="1800" dirty="0" err="1" smtClean="0"/>
              <a:t>kan</a:t>
            </a:r>
            <a:r>
              <a:rPr lang="en-US" sz="1800" dirty="0" smtClean="0"/>
              <a:t> </a:t>
            </a:r>
            <a:r>
              <a:rPr lang="en-US" sz="1800" dirty="0" err="1" smtClean="0"/>
              <a:t>inte</a:t>
            </a:r>
            <a:endParaRPr lang="en-US" sz="1800" dirty="0" smtClean="0"/>
          </a:p>
          <a:p>
            <a:pPr algn="l" defTabSz="912813"/>
            <a:r>
              <a:rPr lang="en-US" sz="1800" dirty="0" err="1" smtClean="0"/>
              <a:t>användas</a:t>
            </a:r>
            <a:r>
              <a:rPr lang="en-US" sz="1800" dirty="0" smtClean="0"/>
              <a:t> </a:t>
            </a:r>
            <a:r>
              <a:rPr lang="en-US" sz="1800" dirty="0" err="1" smtClean="0"/>
              <a:t>för</a:t>
            </a:r>
            <a:r>
              <a:rPr lang="en-US" sz="1800" dirty="0" smtClean="0"/>
              <a:t> </a:t>
            </a:r>
            <a:r>
              <a:rPr lang="en-US" sz="1800" dirty="0" err="1"/>
              <a:t>praktisk</a:t>
            </a:r>
            <a:r>
              <a:rPr lang="en-US" sz="1800" dirty="0"/>
              <a:t> </a:t>
            </a:r>
            <a:r>
              <a:rPr lang="en-US" sz="1800" dirty="0" err="1" smtClean="0"/>
              <a:t>nytta</a:t>
            </a:r>
            <a:r>
              <a:rPr lang="en-US" sz="1800" dirty="0" smtClean="0"/>
              <a:t> men </a:t>
            </a:r>
            <a:r>
              <a:rPr lang="en-US" sz="1800" dirty="0" err="1" smtClean="0"/>
              <a:t>gör</a:t>
            </a:r>
            <a:r>
              <a:rPr lang="en-US" sz="1800" dirty="0" smtClean="0"/>
              <a:t> </a:t>
            </a:r>
            <a:r>
              <a:rPr lang="en-US" sz="1800" dirty="0" err="1" smtClean="0"/>
              <a:t>det</a:t>
            </a:r>
            <a:endParaRPr lang="en-US" sz="1800" dirty="0" smtClean="0"/>
          </a:p>
          <a:p>
            <a:pPr algn="l" defTabSz="912813"/>
            <a:r>
              <a:rPr lang="en-US" sz="1800" dirty="0" err="1" smtClean="0"/>
              <a:t>möjligt</a:t>
            </a:r>
            <a:r>
              <a:rPr lang="en-US" sz="1800" dirty="0" smtClean="0"/>
              <a:t> </a:t>
            </a:r>
            <a:r>
              <a:rPr lang="en-US" sz="1800" dirty="0" err="1" smtClean="0"/>
              <a:t>att</a:t>
            </a:r>
            <a:r>
              <a:rPr lang="en-US" sz="1800" dirty="0" smtClean="0"/>
              <a:t> </a:t>
            </a:r>
            <a:r>
              <a:rPr lang="en-US" sz="1800" dirty="0" err="1" smtClean="0"/>
              <a:t>förstå</a:t>
            </a:r>
            <a:r>
              <a:rPr lang="en-US" sz="1800" dirty="0" smtClean="0"/>
              <a:t> </a:t>
            </a:r>
            <a:r>
              <a:rPr lang="en-US" sz="1800" dirty="0" err="1" smtClean="0"/>
              <a:t>universum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pic>
        <p:nvPicPr>
          <p:cNvPr id="52232" name="Picture 8" descr="sombrero_galax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4114800"/>
            <a:ext cx="388620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5307013" y="5791200"/>
            <a:ext cx="3836987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en-US" sz="1600">
                <a:solidFill>
                  <a:srgbClr val="FFFF00"/>
                </a:solidFill>
              </a:rPr>
              <a:t>Sombrero galaxen (Hubble teleskopet)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7FD6289D-8622-4865-8D92-2584FC8C35C6}" type="slidenum">
              <a:rPr lang="en-US" smtClean="0"/>
              <a:pPr defTabSz="912813"/>
              <a:t>5</a:t>
            </a:fld>
            <a:endParaRPr lang="en-US" smtClean="0"/>
          </a:p>
        </p:txBody>
      </p:sp>
      <p:sp>
        <p:nvSpPr>
          <p:cNvPr id="7171" name="Slide Number Placeholder 5"/>
          <p:cNvSpPr txBox="1">
            <a:spLocks/>
          </p:cNvSpPr>
          <p:nvPr/>
        </p:nvSpPr>
        <p:spPr bwMode="auto">
          <a:xfrm>
            <a:off x="6553200" y="64008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defTabSz="912813" eaLnBrk="1" hangingPunct="1"/>
            <a:fld id="{6CA7ECE3-DF71-4A19-BA33-9CF14C02EDEC}" type="slidenum">
              <a:rPr lang="en-US" sz="1200"/>
              <a:pPr algn="r" defTabSz="912813" eaLnBrk="1" hangingPunct="1"/>
              <a:t>5</a:t>
            </a:fld>
            <a:endParaRPr lang="en-US" sz="120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066800" y="152400"/>
            <a:ext cx="7010400" cy="6858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4400" b="1" ker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Cern i siffror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28600" y="1143000"/>
            <a:ext cx="5791200" cy="4953000"/>
          </a:xfrm>
          <a:prstGeom prst="rect">
            <a:avLst/>
          </a:prstGeom>
        </p:spPr>
        <p:txBody>
          <a:bodyPr/>
          <a:lstStyle/>
          <a:p>
            <a:pPr marL="469900" indent="-469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en-US" sz="2000" kern="0" dirty="0">
                <a:latin typeface="+mn-lt"/>
              </a:rPr>
              <a:t>CERNs budget </a:t>
            </a:r>
            <a:r>
              <a:rPr lang="sv-SE" sz="2000" kern="0" dirty="0">
                <a:latin typeface="+mn-lt"/>
              </a:rPr>
              <a:t>ä</a:t>
            </a:r>
            <a:r>
              <a:rPr lang="en-US" sz="2000" kern="0" dirty="0">
                <a:latin typeface="+mn-lt"/>
              </a:rPr>
              <a:t>r </a:t>
            </a: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6 </a:t>
            </a:r>
            <a:r>
              <a:rPr lang="en-US" sz="2000" kern="0" dirty="0" err="1">
                <a:solidFill>
                  <a:schemeClr val="accent2"/>
                </a:solidFill>
                <a:latin typeface="+mn-lt"/>
              </a:rPr>
              <a:t>miljarder</a:t>
            </a: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 kronor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av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vilka</a:t>
            </a:r>
            <a:r>
              <a:rPr lang="en-US" sz="2000" kern="0" dirty="0">
                <a:latin typeface="+mn-lt"/>
              </a:rPr>
              <a:t> 2.56% (150 </a:t>
            </a:r>
            <a:r>
              <a:rPr lang="en-US" sz="2000" kern="0" dirty="0" err="1">
                <a:latin typeface="+mn-lt"/>
              </a:rPr>
              <a:t>miljoner</a:t>
            </a:r>
            <a:r>
              <a:rPr lang="en-US" sz="2000" kern="0" dirty="0">
                <a:latin typeface="+mn-lt"/>
              </a:rPr>
              <a:t> kronor) </a:t>
            </a:r>
            <a:r>
              <a:rPr lang="en-US" sz="2000" kern="0" dirty="0" err="1">
                <a:latin typeface="+mn-lt"/>
              </a:rPr>
              <a:t>betalas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av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Sverige</a:t>
            </a:r>
            <a:r>
              <a:rPr lang="en-US" sz="2000" kern="0" dirty="0">
                <a:latin typeface="+mn-lt"/>
              </a:rPr>
              <a:t>.</a:t>
            </a:r>
          </a:p>
          <a:p>
            <a:pPr marL="469900" indent="-469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en-US" sz="2000" kern="0" dirty="0">
                <a:latin typeface="+mn-lt"/>
              </a:rPr>
              <a:t>H</a:t>
            </a:r>
            <a:r>
              <a:rPr lang="sv-SE" sz="2000" kern="0" dirty="0">
                <a:latin typeface="+mn-lt"/>
              </a:rPr>
              <a:t>ä</a:t>
            </a:r>
            <a:r>
              <a:rPr lang="en-US" sz="2000" kern="0" dirty="0" err="1">
                <a:latin typeface="+mn-lt"/>
              </a:rPr>
              <a:t>lften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av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budgeten</a:t>
            </a:r>
            <a:r>
              <a:rPr lang="en-US" sz="2000" kern="0" dirty="0">
                <a:latin typeface="+mn-lt"/>
              </a:rPr>
              <a:t> g</a:t>
            </a:r>
            <a:r>
              <a:rPr lang="sv-SE" sz="2000" kern="0" dirty="0">
                <a:latin typeface="+mn-lt"/>
              </a:rPr>
              <a:t>å</a:t>
            </a:r>
            <a:r>
              <a:rPr lang="en-US" sz="2000" kern="0" dirty="0">
                <a:latin typeface="+mn-lt"/>
              </a:rPr>
              <a:t>r </a:t>
            </a:r>
            <a:r>
              <a:rPr lang="sv-SE" sz="2000" kern="0" dirty="0">
                <a:latin typeface="+mn-lt"/>
              </a:rPr>
              <a:t>å</a:t>
            </a:r>
            <a:r>
              <a:rPr lang="en-US" sz="2000" kern="0" dirty="0">
                <a:latin typeface="+mn-lt"/>
              </a:rPr>
              <a:t>t </a:t>
            </a:r>
            <a:r>
              <a:rPr lang="en-US" sz="2000" kern="0" dirty="0" err="1">
                <a:latin typeface="+mn-lt"/>
              </a:rPr>
              <a:t>att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betala</a:t>
            </a:r>
            <a:r>
              <a:rPr lang="en-US" sz="2000" kern="0" dirty="0">
                <a:latin typeface="+mn-lt"/>
              </a:rPr>
              <a:t> l</a:t>
            </a:r>
            <a:r>
              <a:rPr lang="sv-SE" sz="2000" kern="0" dirty="0">
                <a:latin typeface="+mn-lt"/>
              </a:rPr>
              <a:t>ö</a:t>
            </a:r>
            <a:r>
              <a:rPr lang="en-US" sz="2000" kern="0" dirty="0" err="1">
                <a:latin typeface="+mn-lt"/>
              </a:rPr>
              <a:t>nerna</a:t>
            </a:r>
            <a:r>
              <a:rPr lang="en-US" sz="2000" kern="0" dirty="0">
                <a:latin typeface="+mn-lt"/>
              </a:rPr>
              <a:t> f</a:t>
            </a:r>
            <a:r>
              <a:rPr lang="sv-SE" sz="2000" kern="0" dirty="0">
                <a:latin typeface="+mn-lt"/>
              </a:rPr>
              <a:t>ö</a:t>
            </a:r>
            <a:r>
              <a:rPr lang="en-US" sz="2000" kern="0" dirty="0">
                <a:latin typeface="+mn-lt"/>
              </a:rPr>
              <a:t>r de </a:t>
            </a: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2500 </a:t>
            </a:r>
            <a:r>
              <a:rPr lang="en-US" sz="2000" kern="0" dirty="0" err="1">
                <a:solidFill>
                  <a:schemeClr val="accent2"/>
                </a:solidFill>
                <a:latin typeface="+mn-lt"/>
              </a:rPr>
              <a:t>anst</a:t>
            </a:r>
            <a:r>
              <a:rPr lang="sv-SE" sz="2000" kern="0" dirty="0">
                <a:solidFill>
                  <a:schemeClr val="accent2"/>
                </a:solidFill>
                <a:latin typeface="+mn-lt"/>
              </a:rPr>
              <a:t>ä</a:t>
            </a:r>
            <a:r>
              <a:rPr lang="en-US" sz="2000" kern="0" dirty="0" err="1">
                <a:solidFill>
                  <a:schemeClr val="accent2"/>
                </a:solidFill>
                <a:latin typeface="+mn-lt"/>
              </a:rPr>
              <a:t>llda</a:t>
            </a:r>
            <a:r>
              <a:rPr lang="en-US" sz="2000" kern="0" dirty="0">
                <a:latin typeface="+mn-lt"/>
              </a:rPr>
              <a:t> (3% </a:t>
            </a:r>
            <a:r>
              <a:rPr lang="en-US" sz="2000" kern="0" dirty="0" err="1">
                <a:latin typeface="+mn-lt"/>
              </a:rPr>
              <a:t>forskningsfysiker</a:t>
            </a:r>
            <a:r>
              <a:rPr lang="en-US" sz="2000" kern="0" dirty="0">
                <a:latin typeface="+mn-lt"/>
              </a:rPr>
              <a:t>, 80% </a:t>
            </a:r>
            <a:r>
              <a:rPr lang="en-US" sz="2000" kern="0" dirty="0" err="1">
                <a:latin typeface="+mn-lt"/>
              </a:rPr>
              <a:t>teknisk</a:t>
            </a:r>
            <a:r>
              <a:rPr lang="en-US" sz="2000" kern="0" dirty="0">
                <a:latin typeface="+mn-lt"/>
              </a:rPr>
              <a:t> personal, 17% </a:t>
            </a:r>
            <a:r>
              <a:rPr lang="en-US" sz="2000" kern="0" dirty="0" err="1">
                <a:latin typeface="+mn-lt"/>
              </a:rPr>
              <a:t>administrativ</a:t>
            </a:r>
            <a:r>
              <a:rPr lang="en-US" sz="2000" kern="0" dirty="0">
                <a:latin typeface="+mn-lt"/>
              </a:rPr>
              <a:t> personal).</a:t>
            </a:r>
          </a:p>
          <a:p>
            <a:pPr marL="469900" indent="-469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defRPr/>
            </a:pPr>
            <a:endParaRPr lang="en-US" sz="2000" kern="0" dirty="0">
              <a:latin typeface="+mn-lt"/>
            </a:endParaRPr>
          </a:p>
          <a:p>
            <a:pPr marL="469900" indent="-469900" algn="l" eaLnBrk="1" hangingPunct="1">
              <a:lnSpc>
                <a:spcPct val="90000"/>
              </a:lnSpc>
              <a:spcBef>
                <a:spcPct val="20000"/>
              </a:spcBef>
              <a:buClr>
                <a:srgbClr val="A50021"/>
              </a:buClr>
              <a:buFontTx/>
              <a:buChar char="•"/>
              <a:defRPr/>
            </a:pPr>
            <a:endParaRPr lang="en-US" sz="2600" kern="0" dirty="0">
              <a:latin typeface="+mn-lt"/>
            </a:endParaRPr>
          </a:p>
        </p:txBody>
      </p:sp>
      <p:pic>
        <p:nvPicPr>
          <p:cNvPr id="7174" name="Picture 4" descr="arial_view_cer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3450" y="1295400"/>
            <a:ext cx="3130550" cy="475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oter Placeholder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8195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BC5409CA-E855-4076-AC19-675CFFB534BF}" type="slidenum">
              <a:rPr lang="en-US" smtClean="0"/>
              <a:pPr defTabSz="912813"/>
              <a:t>6</a:t>
            </a:fld>
            <a:endParaRPr lang="en-US" smtClean="0"/>
          </a:p>
        </p:txBody>
      </p:sp>
      <p:sp>
        <p:nvSpPr>
          <p:cNvPr id="8196" name="Footer Placeholder 4"/>
          <p:cNvSpPr txBox="1">
            <a:spLocks/>
          </p:cNvSpPr>
          <p:nvPr/>
        </p:nvSpPr>
        <p:spPr bwMode="auto">
          <a:xfrm>
            <a:off x="1676400" y="6477000"/>
            <a:ext cx="5715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 eaLnBrk="1" hangingPunct="1"/>
            <a:endParaRPr lang="en-US" sz="1200"/>
          </a:p>
        </p:txBody>
      </p:sp>
      <p:sp>
        <p:nvSpPr>
          <p:cNvPr id="8197" name="Slide Number Placeholder 5"/>
          <p:cNvSpPr txBox="1">
            <a:spLocks/>
          </p:cNvSpPr>
          <p:nvPr/>
        </p:nvSpPr>
        <p:spPr bwMode="auto">
          <a:xfrm>
            <a:off x="6553200" y="64008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defTabSz="912813" eaLnBrk="1" hangingPunct="1"/>
            <a:fld id="{FEE0AEA6-D2FD-4501-AF15-23FC0351F1EE}" type="slidenum">
              <a:rPr lang="en-US" sz="1200"/>
              <a:pPr algn="r" defTabSz="912813" eaLnBrk="1" hangingPunct="1"/>
              <a:t>6</a:t>
            </a:fld>
            <a:endParaRPr lang="en-US" sz="120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066800" y="152400"/>
            <a:ext cx="7010400" cy="6858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4400" b="1" ker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Cern i siffror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28600" y="1143000"/>
            <a:ext cx="5791200" cy="4953000"/>
          </a:xfrm>
          <a:prstGeom prst="rect">
            <a:avLst/>
          </a:prstGeom>
        </p:spPr>
        <p:txBody>
          <a:bodyPr/>
          <a:lstStyle/>
          <a:p>
            <a:pPr marL="469900" indent="-469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en-US" sz="2000" kern="0" dirty="0">
                <a:latin typeface="+mn-lt"/>
              </a:rPr>
              <a:t>CERNs budget </a:t>
            </a:r>
            <a:r>
              <a:rPr lang="sv-SE" sz="2000" kern="0" dirty="0">
                <a:latin typeface="+mn-lt"/>
              </a:rPr>
              <a:t>ä</a:t>
            </a:r>
            <a:r>
              <a:rPr lang="en-US" sz="2000" kern="0" dirty="0">
                <a:latin typeface="+mn-lt"/>
              </a:rPr>
              <a:t>r </a:t>
            </a: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6 </a:t>
            </a:r>
            <a:r>
              <a:rPr lang="en-US" sz="2000" kern="0" dirty="0" err="1">
                <a:solidFill>
                  <a:schemeClr val="accent2"/>
                </a:solidFill>
                <a:latin typeface="+mn-lt"/>
              </a:rPr>
              <a:t>miljarder</a:t>
            </a: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 kronor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av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vilka</a:t>
            </a:r>
            <a:r>
              <a:rPr lang="en-US" sz="2000" kern="0" dirty="0">
                <a:latin typeface="+mn-lt"/>
              </a:rPr>
              <a:t> 2.56% (150 </a:t>
            </a:r>
            <a:r>
              <a:rPr lang="en-US" sz="2000" kern="0" dirty="0" err="1">
                <a:latin typeface="+mn-lt"/>
              </a:rPr>
              <a:t>miljoner</a:t>
            </a:r>
            <a:r>
              <a:rPr lang="en-US" sz="2000" kern="0" dirty="0">
                <a:latin typeface="+mn-lt"/>
              </a:rPr>
              <a:t> kronor) </a:t>
            </a:r>
            <a:r>
              <a:rPr lang="en-US" sz="2000" kern="0" dirty="0" err="1">
                <a:latin typeface="+mn-lt"/>
              </a:rPr>
              <a:t>betalas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av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Sverige</a:t>
            </a:r>
            <a:r>
              <a:rPr lang="en-US" sz="2000" kern="0" dirty="0">
                <a:latin typeface="+mn-lt"/>
              </a:rPr>
              <a:t>.</a:t>
            </a:r>
          </a:p>
          <a:p>
            <a:pPr marL="469900" indent="-469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en-US" sz="2000" kern="0" dirty="0">
                <a:latin typeface="+mn-lt"/>
              </a:rPr>
              <a:t>H</a:t>
            </a:r>
            <a:r>
              <a:rPr lang="sv-SE" sz="2000" kern="0" dirty="0">
                <a:latin typeface="+mn-lt"/>
              </a:rPr>
              <a:t>ä</a:t>
            </a:r>
            <a:r>
              <a:rPr lang="en-US" sz="2000" kern="0" dirty="0" err="1">
                <a:latin typeface="+mn-lt"/>
              </a:rPr>
              <a:t>lften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av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budgeten</a:t>
            </a:r>
            <a:r>
              <a:rPr lang="en-US" sz="2000" kern="0" dirty="0">
                <a:latin typeface="+mn-lt"/>
              </a:rPr>
              <a:t> g</a:t>
            </a:r>
            <a:r>
              <a:rPr lang="sv-SE" sz="2000" kern="0" dirty="0">
                <a:latin typeface="+mn-lt"/>
              </a:rPr>
              <a:t>å</a:t>
            </a:r>
            <a:r>
              <a:rPr lang="en-US" sz="2000" kern="0" dirty="0">
                <a:latin typeface="+mn-lt"/>
              </a:rPr>
              <a:t>r </a:t>
            </a:r>
            <a:r>
              <a:rPr lang="sv-SE" sz="2000" kern="0" dirty="0">
                <a:latin typeface="+mn-lt"/>
              </a:rPr>
              <a:t>å</a:t>
            </a:r>
            <a:r>
              <a:rPr lang="en-US" sz="2000" kern="0" dirty="0">
                <a:latin typeface="+mn-lt"/>
              </a:rPr>
              <a:t>t </a:t>
            </a:r>
            <a:r>
              <a:rPr lang="en-US" sz="2000" kern="0" dirty="0" err="1">
                <a:latin typeface="+mn-lt"/>
              </a:rPr>
              <a:t>att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betala</a:t>
            </a:r>
            <a:r>
              <a:rPr lang="en-US" sz="2000" kern="0" dirty="0">
                <a:latin typeface="+mn-lt"/>
              </a:rPr>
              <a:t> l</a:t>
            </a:r>
            <a:r>
              <a:rPr lang="sv-SE" sz="2000" kern="0" dirty="0">
                <a:latin typeface="+mn-lt"/>
              </a:rPr>
              <a:t>ö</a:t>
            </a:r>
            <a:r>
              <a:rPr lang="en-US" sz="2000" kern="0" dirty="0" err="1">
                <a:latin typeface="+mn-lt"/>
              </a:rPr>
              <a:t>nerna</a:t>
            </a:r>
            <a:r>
              <a:rPr lang="en-US" sz="2000" kern="0" dirty="0">
                <a:latin typeface="+mn-lt"/>
              </a:rPr>
              <a:t> f</a:t>
            </a:r>
            <a:r>
              <a:rPr lang="sv-SE" sz="2000" kern="0" dirty="0">
                <a:latin typeface="+mn-lt"/>
              </a:rPr>
              <a:t>ö</a:t>
            </a:r>
            <a:r>
              <a:rPr lang="en-US" sz="2000" kern="0" dirty="0">
                <a:latin typeface="+mn-lt"/>
              </a:rPr>
              <a:t>r de </a:t>
            </a: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2500 </a:t>
            </a:r>
            <a:r>
              <a:rPr lang="en-US" sz="2000" kern="0" dirty="0" err="1">
                <a:solidFill>
                  <a:schemeClr val="accent2"/>
                </a:solidFill>
                <a:latin typeface="+mn-lt"/>
              </a:rPr>
              <a:t>anst</a:t>
            </a:r>
            <a:r>
              <a:rPr lang="sv-SE" sz="2000" kern="0" dirty="0">
                <a:solidFill>
                  <a:schemeClr val="accent2"/>
                </a:solidFill>
                <a:latin typeface="+mn-lt"/>
              </a:rPr>
              <a:t>ä</a:t>
            </a:r>
            <a:r>
              <a:rPr lang="en-US" sz="2000" kern="0" dirty="0" err="1">
                <a:solidFill>
                  <a:schemeClr val="accent2"/>
                </a:solidFill>
                <a:latin typeface="+mn-lt"/>
              </a:rPr>
              <a:t>llda</a:t>
            </a:r>
            <a:r>
              <a:rPr lang="en-US" sz="2000" kern="0" dirty="0">
                <a:latin typeface="+mn-lt"/>
              </a:rPr>
              <a:t> (3% </a:t>
            </a:r>
            <a:r>
              <a:rPr lang="en-US" sz="2000" kern="0" dirty="0" err="1">
                <a:latin typeface="+mn-lt"/>
              </a:rPr>
              <a:t>forskningsfysiker</a:t>
            </a:r>
            <a:r>
              <a:rPr lang="en-US" sz="2000" kern="0" dirty="0">
                <a:latin typeface="+mn-lt"/>
              </a:rPr>
              <a:t>, 80% </a:t>
            </a:r>
            <a:r>
              <a:rPr lang="en-US" sz="2000" kern="0" dirty="0" err="1">
                <a:latin typeface="+mn-lt"/>
              </a:rPr>
              <a:t>teknisk</a:t>
            </a:r>
            <a:r>
              <a:rPr lang="en-US" sz="2000" kern="0" dirty="0">
                <a:latin typeface="+mn-lt"/>
              </a:rPr>
              <a:t> personal, 17% </a:t>
            </a:r>
            <a:r>
              <a:rPr lang="en-US" sz="2000" kern="0" dirty="0" err="1">
                <a:latin typeface="+mn-lt"/>
              </a:rPr>
              <a:t>administrativ</a:t>
            </a:r>
            <a:r>
              <a:rPr lang="en-US" sz="2000" kern="0" dirty="0">
                <a:latin typeface="+mn-lt"/>
              </a:rPr>
              <a:t> personal).</a:t>
            </a:r>
          </a:p>
          <a:p>
            <a:pPr marL="469900" indent="-469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en-US" sz="2000" kern="0" dirty="0" err="1">
                <a:latin typeface="+mn-lt"/>
              </a:rPr>
              <a:t>Kostnaden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för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att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bygga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LHC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acceleratorn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har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varit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smtClean="0">
                <a:solidFill>
                  <a:schemeClr val="accent2"/>
                </a:solidFill>
                <a:latin typeface="+mn-lt"/>
              </a:rPr>
              <a:t>30 </a:t>
            </a:r>
            <a:r>
              <a:rPr lang="en-US" sz="2000" kern="0" dirty="0" err="1">
                <a:solidFill>
                  <a:schemeClr val="accent2"/>
                </a:solidFill>
                <a:latin typeface="+mn-lt"/>
              </a:rPr>
              <a:t>miljarder</a:t>
            </a: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 kronor</a:t>
            </a:r>
            <a:r>
              <a:rPr lang="en-US" sz="2000" kern="0" dirty="0">
                <a:latin typeface="+mn-lt"/>
              </a:rPr>
              <a:t>.</a:t>
            </a:r>
          </a:p>
          <a:p>
            <a:pPr marL="469900" indent="-469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defRPr/>
            </a:pPr>
            <a:endParaRPr lang="en-US" sz="2000" kern="0" dirty="0">
              <a:latin typeface="+mn-lt"/>
            </a:endParaRPr>
          </a:p>
          <a:p>
            <a:pPr marL="469900" indent="-469900" algn="l" eaLnBrk="1" hangingPunct="1">
              <a:lnSpc>
                <a:spcPct val="90000"/>
              </a:lnSpc>
              <a:spcBef>
                <a:spcPct val="20000"/>
              </a:spcBef>
              <a:buClr>
                <a:srgbClr val="A50021"/>
              </a:buClr>
              <a:buFontTx/>
              <a:buChar char="•"/>
              <a:defRPr/>
            </a:pPr>
            <a:endParaRPr lang="en-US" sz="2600" kern="0" dirty="0">
              <a:latin typeface="+mn-lt"/>
            </a:endParaRPr>
          </a:p>
        </p:txBody>
      </p:sp>
      <p:pic>
        <p:nvPicPr>
          <p:cNvPr id="8200" name="Picture 4" descr="arial_view_cer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3450" y="1295400"/>
            <a:ext cx="3130550" cy="475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oter Placeholder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9219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D73AC5E9-536B-4B12-BC81-14E08FC8FA00}" type="slidenum">
              <a:rPr lang="en-US" smtClean="0"/>
              <a:pPr defTabSz="912813"/>
              <a:t>7</a:t>
            </a:fld>
            <a:endParaRPr lang="en-US" smtClean="0"/>
          </a:p>
        </p:txBody>
      </p:sp>
      <p:sp>
        <p:nvSpPr>
          <p:cNvPr id="9220" name="Slide Number Placeholder 5"/>
          <p:cNvSpPr txBox="1">
            <a:spLocks/>
          </p:cNvSpPr>
          <p:nvPr/>
        </p:nvSpPr>
        <p:spPr bwMode="auto">
          <a:xfrm>
            <a:off x="6553200" y="64008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defTabSz="912813" eaLnBrk="1" hangingPunct="1"/>
            <a:fld id="{B2715F7C-867E-4A02-848B-7FE6EAE0061A}" type="slidenum">
              <a:rPr lang="en-US" sz="1200"/>
              <a:pPr algn="r" defTabSz="912813" eaLnBrk="1" hangingPunct="1"/>
              <a:t>7</a:t>
            </a:fld>
            <a:endParaRPr lang="en-US" sz="120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066800" y="152400"/>
            <a:ext cx="7010400" cy="6858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4400" b="1" ker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Cern i siffror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28600" y="1143000"/>
            <a:ext cx="5791200" cy="4953000"/>
          </a:xfrm>
          <a:prstGeom prst="rect">
            <a:avLst/>
          </a:prstGeom>
        </p:spPr>
        <p:txBody>
          <a:bodyPr/>
          <a:lstStyle/>
          <a:p>
            <a:pPr marL="469900" indent="-469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en-US" sz="2000" kern="0" dirty="0">
                <a:latin typeface="+mn-lt"/>
              </a:rPr>
              <a:t>CERNs budget </a:t>
            </a:r>
            <a:r>
              <a:rPr lang="sv-SE" sz="2000" kern="0" dirty="0">
                <a:latin typeface="+mn-lt"/>
              </a:rPr>
              <a:t>ä</a:t>
            </a:r>
            <a:r>
              <a:rPr lang="en-US" sz="2000" kern="0" dirty="0">
                <a:latin typeface="+mn-lt"/>
              </a:rPr>
              <a:t>r </a:t>
            </a: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6 </a:t>
            </a:r>
            <a:r>
              <a:rPr lang="en-US" sz="2000" kern="0" dirty="0" err="1">
                <a:solidFill>
                  <a:schemeClr val="accent2"/>
                </a:solidFill>
                <a:latin typeface="+mn-lt"/>
              </a:rPr>
              <a:t>miljarder</a:t>
            </a: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 kronor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av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vilka</a:t>
            </a:r>
            <a:r>
              <a:rPr lang="en-US" sz="2000" kern="0" dirty="0">
                <a:latin typeface="+mn-lt"/>
              </a:rPr>
              <a:t> 2.56% (150 </a:t>
            </a:r>
            <a:r>
              <a:rPr lang="en-US" sz="2000" kern="0" dirty="0" err="1">
                <a:latin typeface="+mn-lt"/>
              </a:rPr>
              <a:t>miljoner</a:t>
            </a:r>
            <a:r>
              <a:rPr lang="en-US" sz="2000" kern="0" dirty="0">
                <a:latin typeface="+mn-lt"/>
              </a:rPr>
              <a:t> kronor) </a:t>
            </a:r>
            <a:r>
              <a:rPr lang="en-US" sz="2000" kern="0" dirty="0" err="1">
                <a:latin typeface="+mn-lt"/>
              </a:rPr>
              <a:t>betalas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av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Sverige</a:t>
            </a:r>
            <a:r>
              <a:rPr lang="en-US" sz="2000" kern="0" dirty="0">
                <a:latin typeface="+mn-lt"/>
              </a:rPr>
              <a:t>.</a:t>
            </a:r>
          </a:p>
          <a:p>
            <a:pPr marL="469900" indent="-469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en-US" sz="2000" kern="0" dirty="0">
                <a:latin typeface="+mn-lt"/>
              </a:rPr>
              <a:t>H</a:t>
            </a:r>
            <a:r>
              <a:rPr lang="sv-SE" sz="2000" kern="0" dirty="0">
                <a:latin typeface="+mn-lt"/>
              </a:rPr>
              <a:t>ä</a:t>
            </a:r>
            <a:r>
              <a:rPr lang="en-US" sz="2000" kern="0" dirty="0" err="1">
                <a:latin typeface="+mn-lt"/>
              </a:rPr>
              <a:t>lften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av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budgeten</a:t>
            </a:r>
            <a:r>
              <a:rPr lang="en-US" sz="2000" kern="0" dirty="0">
                <a:latin typeface="+mn-lt"/>
              </a:rPr>
              <a:t> g</a:t>
            </a:r>
            <a:r>
              <a:rPr lang="sv-SE" sz="2000" kern="0" dirty="0">
                <a:latin typeface="+mn-lt"/>
              </a:rPr>
              <a:t>å</a:t>
            </a:r>
            <a:r>
              <a:rPr lang="en-US" sz="2000" kern="0" dirty="0">
                <a:latin typeface="+mn-lt"/>
              </a:rPr>
              <a:t>r </a:t>
            </a:r>
            <a:r>
              <a:rPr lang="sv-SE" sz="2000" kern="0" dirty="0">
                <a:latin typeface="+mn-lt"/>
              </a:rPr>
              <a:t>å</a:t>
            </a:r>
            <a:r>
              <a:rPr lang="en-US" sz="2000" kern="0" dirty="0">
                <a:latin typeface="+mn-lt"/>
              </a:rPr>
              <a:t>t </a:t>
            </a:r>
            <a:r>
              <a:rPr lang="en-US" sz="2000" kern="0" dirty="0" err="1">
                <a:latin typeface="+mn-lt"/>
              </a:rPr>
              <a:t>att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betala</a:t>
            </a:r>
            <a:r>
              <a:rPr lang="en-US" sz="2000" kern="0" dirty="0">
                <a:latin typeface="+mn-lt"/>
              </a:rPr>
              <a:t> l</a:t>
            </a:r>
            <a:r>
              <a:rPr lang="sv-SE" sz="2000" kern="0" dirty="0">
                <a:latin typeface="+mn-lt"/>
              </a:rPr>
              <a:t>ö</a:t>
            </a:r>
            <a:r>
              <a:rPr lang="en-US" sz="2000" kern="0" dirty="0" err="1">
                <a:latin typeface="+mn-lt"/>
              </a:rPr>
              <a:t>nerna</a:t>
            </a:r>
            <a:r>
              <a:rPr lang="en-US" sz="2000" kern="0" dirty="0">
                <a:latin typeface="+mn-lt"/>
              </a:rPr>
              <a:t> f</a:t>
            </a:r>
            <a:r>
              <a:rPr lang="sv-SE" sz="2000" kern="0" dirty="0">
                <a:latin typeface="+mn-lt"/>
              </a:rPr>
              <a:t>ö</a:t>
            </a:r>
            <a:r>
              <a:rPr lang="en-US" sz="2000" kern="0" dirty="0">
                <a:latin typeface="+mn-lt"/>
              </a:rPr>
              <a:t>r de </a:t>
            </a: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2500 </a:t>
            </a:r>
            <a:r>
              <a:rPr lang="en-US" sz="2000" kern="0" dirty="0" err="1">
                <a:solidFill>
                  <a:schemeClr val="accent2"/>
                </a:solidFill>
                <a:latin typeface="+mn-lt"/>
              </a:rPr>
              <a:t>anst</a:t>
            </a:r>
            <a:r>
              <a:rPr lang="sv-SE" sz="2000" kern="0" dirty="0">
                <a:solidFill>
                  <a:schemeClr val="accent2"/>
                </a:solidFill>
                <a:latin typeface="+mn-lt"/>
              </a:rPr>
              <a:t>ä</a:t>
            </a:r>
            <a:r>
              <a:rPr lang="en-US" sz="2000" kern="0" dirty="0" err="1">
                <a:solidFill>
                  <a:schemeClr val="accent2"/>
                </a:solidFill>
                <a:latin typeface="+mn-lt"/>
              </a:rPr>
              <a:t>llda</a:t>
            </a:r>
            <a:r>
              <a:rPr lang="en-US" sz="2000" kern="0" dirty="0">
                <a:latin typeface="+mn-lt"/>
              </a:rPr>
              <a:t> (3% </a:t>
            </a:r>
            <a:r>
              <a:rPr lang="en-US" sz="2000" kern="0" dirty="0" err="1">
                <a:latin typeface="+mn-lt"/>
              </a:rPr>
              <a:t>forskningsfysiker</a:t>
            </a:r>
            <a:r>
              <a:rPr lang="en-US" sz="2000" kern="0" dirty="0">
                <a:latin typeface="+mn-lt"/>
              </a:rPr>
              <a:t>, 80% </a:t>
            </a:r>
            <a:r>
              <a:rPr lang="en-US" sz="2000" kern="0" dirty="0" err="1">
                <a:latin typeface="+mn-lt"/>
              </a:rPr>
              <a:t>teknisk</a:t>
            </a:r>
            <a:r>
              <a:rPr lang="en-US" sz="2000" kern="0" dirty="0">
                <a:latin typeface="+mn-lt"/>
              </a:rPr>
              <a:t> personal, 17% </a:t>
            </a:r>
            <a:r>
              <a:rPr lang="en-US" sz="2000" kern="0" dirty="0" err="1">
                <a:latin typeface="+mn-lt"/>
              </a:rPr>
              <a:t>administrativ</a:t>
            </a:r>
            <a:r>
              <a:rPr lang="en-US" sz="2000" kern="0" dirty="0">
                <a:latin typeface="+mn-lt"/>
              </a:rPr>
              <a:t> personal).</a:t>
            </a:r>
          </a:p>
          <a:p>
            <a:pPr marL="469900" indent="-469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en-US" sz="2000" kern="0" dirty="0" err="1">
                <a:latin typeface="+mn-lt"/>
              </a:rPr>
              <a:t>Kostnaden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för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att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bygga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LHC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acceleratorn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har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varit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smtClean="0">
                <a:solidFill>
                  <a:schemeClr val="accent2"/>
                </a:solidFill>
                <a:latin typeface="+mn-lt"/>
              </a:rPr>
              <a:t>30 </a:t>
            </a:r>
            <a:r>
              <a:rPr lang="en-US" sz="2000" kern="0" dirty="0" err="1">
                <a:solidFill>
                  <a:schemeClr val="accent2"/>
                </a:solidFill>
                <a:latin typeface="+mn-lt"/>
              </a:rPr>
              <a:t>miljarder</a:t>
            </a: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 kronor</a:t>
            </a:r>
            <a:r>
              <a:rPr lang="en-US" sz="2000" kern="0" dirty="0">
                <a:latin typeface="+mn-lt"/>
              </a:rPr>
              <a:t>.</a:t>
            </a:r>
          </a:p>
          <a:p>
            <a:pPr marL="469900" indent="-469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en-US" sz="2000" kern="0" dirty="0">
                <a:latin typeface="+mn-lt"/>
              </a:rPr>
              <a:t>CERN </a:t>
            </a:r>
            <a:r>
              <a:rPr lang="en-US" sz="2000" kern="0" dirty="0" err="1">
                <a:latin typeface="+mn-lt"/>
              </a:rPr>
              <a:t>har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ansvaret</a:t>
            </a:r>
            <a:r>
              <a:rPr lang="en-US" sz="2000" kern="0" dirty="0">
                <a:latin typeface="+mn-lt"/>
              </a:rPr>
              <a:t> f</a:t>
            </a:r>
            <a:r>
              <a:rPr lang="sv-SE" sz="2000" kern="0" dirty="0">
                <a:latin typeface="+mn-lt"/>
              </a:rPr>
              <a:t>ö</a:t>
            </a:r>
            <a:r>
              <a:rPr lang="en-US" sz="2000" kern="0" dirty="0">
                <a:latin typeface="+mn-lt"/>
              </a:rPr>
              <a:t>r </a:t>
            </a:r>
            <a:r>
              <a:rPr lang="en-US" sz="2000" kern="0" dirty="0" err="1">
                <a:latin typeface="+mn-lt"/>
              </a:rPr>
              <a:t>att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bygga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acceleratorerna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medans</a:t>
            </a:r>
            <a:r>
              <a:rPr lang="en-US" sz="2000" kern="0" dirty="0">
                <a:latin typeface="+mn-lt"/>
              </a:rPr>
              <a:t> de </a:t>
            </a: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560 </a:t>
            </a:r>
            <a:r>
              <a:rPr lang="en-US" sz="2000" kern="0" dirty="0" err="1">
                <a:solidFill>
                  <a:schemeClr val="accent2"/>
                </a:solidFill>
                <a:latin typeface="+mn-lt"/>
              </a:rPr>
              <a:t>universitet</a:t>
            </a: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000" kern="0" dirty="0" err="1">
                <a:solidFill>
                  <a:schemeClr val="accent2"/>
                </a:solidFill>
                <a:latin typeface="+mn-lt"/>
              </a:rPr>
              <a:t>och</a:t>
            </a: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000" kern="0" dirty="0" err="1">
                <a:solidFill>
                  <a:schemeClr val="accent2"/>
                </a:solidFill>
                <a:latin typeface="+mn-lt"/>
              </a:rPr>
              <a:t>institut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som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bedriver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forskning</a:t>
            </a:r>
            <a:r>
              <a:rPr lang="en-US" sz="2000" kern="0" dirty="0">
                <a:latin typeface="+mn-lt"/>
              </a:rPr>
              <a:t> p</a:t>
            </a:r>
            <a:r>
              <a:rPr lang="sv-SE" sz="2000" kern="0" dirty="0">
                <a:latin typeface="+mn-lt"/>
              </a:rPr>
              <a:t>å</a:t>
            </a:r>
            <a:r>
              <a:rPr lang="en-US" sz="2000" kern="0" dirty="0">
                <a:latin typeface="+mn-lt"/>
              </a:rPr>
              <a:t> CERN </a:t>
            </a:r>
            <a:r>
              <a:rPr lang="en-US" sz="2000" kern="0" dirty="0" err="1">
                <a:latin typeface="+mn-lt"/>
              </a:rPr>
              <a:t>har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ansvaret</a:t>
            </a:r>
            <a:r>
              <a:rPr lang="en-US" sz="2000" kern="0" dirty="0">
                <a:latin typeface="+mn-lt"/>
              </a:rPr>
              <a:t> f</a:t>
            </a:r>
            <a:r>
              <a:rPr lang="sv-SE" sz="2000" kern="0" dirty="0">
                <a:latin typeface="+mn-lt"/>
              </a:rPr>
              <a:t>ö</a:t>
            </a:r>
            <a:r>
              <a:rPr lang="en-US" sz="2000" kern="0" dirty="0">
                <a:latin typeface="+mn-lt"/>
              </a:rPr>
              <a:t>r </a:t>
            </a:r>
            <a:r>
              <a:rPr lang="en-US" sz="2000" kern="0" dirty="0" err="1">
                <a:latin typeface="+mn-lt"/>
              </a:rPr>
              <a:t>experimenten</a:t>
            </a:r>
            <a:r>
              <a:rPr lang="en-US" sz="2000" kern="0" dirty="0">
                <a:latin typeface="+mn-lt"/>
              </a:rPr>
              <a:t>.</a:t>
            </a:r>
          </a:p>
          <a:p>
            <a:pPr marL="469900" indent="-469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defRPr/>
            </a:pPr>
            <a:endParaRPr lang="en-US" sz="2000" kern="0" dirty="0">
              <a:latin typeface="+mn-lt"/>
            </a:endParaRPr>
          </a:p>
          <a:p>
            <a:pPr marL="469900" indent="-469900" algn="l" eaLnBrk="1" hangingPunct="1">
              <a:lnSpc>
                <a:spcPct val="90000"/>
              </a:lnSpc>
              <a:spcBef>
                <a:spcPct val="20000"/>
              </a:spcBef>
              <a:buClr>
                <a:srgbClr val="A50021"/>
              </a:buClr>
              <a:buFontTx/>
              <a:buChar char="•"/>
              <a:defRPr/>
            </a:pPr>
            <a:endParaRPr lang="en-US" sz="2600" kern="0" dirty="0">
              <a:latin typeface="+mn-lt"/>
            </a:endParaRPr>
          </a:p>
        </p:txBody>
      </p:sp>
      <p:pic>
        <p:nvPicPr>
          <p:cNvPr id="9223" name="Picture 4" descr="arial_view_cer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3450" y="1295400"/>
            <a:ext cx="3130550" cy="475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oter Placeholder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10243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28E33F32-21F1-4F2C-8FFE-7F455C535DCA}" type="slidenum">
              <a:rPr lang="en-US" smtClean="0"/>
              <a:pPr defTabSz="912813"/>
              <a:t>8</a:t>
            </a:fld>
            <a:endParaRPr lang="en-US" smtClean="0"/>
          </a:p>
        </p:txBody>
      </p:sp>
      <p:sp>
        <p:nvSpPr>
          <p:cNvPr id="10244" name="Slide Number Placeholder 5"/>
          <p:cNvSpPr txBox="1">
            <a:spLocks/>
          </p:cNvSpPr>
          <p:nvPr/>
        </p:nvSpPr>
        <p:spPr bwMode="auto">
          <a:xfrm>
            <a:off x="6553200" y="64008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defTabSz="912813" eaLnBrk="1" hangingPunct="1"/>
            <a:fld id="{3D4A2046-A218-44E1-BFC7-FD31618096BE}" type="slidenum">
              <a:rPr lang="en-US" sz="1200"/>
              <a:pPr algn="r" defTabSz="912813" eaLnBrk="1" hangingPunct="1"/>
              <a:t>8</a:t>
            </a:fld>
            <a:endParaRPr lang="en-US" sz="120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066800" y="152400"/>
            <a:ext cx="7010400" cy="6858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4400" b="1" ker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Cern i siffror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28600" y="1143000"/>
            <a:ext cx="5791200" cy="4953000"/>
          </a:xfrm>
          <a:prstGeom prst="rect">
            <a:avLst/>
          </a:prstGeom>
        </p:spPr>
        <p:txBody>
          <a:bodyPr/>
          <a:lstStyle/>
          <a:p>
            <a:pPr marL="469900" indent="-469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en-US" sz="2000" kern="0" dirty="0">
                <a:latin typeface="+mn-lt"/>
              </a:rPr>
              <a:t>CERNs budget </a:t>
            </a:r>
            <a:r>
              <a:rPr lang="sv-SE" sz="2000" kern="0" dirty="0">
                <a:latin typeface="+mn-lt"/>
              </a:rPr>
              <a:t>ä</a:t>
            </a:r>
            <a:r>
              <a:rPr lang="en-US" sz="2000" kern="0" dirty="0">
                <a:latin typeface="+mn-lt"/>
              </a:rPr>
              <a:t>r </a:t>
            </a: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6 </a:t>
            </a:r>
            <a:r>
              <a:rPr lang="en-US" sz="2000" kern="0" dirty="0" err="1">
                <a:solidFill>
                  <a:schemeClr val="accent2"/>
                </a:solidFill>
                <a:latin typeface="+mn-lt"/>
              </a:rPr>
              <a:t>miljarder</a:t>
            </a: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 kronor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av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vilka</a:t>
            </a:r>
            <a:r>
              <a:rPr lang="en-US" sz="2000" kern="0" dirty="0">
                <a:latin typeface="+mn-lt"/>
              </a:rPr>
              <a:t> 2.56% (150 </a:t>
            </a:r>
            <a:r>
              <a:rPr lang="en-US" sz="2000" kern="0" dirty="0" err="1">
                <a:latin typeface="+mn-lt"/>
              </a:rPr>
              <a:t>miljoner</a:t>
            </a:r>
            <a:r>
              <a:rPr lang="en-US" sz="2000" kern="0" dirty="0">
                <a:latin typeface="+mn-lt"/>
              </a:rPr>
              <a:t> kronor) </a:t>
            </a:r>
            <a:r>
              <a:rPr lang="en-US" sz="2000" kern="0" dirty="0" err="1">
                <a:latin typeface="+mn-lt"/>
              </a:rPr>
              <a:t>betalas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av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Sverige</a:t>
            </a:r>
            <a:r>
              <a:rPr lang="en-US" sz="2000" kern="0" dirty="0">
                <a:latin typeface="+mn-lt"/>
              </a:rPr>
              <a:t>.</a:t>
            </a:r>
          </a:p>
          <a:p>
            <a:pPr marL="469900" indent="-469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en-US" sz="2000" kern="0" dirty="0">
                <a:latin typeface="+mn-lt"/>
              </a:rPr>
              <a:t>H</a:t>
            </a:r>
            <a:r>
              <a:rPr lang="sv-SE" sz="2000" kern="0" dirty="0">
                <a:latin typeface="+mn-lt"/>
              </a:rPr>
              <a:t>ä</a:t>
            </a:r>
            <a:r>
              <a:rPr lang="en-US" sz="2000" kern="0" dirty="0" err="1">
                <a:latin typeface="+mn-lt"/>
              </a:rPr>
              <a:t>lften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av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budgeten</a:t>
            </a:r>
            <a:r>
              <a:rPr lang="en-US" sz="2000" kern="0" dirty="0">
                <a:latin typeface="+mn-lt"/>
              </a:rPr>
              <a:t> g</a:t>
            </a:r>
            <a:r>
              <a:rPr lang="sv-SE" sz="2000" kern="0" dirty="0">
                <a:latin typeface="+mn-lt"/>
              </a:rPr>
              <a:t>å</a:t>
            </a:r>
            <a:r>
              <a:rPr lang="en-US" sz="2000" kern="0" dirty="0">
                <a:latin typeface="+mn-lt"/>
              </a:rPr>
              <a:t>r </a:t>
            </a:r>
            <a:r>
              <a:rPr lang="sv-SE" sz="2000" kern="0" dirty="0">
                <a:latin typeface="+mn-lt"/>
              </a:rPr>
              <a:t>å</a:t>
            </a:r>
            <a:r>
              <a:rPr lang="en-US" sz="2000" kern="0" dirty="0">
                <a:latin typeface="+mn-lt"/>
              </a:rPr>
              <a:t>t </a:t>
            </a:r>
            <a:r>
              <a:rPr lang="en-US" sz="2000" kern="0" dirty="0" err="1">
                <a:latin typeface="+mn-lt"/>
              </a:rPr>
              <a:t>att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betala</a:t>
            </a:r>
            <a:r>
              <a:rPr lang="en-US" sz="2000" kern="0" dirty="0">
                <a:latin typeface="+mn-lt"/>
              </a:rPr>
              <a:t> l</a:t>
            </a:r>
            <a:r>
              <a:rPr lang="sv-SE" sz="2000" kern="0" dirty="0">
                <a:latin typeface="+mn-lt"/>
              </a:rPr>
              <a:t>ö</a:t>
            </a:r>
            <a:r>
              <a:rPr lang="en-US" sz="2000" kern="0" dirty="0" err="1">
                <a:latin typeface="+mn-lt"/>
              </a:rPr>
              <a:t>nerna</a:t>
            </a:r>
            <a:r>
              <a:rPr lang="en-US" sz="2000" kern="0" dirty="0">
                <a:latin typeface="+mn-lt"/>
              </a:rPr>
              <a:t> f</a:t>
            </a:r>
            <a:r>
              <a:rPr lang="sv-SE" sz="2000" kern="0" dirty="0">
                <a:latin typeface="+mn-lt"/>
              </a:rPr>
              <a:t>ö</a:t>
            </a:r>
            <a:r>
              <a:rPr lang="en-US" sz="2000" kern="0" dirty="0">
                <a:latin typeface="+mn-lt"/>
              </a:rPr>
              <a:t>r de </a:t>
            </a: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2500 </a:t>
            </a:r>
            <a:r>
              <a:rPr lang="en-US" sz="2000" kern="0" dirty="0" err="1">
                <a:solidFill>
                  <a:schemeClr val="accent2"/>
                </a:solidFill>
                <a:latin typeface="+mn-lt"/>
              </a:rPr>
              <a:t>anst</a:t>
            </a:r>
            <a:r>
              <a:rPr lang="sv-SE" sz="2000" kern="0" dirty="0">
                <a:solidFill>
                  <a:schemeClr val="accent2"/>
                </a:solidFill>
                <a:latin typeface="+mn-lt"/>
              </a:rPr>
              <a:t>ä</a:t>
            </a:r>
            <a:r>
              <a:rPr lang="en-US" sz="2000" kern="0" dirty="0" err="1">
                <a:solidFill>
                  <a:schemeClr val="accent2"/>
                </a:solidFill>
                <a:latin typeface="+mn-lt"/>
              </a:rPr>
              <a:t>llda</a:t>
            </a:r>
            <a:r>
              <a:rPr lang="en-US" sz="2000" kern="0" dirty="0">
                <a:latin typeface="+mn-lt"/>
              </a:rPr>
              <a:t> (3% </a:t>
            </a:r>
            <a:r>
              <a:rPr lang="en-US" sz="2000" kern="0" dirty="0" err="1">
                <a:latin typeface="+mn-lt"/>
              </a:rPr>
              <a:t>forskningsfysiker</a:t>
            </a:r>
            <a:r>
              <a:rPr lang="en-US" sz="2000" kern="0" dirty="0">
                <a:latin typeface="+mn-lt"/>
              </a:rPr>
              <a:t>, 80% </a:t>
            </a:r>
            <a:r>
              <a:rPr lang="en-US" sz="2000" kern="0" dirty="0" err="1">
                <a:latin typeface="+mn-lt"/>
              </a:rPr>
              <a:t>teknisk</a:t>
            </a:r>
            <a:r>
              <a:rPr lang="en-US" sz="2000" kern="0" dirty="0">
                <a:latin typeface="+mn-lt"/>
              </a:rPr>
              <a:t> personal, 17% </a:t>
            </a:r>
            <a:r>
              <a:rPr lang="en-US" sz="2000" kern="0" dirty="0" err="1">
                <a:latin typeface="+mn-lt"/>
              </a:rPr>
              <a:t>administrativ</a:t>
            </a:r>
            <a:r>
              <a:rPr lang="en-US" sz="2000" kern="0" dirty="0">
                <a:latin typeface="+mn-lt"/>
              </a:rPr>
              <a:t> personal).</a:t>
            </a:r>
          </a:p>
          <a:p>
            <a:pPr marL="469900" indent="-469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en-US" sz="2000" kern="0" dirty="0" err="1">
                <a:latin typeface="+mn-lt"/>
              </a:rPr>
              <a:t>Kostnaden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för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att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bygga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LHC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acceleratorn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har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varit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smtClean="0">
                <a:solidFill>
                  <a:schemeClr val="accent2"/>
                </a:solidFill>
                <a:latin typeface="+mn-lt"/>
              </a:rPr>
              <a:t>30 </a:t>
            </a:r>
            <a:r>
              <a:rPr lang="en-US" sz="2000" kern="0" dirty="0" err="1">
                <a:solidFill>
                  <a:schemeClr val="accent2"/>
                </a:solidFill>
                <a:latin typeface="+mn-lt"/>
              </a:rPr>
              <a:t>miljarder</a:t>
            </a: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 kronor</a:t>
            </a:r>
            <a:r>
              <a:rPr lang="en-US" sz="2000" kern="0" dirty="0">
                <a:latin typeface="+mn-lt"/>
              </a:rPr>
              <a:t>.</a:t>
            </a:r>
          </a:p>
          <a:p>
            <a:pPr marL="469900" indent="-469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en-US" sz="2000" kern="0" dirty="0">
                <a:latin typeface="+mn-lt"/>
              </a:rPr>
              <a:t>CERN </a:t>
            </a:r>
            <a:r>
              <a:rPr lang="en-US" sz="2000" kern="0" dirty="0" err="1">
                <a:latin typeface="+mn-lt"/>
              </a:rPr>
              <a:t>har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ansvaret</a:t>
            </a:r>
            <a:r>
              <a:rPr lang="en-US" sz="2000" kern="0" dirty="0">
                <a:latin typeface="+mn-lt"/>
              </a:rPr>
              <a:t> f</a:t>
            </a:r>
            <a:r>
              <a:rPr lang="sv-SE" sz="2000" kern="0" dirty="0">
                <a:latin typeface="+mn-lt"/>
              </a:rPr>
              <a:t>ö</a:t>
            </a:r>
            <a:r>
              <a:rPr lang="en-US" sz="2000" kern="0" dirty="0">
                <a:latin typeface="+mn-lt"/>
              </a:rPr>
              <a:t>r </a:t>
            </a:r>
            <a:r>
              <a:rPr lang="en-US" sz="2000" kern="0" dirty="0" err="1">
                <a:latin typeface="+mn-lt"/>
              </a:rPr>
              <a:t>att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bygga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acceleratorerna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medans</a:t>
            </a:r>
            <a:r>
              <a:rPr lang="en-US" sz="2000" kern="0" dirty="0">
                <a:latin typeface="+mn-lt"/>
              </a:rPr>
              <a:t> de </a:t>
            </a: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560 </a:t>
            </a:r>
            <a:r>
              <a:rPr lang="en-US" sz="2000" kern="0" dirty="0" err="1">
                <a:solidFill>
                  <a:schemeClr val="accent2"/>
                </a:solidFill>
                <a:latin typeface="+mn-lt"/>
              </a:rPr>
              <a:t>universitet</a:t>
            </a: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000" kern="0" dirty="0" err="1">
                <a:solidFill>
                  <a:schemeClr val="accent2"/>
                </a:solidFill>
                <a:latin typeface="+mn-lt"/>
              </a:rPr>
              <a:t>och</a:t>
            </a: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000" kern="0" dirty="0" err="1">
                <a:solidFill>
                  <a:schemeClr val="accent2"/>
                </a:solidFill>
                <a:latin typeface="+mn-lt"/>
              </a:rPr>
              <a:t>institut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som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bedriver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forskning</a:t>
            </a:r>
            <a:r>
              <a:rPr lang="en-US" sz="2000" kern="0" dirty="0">
                <a:latin typeface="+mn-lt"/>
              </a:rPr>
              <a:t> p</a:t>
            </a:r>
            <a:r>
              <a:rPr lang="sv-SE" sz="2000" kern="0" dirty="0">
                <a:latin typeface="+mn-lt"/>
              </a:rPr>
              <a:t>å</a:t>
            </a:r>
            <a:r>
              <a:rPr lang="en-US" sz="2000" kern="0" dirty="0">
                <a:latin typeface="+mn-lt"/>
              </a:rPr>
              <a:t> CERN </a:t>
            </a:r>
            <a:r>
              <a:rPr lang="en-US" sz="2000" kern="0" dirty="0" err="1">
                <a:latin typeface="+mn-lt"/>
              </a:rPr>
              <a:t>har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ansvaret</a:t>
            </a:r>
            <a:r>
              <a:rPr lang="en-US" sz="2000" kern="0" dirty="0">
                <a:latin typeface="+mn-lt"/>
              </a:rPr>
              <a:t> f</a:t>
            </a:r>
            <a:r>
              <a:rPr lang="sv-SE" sz="2000" kern="0" dirty="0">
                <a:latin typeface="+mn-lt"/>
              </a:rPr>
              <a:t>ö</a:t>
            </a:r>
            <a:r>
              <a:rPr lang="en-US" sz="2000" kern="0" dirty="0">
                <a:latin typeface="+mn-lt"/>
              </a:rPr>
              <a:t>r </a:t>
            </a:r>
            <a:r>
              <a:rPr lang="en-US" sz="2000" kern="0" dirty="0" err="1">
                <a:latin typeface="+mn-lt"/>
              </a:rPr>
              <a:t>experimenten</a:t>
            </a:r>
            <a:r>
              <a:rPr lang="en-US" sz="2000" kern="0" dirty="0">
                <a:latin typeface="+mn-lt"/>
              </a:rPr>
              <a:t>.</a:t>
            </a:r>
          </a:p>
          <a:p>
            <a:pPr marL="469900" indent="-469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en-US" sz="2000" kern="0" dirty="0" err="1">
                <a:latin typeface="+mn-lt"/>
              </a:rPr>
              <a:t>Totalt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bedriver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9000 </a:t>
            </a:r>
            <a:r>
              <a:rPr lang="en-US" sz="2000" kern="0" dirty="0" err="1">
                <a:solidFill>
                  <a:schemeClr val="accent2"/>
                </a:solidFill>
                <a:latin typeface="+mn-lt"/>
              </a:rPr>
              <a:t>fysiker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forskning</a:t>
            </a:r>
            <a:r>
              <a:rPr lang="en-US" sz="2000" kern="0" dirty="0">
                <a:latin typeface="+mn-lt"/>
              </a:rPr>
              <a:t> p</a:t>
            </a:r>
            <a:r>
              <a:rPr lang="sv-SE" sz="2000" kern="0" dirty="0">
                <a:latin typeface="+mn-lt"/>
              </a:rPr>
              <a:t>å</a:t>
            </a:r>
            <a:r>
              <a:rPr lang="en-US" sz="2000" kern="0" dirty="0">
                <a:latin typeface="+mn-lt"/>
              </a:rPr>
              <a:t> CERN. 65% </a:t>
            </a:r>
            <a:r>
              <a:rPr lang="en-US" sz="2000" kern="0" dirty="0" err="1">
                <a:latin typeface="+mn-lt"/>
              </a:rPr>
              <a:t>av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dessa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kommer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fr</a:t>
            </a:r>
            <a:r>
              <a:rPr lang="sv-SE" sz="2000" kern="0" dirty="0">
                <a:latin typeface="+mn-lt"/>
              </a:rPr>
              <a:t>å</a:t>
            </a:r>
            <a:r>
              <a:rPr lang="en-US" sz="2000" kern="0" dirty="0">
                <a:latin typeface="+mn-lt"/>
              </a:rPr>
              <a:t>n </a:t>
            </a:r>
            <a:r>
              <a:rPr lang="en-US" sz="2000" kern="0" dirty="0" err="1">
                <a:latin typeface="+mn-lt"/>
              </a:rPr>
              <a:t>medlemsl</a:t>
            </a:r>
            <a:r>
              <a:rPr lang="sv-SE" sz="2000" kern="0" dirty="0">
                <a:latin typeface="+mn-lt"/>
              </a:rPr>
              <a:t>ä</a:t>
            </a:r>
            <a:r>
              <a:rPr lang="en-US" sz="2000" kern="0" dirty="0" err="1">
                <a:latin typeface="+mn-lt"/>
              </a:rPr>
              <a:t>nderna</a:t>
            </a:r>
            <a:r>
              <a:rPr lang="en-US" sz="2000" kern="0" dirty="0">
                <a:latin typeface="+mn-lt"/>
              </a:rPr>
              <a:t> (0.7% </a:t>
            </a:r>
            <a:r>
              <a:rPr lang="en-US" sz="2000" kern="0" dirty="0" err="1">
                <a:latin typeface="+mn-lt"/>
              </a:rPr>
              <a:t>fr</a:t>
            </a:r>
            <a:r>
              <a:rPr lang="sv-SE" sz="2000" kern="0" dirty="0">
                <a:latin typeface="+mn-lt"/>
              </a:rPr>
              <a:t>å</a:t>
            </a:r>
            <a:r>
              <a:rPr lang="en-US" sz="2000" kern="0" dirty="0">
                <a:latin typeface="+mn-lt"/>
              </a:rPr>
              <a:t>n </a:t>
            </a:r>
            <a:r>
              <a:rPr lang="en-US" sz="2000" kern="0" dirty="0" err="1">
                <a:latin typeface="+mn-lt"/>
              </a:rPr>
              <a:t>Sverige</a:t>
            </a:r>
            <a:r>
              <a:rPr lang="en-US" sz="2000" kern="0" dirty="0">
                <a:latin typeface="+mn-lt"/>
              </a:rPr>
              <a:t>).</a:t>
            </a:r>
          </a:p>
          <a:p>
            <a:pPr marL="469900" indent="-469900" algn="l" eaLnBrk="1" hangingPunct="1">
              <a:lnSpc>
                <a:spcPct val="90000"/>
              </a:lnSpc>
              <a:spcBef>
                <a:spcPct val="20000"/>
              </a:spcBef>
              <a:buClr>
                <a:srgbClr val="A50021"/>
              </a:buClr>
              <a:buFontTx/>
              <a:buChar char="•"/>
              <a:defRPr/>
            </a:pPr>
            <a:endParaRPr lang="en-US" sz="2600" kern="0" dirty="0">
              <a:latin typeface="+mn-lt"/>
            </a:endParaRPr>
          </a:p>
        </p:txBody>
      </p:sp>
      <p:pic>
        <p:nvPicPr>
          <p:cNvPr id="10247" name="Picture 4" descr="arial_view_cer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3450" y="1295400"/>
            <a:ext cx="3130550" cy="475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1126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CA018D9E-DB8B-44FB-9B78-6D7FBCA99B77}" type="slidenum">
              <a:rPr lang="en-US" smtClean="0"/>
              <a:pPr defTabSz="912813"/>
              <a:t>9</a:t>
            </a:fld>
            <a:endParaRPr lang="en-US" smtClean="0"/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v-SE" sz="4000" smtClean="0"/>
              <a:t>Partikel Fysik</a:t>
            </a:r>
            <a:endParaRPr lang="en-US" sz="4000" smtClean="0"/>
          </a:p>
        </p:txBody>
      </p:sp>
      <p:sp>
        <p:nvSpPr>
          <p:cNvPr id="112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4800600" cy="1981200"/>
          </a:xfrm>
        </p:spPr>
        <p:txBody>
          <a:bodyPr/>
          <a:lstStyle/>
          <a:p>
            <a:pPr defTabSz="912813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sv-SE" sz="2600" smtClean="0"/>
              <a:t>Studera naturens minsta beståndsdelar och deras växelverkan </a:t>
            </a:r>
          </a:p>
          <a:p>
            <a:pPr defTabSz="912813" eaLnBrk="1" hangingPunct="1">
              <a:lnSpc>
                <a:spcPct val="90000"/>
              </a:lnSpc>
              <a:buFont typeface="Wingdings" pitchFamily="2" charset="2"/>
              <a:buChar char="Ø"/>
            </a:pPr>
            <a:endParaRPr lang="sv-SE" sz="1400" smtClean="0"/>
          </a:p>
          <a:p>
            <a:pPr defTabSz="912813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sv-SE" sz="2600" smtClean="0"/>
              <a:t>Litet = Hög Energi</a:t>
            </a:r>
            <a:endParaRPr lang="en-US" sz="2600" smtClean="0"/>
          </a:p>
        </p:txBody>
      </p:sp>
      <p:pic>
        <p:nvPicPr>
          <p:cNvPr id="11270" name="Picture 4" descr="9108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0025" y="1066800"/>
            <a:ext cx="363537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048000"/>
            <a:ext cx="4724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Verdana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0"/>
          </a:schemeClr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0"/>
          </a:schemeClr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6567</TotalTime>
  <Words>2238</Words>
  <Application>Microsoft Office PowerPoint</Application>
  <PresentationFormat>On-screen Show (4:3)</PresentationFormat>
  <Paragraphs>459</Paragraphs>
  <Slides>47</Slides>
  <Notes>0</Notes>
  <HiddenSlides>0</HiddenSlides>
  <MMClips>16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Profile</vt:lpstr>
      <vt:lpstr>CERN, LHC &amp; ATLAS Världens största laboratorium för partikelfysik</vt:lpstr>
      <vt:lpstr>CERN – Ett världslaboratorium</vt:lpstr>
      <vt:lpstr>CERNs 20 medlemsländer</vt:lpstr>
      <vt:lpstr>Cern i siffror</vt:lpstr>
      <vt:lpstr>PowerPoint Presentation</vt:lpstr>
      <vt:lpstr>PowerPoint Presentation</vt:lpstr>
      <vt:lpstr>PowerPoint Presentation</vt:lpstr>
      <vt:lpstr>PowerPoint Presentation</vt:lpstr>
      <vt:lpstr>Partikel Fysik</vt:lpstr>
      <vt:lpstr>Naturens Byggstenar</vt:lpstr>
      <vt:lpstr>PowerPoint Presentation</vt:lpstr>
      <vt:lpstr>PowerPoint Presentation</vt:lpstr>
      <vt:lpstr>        Anti-materia</vt:lpstr>
      <vt:lpstr>PowerPoint Presentation</vt:lpstr>
      <vt:lpstr>Anti-materia till en bomb ?</vt:lpstr>
      <vt:lpstr>PowerPoint Presentation</vt:lpstr>
      <vt:lpstr>The Large Hadron Collider (LHC)</vt:lpstr>
      <vt:lpstr>I LHC accelerator tunneln</vt:lpstr>
      <vt:lpstr>Den stora hadron kollideraren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Magneter for att styra proton strålarna</vt:lpstr>
      <vt:lpstr>Kaviteter för att ge protonerna energi</vt:lpstr>
      <vt:lpstr>Byggandet av LHC</vt:lpstr>
      <vt:lpstr>10 September 2008 – Champagne !</vt:lpstr>
      <vt:lpstr>PowerPoint Presentation</vt:lpstr>
      <vt:lpstr>Experiment vid LHC</vt:lpstr>
      <vt:lpstr>Svenska forskargrupper</vt:lpstr>
      <vt:lpstr>Detektering av partiklar</vt:lpstr>
      <vt:lpstr>ATLAS experimentet</vt:lpstr>
      <vt:lpstr>PowerPoint Presentation</vt:lpstr>
      <vt:lpstr>PowerPoint Presentation</vt:lpstr>
      <vt:lpstr>En proton-proton kollision i ATLAS</vt:lpstr>
      <vt:lpstr>PowerPoint Presentation</vt:lpstr>
      <vt:lpstr>PowerPoint Presentation</vt:lpstr>
      <vt:lpstr>Hur använder man ATLAS ?</vt:lpstr>
      <vt:lpstr>Hur använder man ATLAS ?</vt:lpstr>
      <vt:lpstr>Svarta hål = jordens undergång ?</vt:lpstr>
      <vt:lpstr>Vilka andra problem återstår att lösa ?</vt:lpstr>
      <vt:lpstr>Vilka problem återstår att lösa ?</vt:lpstr>
      <vt:lpstr>Och man får på köpet ....</vt:lpstr>
      <vt:lpstr>The World Wide Web</vt:lpstr>
      <vt:lpstr>Nästa datorprojekt är grid</vt:lpstr>
      <vt:lpstr>Till slut….den vanligaste frågan: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sask</dc:creator>
  <cp:lastModifiedBy>vincent</cp:lastModifiedBy>
  <cp:revision>217</cp:revision>
  <dcterms:created xsi:type="dcterms:W3CDTF">2005-06-29T17:25:54Z</dcterms:created>
  <dcterms:modified xsi:type="dcterms:W3CDTF">2012-07-25T11:26:55Z</dcterms:modified>
</cp:coreProperties>
</file>