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256" r:id="rId2"/>
    <p:sldId id="260" r:id="rId3"/>
    <p:sldId id="257" r:id="rId4"/>
    <p:sldId id="316" r:id="rId5"/>
    <p:sldId id="331" r:id="rId6"/>
    <p:sldId id="332" r:id="rId7"/>
    <p:sldId id="333" r:id="rId8"/>
    <p:sldId id="334" r:id="rId9"/>
    <p:sldId id="262" r:id="rId10"/>
    <p:sldId id="397" r:id="rId11"/>
    <p:sldId id="403" r:id="rId12"/>
    <p:sldId id="398" r:id="rId13"/>
    <p:sldId id="399" r:id="rId14"/>
    <p:sldId id="395" r:id="rId15"/>
    <p:sldId id="396" r:id="rId16"/>
    <p:sldId id="275" r:id="rId17"/>
    <p:sldId id="335" r:id="rId18"/>
    <p:sldId id="276" r:id="rId19"/>
    <p:sldId id="336" r:id="rId20"/>
    <p:sldId id="292" r:id="rId21"/>
    <p:sldId id="293" r:id="rId22"/>
    <p:sldId id="280" r:id="rId23"/>
    <p:sldId id="337" r:id="rId24"/>
    <p:sldId id="362" r:id="rId25"/>
    <p:sldId id="363" r:id="rId26"/>
    <p:sldId id="364" r:id="rId27"/>
    <p:sldId id="365" r:id="rId28"/>
    <p:sldId id="368" r:id="rId29"/>
    <p:sldId id="369" r:id="rId30"/>
    <p:sldId id="370" r:id="rId31"/>
    <p:sldId id="371" r:id="rId32"/>
    <p:sldId id="393" r:id="rId33"/>
    <p:sldId id="373" r:id="rId34"/>
    <p:sldId id="374" r:id="rId35"/>
    <p:sldId id="375" r:id="rId36"/>
    <p:sldId id="376" r:id="rId37"/>
    <p:sldId id="380" r:id="rId38"/>
    <p:sldId id="392" r:id="rId39"/>
    <p:sldId id="404" r:id="rId40"/>
    <p:sldId id="401" r:id="rId41"/>
    <p:sldId id="405" r:id="rId42"/>
    <p:sldId id="382" r:id="rId43"/>
    <p:sldId id="383" r:id="rId44"/>
    <p:sldId id="384" r:id="rId45"/>
    <p:sldId id="386" r:id="rId46"/>
    <p:sldId id="387" r:id="rId47"/>
    <p:sldId id="388" r:id="rId48"/>
    <p:sldId id="389" r:id="rId49"/>
    <p:sldId id="390" r:id="rId50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5613" indent="1588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2813" indent="1588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0013" indent="1588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7213" indent="1588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00"/>
    <a:srgbClr val="FF9900"/>
    <a:srgbClr val="0066CC"/>
    <a:srgbClr val="66CCFF"/>
    <a:srgbClr val="A50021"/>
    <a:srgbClr val="008000"/>
    <a:srgbClr val="D5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1" autoAdjust="0"/>
    <p:restoredTop sz="94660" autoAdjust="0"/>
  </p:normalViewPr>
  <p:slideViewPr>
    <p:cSldViewPr>
      <p:cViewPr varScale="1">
        <p:scale>
          <a:sx n="58" d="100"/>
          <a:sy n="58" d="100"/>
        </p:scale>
        <p:origin x="-94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1470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3E3F9AD-0095-45AE-9BCF-0FE9F194F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08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0"/>
            <a:ext cx="5851525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6741480-49C5-472F-8600-EFCCCCA3A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893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3.jpeg"/><Relationship Id="rId7" Type="http://schemas.openxmlformats.org/officeDocument/2006/relationships/image" Target="../media/image1.png"/><Relationship Id="rId2" Type="http://schemas.openxmlformats.org/officeDocument/2006/relationships/hyperlink" Target="http://public.web.cern.ch/public/Content/Chapters/Spotlight/SpotlightCool-en.htm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The LHC tunnel">
            <a:hlinkClick r:id="rId2" tooltip="The LHC tunnel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304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15" descr="0509008_0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048000"/>
            <a:ext cx="4648200" cy="3200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6" descr="0107014_0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0"/>
            <a:ext cx="4648200" cy="3051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7" descr="0610010_0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88" y="3038475"/>
            <a:ext cx="4497388" cy="3209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 flipV="1">
            <a:off x="152400" y="6324600"/>
            <a:ext cx="8839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15" descr="CERNLogoNew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52400"/>
            <a:ext cx="776288" cy="776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6" descr="atlas"/>
          <p:cNvPicPr>
            <a:picLocks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152400"/>
            <a:ext cx="547688" cy="776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09600" y="6400800"/>
            <a:ext cx="1981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1" hangingPunct="1">
              <a:defRPr/>
            </a:pPr>
            <a:endParaRPr lang="en-US" sz="1200">
              <a:latin typeface="Verdana" pitchFamily="34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7620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ftr" sz="quarter" idx="10"/>
          </p:nvPr>
        </p:nvSpPr>
        <p:spPr>
          <a:xfrm>
            <a:off x="1752600" y="64008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DB8C2-2C58-4591-AC2B-C4776E25D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AB662-703F-4B65-98EB-457AC458C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3150" y="152400"/>
            <a:ext cx="192405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561975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49E3F-CE2E-4D17-8A9E-F8212D73B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7C8A4-1430-4D17-96BF-84FBBEDDF3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8B866-CAAB-4086-8DB3-21D088769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2057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1447800"/>
            <a:ext cx="2057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51A1E-25CE-42B1-9E0A-6C9EF26EF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6080-856A-4CB7-BACA-D87DF37C8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44966-0FE3-4737-A249-56DE63CD9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AD6F2-EB2A-4DCA-B57E-286481AD2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CBABB-C6DD-4656-97ED-0EF509198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5704E-848E-4B86-8FE2-D841B9721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E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010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V="1">
            <a:off x="152400" y="6324600"/>
            <a:ext cx="8839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0"/>
            <a:ext cx="1981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US"/>
              <a:t>Vincent Hedberg - Lunds Universitet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DF2D97-1D28-415A-AF0E-F7AECFDD8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 descr="CERNLogoNew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152400"/>
            <a:ext cx="776288" cy="776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2" name="Picture 10" descr="atlas"/>
          <p:cNvPicPr>
            <a:picLocks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2000" y="152400"/>
            <a:ext cx="533400" cy="7762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9" name="Line 11"/>
          <p:cNvSpPr>
            <a:spLocks noChangeShapeType="1"/>
          </p:cNvSpPr>
          <p:nvPr userDrawn="1"/>
        </p:nvSpPr>
        <p:spPr bwMode="auto">
          <a:xfrm flipV="1">
            <a:off x="152400" y="990600"/>
            <a:ext cx="8839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426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folHlink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468313" indent="-4699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6463" indent="-436563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•"/>
        <a:defRPr sz="2600">
          <a:solidFill>
            <a:schemeClr val="tx1"/>
          </a:solidFill>
          <a:latin typeface="+mn-lt"/>
        </a:defRPr>
      </a:lvl2pPr>
      <a:lvl3pPr marL="1303338" indent="-395288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•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A5002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W%20W%20W\Presentation\opera.wmv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W%20W%20W\Presentation\alpha.wmv" TargetMode="Externa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tsar_bomba.wmv" TargetMode="Externa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W%20W%20W\Presentation\trailer_2.wm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lhc_animation.wm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lhc.wm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lhc_assembly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lhc_celebration.wmv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atlas.wmv" TargetMode="Externa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particle_event_3d.wm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W%20W%20W\Presentation\atlas_event_2009.wmv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W%20W%20W\Presentation\HI_event_slow.wmv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W%20W%20W\Presentation\higgs_ee_mumu.wmv" TargetMode="External"/><Relationship Id="rId1" Type="http://schemas.microsoft.com/office/2007/relationships/media" Target="file:///D:\W%20W%20W\Presentation\higgs_ee_mumu.wmv" TargetMode="Externa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W%20W%20W\Presentation\particle_event_ns.wmv" TargetMode="External"/><Relationship Id="rId1" Type="http://schemas.microsoft.com/office/2007/relationships/media" Target="file:///D:\W%20W%20W\Presentation\particle_event_ns.wmv" TargetMode="Externa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cern_black_hole.wmv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galaxy.wmv" TargetMode="Externa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Berner_Lee.wmv" TargetMode="Externa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W%20W%20W\Presentation\grid.wmv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W%20W%20W\Presentation\hubble.wmv" TargetMode="External"/><Relationship Id="rId1" Type="http://schemas.openxmlformats.org/officeDocument/2006/relationships/video" Target="file:///D:\W%20W%20W\Presentation\faraday.wmv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075" name="Rectangle 12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912813"/>
            <a:fld id="{60DA720F-4960-4A35-8381-F4061034BC77}" type="slidenum">
              <a:rPr lang="en-US" smtClean="0"/>
              <a:pPr defTabSz="912813"/>
              <a:t>1</a:t>
            </a:fld>
            <a:endParaRPr lang="en-US" smtClean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52400"/>
            <a:ext cx="7010400" cy="914400"/>
          </a:xfr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CERN, LHC &amp; ATLAS</a:t>
            </a:r>
            <a: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Världens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största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laboratorium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för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partikelfysik</a:t>
            </a:r>
            <a:endParaRPr lang="en-US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Vincent Hedberg - Lunds Universitet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4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Vincent Hedberg - Lunds Universitet</a:t>
            </a:r>
          </a:p>
        </p:txBody>
      </p:sp>
      <p:sp>
        <p:nvSpPr>
          <p:cNvPr id="25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7CA33-399F-4ABB-9F07-36FC4EE5D1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Naturens Byggstenar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" name="Picture 142" descr="matter_quar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8839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43"/>
          <p:cNvSpPr txBox="1">
            <a:spLocks noChangeArrowheads="1"/>
          </p:cNvSpPr>
          <p:nvPr/>
        </p:nvSpPr>
        <p:spPr bwMode="auto">
          <a:xfrm>
            <a:off x="1379538" y="3048000"/>
            <a:ext cx="830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 m</a:t>
            </a:r>
            <a:endParaRPr lang="en-US" sz="2400"/>
          </a:p>
        </p:txBody>
      </p:sp>
      <p:sp>
        <p:nvSpPr>
          <p:cNvPr id="29" name="Text Box 144"/>
          <p:cNvSpPr txBox="1">
            <a:spLocks noChangeArrowheads="1"/>
          </p:cNvSpPr>
          <p:nvPr/>
        </p:nvSpPr>
        <p:spPr bwMode="auto">
          <a:xfrm>
            <a:off x="4322763" y="3078163"/>
            <a:ext cx="131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10</a:t>
            </a:r>
            <a:r>
              <a:rPr lang="sv-SE" sz="2400" baseline="30000"/>
              <a:t>-10</a:t>
            </a:r>
            <a:r>
              <a:rPr lang="sv-SE" sz="2400"/>
              <a:t> m</a:t>
            </a:r>
            <a:endParaRPr lang="en-US" sz="2400"/>
          </a:p>
        </p:txBody>
      </p:sp>
      <p:sp>
        <p:nvSpPr>
          <p:cNvPr id="30" name="Text Box 145"/>
          <p:cNvSpPr txBox="1">
            <a:spLocks noChangeArrowheads="1"/>
          </p:cNvSpPr>
          <p:nvPr/>
        </p:nvSpPr>
        <p:spPr bwMode="auto">
          <a:xfrm>
            <a:off x="5922963" y="3078163"/>
            <a:ext cx="131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10</a:t>
            </a:r>
            <a:r>
              <a:rPr lang="sv-SE" sz="2400" baseline="30000"/>
              <a:t>-14</a:t>
            </a:r>
            <a:r>
              <a:rPr lang="sv-SE" sz="2400"/>
              <a:t> m</a:t>
            </a:r>
            <a:endParaRPr lang="en-US" sz="2400"/>
          </a:p>
        </p:txBody>
      </p:sp>
      <p:sp>
        <p:nvSpPr>
          <p:cNvPr id="31" name="Text Box 146"/>
          <p:cNvSpPr txBox="1">
            <a:spLocks noChangeArrowheads="1"/>
          </p:cNvSpPr>
          <p:nvPr/>
        </p:nvSpPr>
        <p:spPr bwMode="auto">
          <a:xfrm>
            <a:off x="7467600" y="3078163"/>
            <a:ext cx="131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10</a:t>
            </a:r>
            <a:r>
              <a:rPr lang="sv-SE" sz="2400" baseline="30000"/>
              <a:t>-18</a:t>
            </a:r>
            <a:r>
              <a:rPr lang="sv-SE" sz="2400"/>
              <a:t> m</a:t>
            </a:r>
            <a:endParaRPr lang="en-US" sz="2400"/>
          </a:p>
        </p:txBody>
      </p:sp>
      <p:sp>
        <p:nvSpPr>
          <p:cNvPr id="32" name="Line 147"/>
          <p:cNvSpPr>
            <a:spLocks noChangeShapeType="1"/>
          </p:cNvSpPr>
          <p:nvPr/>
        </p:nvSpPr>
        <p:spPr bwMode="auto">
          <a:xfrm>
            <a:off x="13716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148"/>
          <p:cNvSpPr>
            <a:spLocks noChangeShapeType="1"/>
          </p:cNvSpPr>
          <p:nvPr/>
        </p:nvSpPr>
        <p:spPr bwMode="auto">
          <a:xfrm flipV="1">
            <a:off x="18288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149"/>
          <p:cNvSpPr>
            <a:spLocks noChangeShapeType="1"/>
          </p:cNvSpPr>
          <p:nvPr/>
        </p:nvSpPr>
        <p:spPr bwMode="auto">
          <a:xfrm>
            <a:off x="44196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150"/>
          <p:cNvSpPr>
            <a:spLocks noChangeShapeType="1"/>
          </p:cNvSpPr>
          <p:nvPr/>
        </p:nvSpPr>
        <p:spPr bwMode="auto">
          <a:xfrm flipV="1">
            <a:off x="48768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151"/>
          <p:cNvSpPr>
            <a:spLocks noChangeShapeType="1"/>
          </p:cNvSpPr>
          <p:nvPr/>
        </p:nvSpPr>
        <p:spPr bwMode="auto">
          <a:xfrm>
            <a:off x="60960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152"/>
          <p:cNvSpPr>
            <a:spLocks noChangeShapeType="1"/>
          </p:cNvSpPr>
          <p:nvPr/>
        </p:nvSpPr>
        <p:spPr bwMode="auto">
          <a:xfrm flipV="1">
            <a:off x="65532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153"/>
          <p:cNvSpPr>
            <a:spLocks noChangeShapeType="1"/>
          </p:cNvSpPr>
          <p:nvPr/>
        </p:nvSpPr>
        <p:spPr bwMode="auto">
          <a:xfrm>
            <a:off x="76200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Line 154"/>
          <p:cNvSpPr>
            <a:spLocks noChangeShapeType="1"/>
          </p:cNvSpPr>
          <p:nvPr/>
        </p:nvSpPr>
        <p:spPr bwMode="auto">
          <a:xfrm flipV="1">
            <a:off x="80772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0" name="Picture 155" descr="Building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962400"/>
            <a:ext cx="3733800" cy="2014538"/>
          </a:xfrm>
          <a:prstGeom prst="rect">
            <a:avLst/>
          </a:prstGeom>
          <a:noFill/>
          <a:effectLst>
            <a:outerShdw dist="107763" dir="8100000" algn="ctr" rotWithShape="0">
              <a:srgbClr val="808080"/>
            </a:outerShdw>
          </a:effectLst>
        </p:spPr>
      </p:pic>
      <p:sp>
        <p:nvSpPr>
          <p:cNvPr id="41" name="Text Box 160"/>
          <p:cNvSpPr txBox="1">
            <a:spLocks noChangeArrowheads="1"/>
          </p:cNvSpPr>
          <p:nvPr/>
        </p:nvSpPr>
        <p:spPr bwMode="auto">
          <a:xfrm>
            <a:off x="0" y="3810000"/>
            <a:ext cx="23622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sv-SE" sz="2000" dirty="0"/>
              <a:t>De minsta beståndsdelarna av all känd materia utgör </a:t>
            </a:r>
          </a:p>
          <a:p>
            <a:pPr algn="l" defTabSz="912813"/>
            <a:r>
              <a:rPr lang="sv-SE" sz="2000" b="1" dirty="0">
                <a:solidFill>
                  <a:srgbClr val="0070C0"/>
                </a:solidFill>
              </a:rPr>
              <a:t>tre generationer av kvarkar och </a:t>
            </a:r>
            <a:r>
              <a:rPr lang="sv-SE" sz="2000" b="1" dirty="0" err="1" smtClean="0">
                <a:solidFill>
                  <a:srgbClr val="0070C0"/>
                </a:solidFill>
              </a:rPr>
              <a:t>leptoner</a:t>
            </a:r>
            <a:endParaRPr lang="sv-SE" sz="2000" b="1" dirty="0" smtClean="0">
              <a:solidFill>
                <a:srgbClr val="0070C0"/>
              </a:solidFill>
            </a:endParaRPr>
          </a:p>
          <a:p>
            <a:pPr algn="l" defTabSz="912813"/>
            <a:endParaRPr lang="sv-SE" sz="2400" b="1" dirty="0" smtClean="0">
              <a:solidFill>
                <a:srgbClr val="008000"/>
              </a:solidFill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3581400" y="4419600"/>
            <a:ext cx="762000" cy="685800"/>
          </a:xfrm>
          <a:prstGeom prst="ellipse">
            <a:avLst/>
          </a:prstGeom>
          <a:solidFill>
            <a:srgbClr val="0070C0">
              <a:alpha val="0"/>
            </a:srgb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3657600" y="5486400"/>
            <a:ext cx="6096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 bwMode="auto">
          <a:xfrm flipV="1">
            <a:off x="3276600" y="1676400"/>
            <a:ext cx="1219200" cy="2057400"/>
          </a:xfrm>
          <a:prstGeom prst="straightConnector1">
            <a:avLst/>
          </a:prstGeom>
          <a:solidFill>
            <a:schemeClr val="accent1">
              <a:alpha val="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>
            <a:stCxn id="42" idx="1"/>
          </p:cNvCxnSpPr>
          <p:nvPr/>
        </p:nvCxnSpPr>
        <p:spPr bwMode="auto">
          <a:xfrm flipV="1">
            <a:off x="3692992" y="2133600"/>
            <a:ext cx="1260008" cy="2386433"/>
          </a:xfrm>
          <a:prstGeom prst="straightConnector1">
            <a:avLst/>
          </a:prstGeom>
          <a:solidFill>
            <a:schemeClr val="accent1">
              <a:alpha val="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Straight Connector 65"/>
          <p:cNvCxnSpPr>
            <a:stCxn id="52" idx="2"/>
          </p:cNvCxnSpPr>
          <p:nvPr/>
        </p:nvCxnSpPr>
        <p:spPr bwMode="auto">
          <a:xfrm flipH="1" flipV="1">
            <a:off x="3276600" y="3733800"/>
            <a:ext cx="381000" cy="1943100"/>
          </a:xfrm>
          <a:prstGeom prst="line">
            <a:avLst/>
          </a:prstGeom>
          <a:solidFill>
            <a:schemeClr val="accent1">
              <a:alpha val="0"/>
            </a:schemeClr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Vincent Hedberg - </a:t>
            </a:r>
            <a:r>
              <a:rPr lang="en-US" dirty="0" err="1" smtClean="0"/>
              <a:t>Lunds</a:t>
            </a:r>
            <a:r>
              <a:rPr lang="en-US" dirty="0" smtClean="0"/>
              <a:t> </a:t>
            </a:r>
            <a:r>
              <a:rPr lang="en-US" dirty="0" err="1" smtClean="0"/>
              <a:t>Universitet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Footer Placeholder 1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Vincent Hedberg - Lunds Universitet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8AD6F2-EB2A-4DCA-B57E-286481AD2A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Vincent Hedberg - Lunds Universitet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7CA33-399F-4ABB-9F07-36FC4EE5D1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Naturens Byggstenar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142" descr="matter_quar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8839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3"/>
          <p:cNvSpPr txBox="1">
            <a:spLocks noChangeArrowheads="1"/>
          </p:cNvSpPr>
          <p:nvPr/>
        </p:nvSpPr>
        <p:spPr bwMode="auto">
          <a:xfrm>
            <a:off x="1379538" y="3048000"/>
            <a:ext cx="830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 m</a:t>
            </a:r>
            <a:endParaRPr lang="en-US" sz="2400"/>
          </a:p>
        </p:txBody>
      </p:sp>
      <p:sp>
        <p:nvSpPr>
          <p:cNvPr id="11" name="Text Box 144"/>
          <p:cNvSpPr txBox="1">
            <a:spLocks noChangeArrowheads="1"/>
          </p:cNvSpPr>
          <p:nvPr/>
        </p:nvSpPr>
        <p:spPr bwMode="auto">
          <a:xfrm>
            <a:off x="4322763" y="3078163"/>
            <a:ext cx="131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10</a:t>
            </a:r>
            <a:r>
              <a:rPr lang="sv-SE" sz="2400" baseline="30000"/>
              <a:t>-10</a:t>
            </a:r>
            <a:r>
              <a:rPr lang="sv-SE" sz="2400"/>
              <a:t> m</a:t>
            </a:r>
            <a:endParaRPr lang="en-US" sz="2400"/>
          </a:p>
        </p:txBody>
      </p:sp>
      <p:sp>
        <p:nvSpPr>
          <p:cNvPr id="12" name="Text Box 145"/>
          <p:cNvSpPr txBox="1">
            <a:spLocks noChangeArrowheads="1"/>
          </p:cNvSpPr>
          <p:nvPr/>
        </p:nvSpPr>
        <p:spPr bwMode="auto">
          <a:xfrm>
            <a:off x="5922963" y="3078163"/>
            <a:ext cx="1316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10</a:t>
            </a:r>
            <a:r>
              <a:rPr lang="sv-SE" sz="2400" baseline="30000"/>
              <a:t>-14</a:t>
            </a:r>
            <a:r>
              <a:rPr lang="sv-SE" sz="2400"/>
              <a:t> m</a:t>
            </a:r>
            <a:endParaRPr lang="en-US" sz="2400"/>
          </a:p>
        </p:txBody>
      </p:sp>
      <p:sp>
        <p:nvSpPr>
          <p:cNvPr id="13" name="Text Box 146"/>
          <p:cNvSpPr txBox="1">
            <a:spLocks noChangeArrowheads="1"/>
          </p:cNvSpPr>
          <p:nvPr/>
        </p:nvSpPr>
        <p:spPr bwMode="auto">
          <a:xfrm>
            <a:off x="7467600" y="3078163"/>
            <a:ext cx="131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/>
              <a:t>~</a:t>
            </a:r>
            <a:r>
              <a:rPr lang="sv-SE" sz="2400"/>
              <a:t>10</a:t>
            </a:r>
            <a:r>
              <a:rPr lang="sv-SE" sz="2400" baseline="30000"/>
              <a:t>-18</a:t>
            </a:r>
            <a:r>
              <a:rPr lang="sv-SE" sz="2400"/>
              <a:t> m</a:t>
            </a:r>
            <a:endParaRPr lang="en-US" sz="2400"/>
          </a:p>
        </p:txBody>
      </p:sp>
      <p:sp>
        <p:nvSpPr>
          <p:cNvPr id="14" name="Line 147"/>
          <p:cNvSpPr>
            <a:spLocks noChangeShapeType="1"/>
          </p:cNvSpPr>
          <p:nvPr/>
        </p:nvSpPr>
        <p:spPr bwMode="auto">
          <a:xfrm>
            <a:off x="13716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48"/>
          <p:cNvSpPr>
            <a:spLocks noChangeShapeType="1"/>
          </p:cNvSpPr>
          <p:nvPr/>
        </p:nvSpPr>
        <p:spPr bwMode="auto">
          <a:xfrm flipV="1">
            <a:off x="18288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49"/>
          <p:cNvSpPr>
            <a:spLocks noChangeShapeType="1"/>
          </p:cNvSpPr>
          <p:nvPr/>
        </p:nvSpPr>
        <p:spPr bwMode="auto">
          <a:xfrm>
            <a:off x="44196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150"/>
          <p:cNvSpPr>
            <a:spLocks noChangeShapeType="1"/>
          </p:cNvSpPr>
          <p:nvPr/>
        </p:nvSpPr>
        <p:spPr bwMode="auto">
          <a:xfrm flipV="1">
            <a:off x="48768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51"/>
          <p:cNvSpPr>
            <a:spLocks noChangeShapeType="1"/>
          </p:cNvSpPr>
          <p:nvPr/>
        </p:nvSpPr>
        <p:spPr bwMode="auto">
          <a:xfrm>
            <a:off x="60960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52"/>
          <p:cNvSpPr>
            <a:spLocks noChangeShapeType="1"/>
          </p:cNvSpPr>
          <p:nvPr/>
        </p:nvSpPr>
        <p:spPr bwMode="auto">
          <a:xfrm flipV="1">
            <a:off x="65532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153"/>
          <p:cNvSpPr>
            <a:spLocks noChangeShapeType="1"/>
          </p:cNvSpPr>
          <p:nvPr/>
        </p:nvSpPr>
        <p:spPr bwMode="auto">
          <a:xfrm>
            <a:off x="7620000" y="3048000"/>
            <a:ext cx="990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54"/>
          <p:cNvSpPr>
            <a:spLocks noChangeShapeType="1"/>
          </p:cNvSpPr>
          <p:nvPr/>
        </p:nvSpPr>
        <p:spPr bwMode="auto">
          <a:xfrm flipV="1">
            <a:off x="8077200" y="2743200"/>
            <a:ext cx="0" cy="304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Picture 155" descr="Building-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962400"/>
            <a:ext cx="3733800" cy="2014538"/>
          </a:xfrm>
          <a:prstGeom prst="rect">
            <a:avLst/>
          </a:prstGeom>
          <a:noFill/>
          <a:effectLst>
            <a:outerShdw dist="107763" dir="8100000" algn="ctr" rotWithShape="0">
              <a:srgbClr val="808080"/>
            </a:outerShdw>
          </a:effectLst>
        </p:spPr>
      </p:pic>
      <p:sp>
        <p:nvSpPr>
          <p:cNvPr id="23" name="Text Box 160"/>
          <p:cNvSpPr txBox="1">
            <a:spLocks noChangeArrowheads="1"/>
          </p:cNvSpPr>
          <p:nvPr/>
        </p:nvSpPr>
        <p:spPr bwMode="auto">
          <a:xfrm>
            <a:off x="0" y="3810000"/>
            <a:ext cx="23622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sv-SE" sz="2000" dirty="0"/>
              <a:t>De minsta beståndsdelarna av all känd materia utgör </a:t>
            </a:r>
          </a:p>
          <a:p>
            <a:pPr algn="l" defTabSz="912813"/>
            <a:r>
              <a:rPr lang="sv-SE" sz="2000" b="1" dirty="0">
                <a:solidFill>
                  <a:srgbClr val="0070C0"/>
                </a:solidFill>
              </a:rPr>
              <a:t>tre generationer av kvarkar och </a:t>
            </a:r>
            <a:r>
              <a:rPr lang="sv-SE" sz="2000" b="1" dirty="0" err="1" smtClean="0">
                <a:solidFill>
                  <a:srgbClr val="0070C0"/>
                </a:solidFill>
              </a:rPr>
              <a:t>leptoner</a:t>
            </a:r>
            <a:endParaRPr lang="sv-SE" sz="2000" b="1" dirty="0" smtClean="0">
              <a:solidFill>
                <a:srgbClr val="0070C0"/>
              </a:solidFill>
            </a:endParaRPr>
          </a:p>
          <a:p>
            <a:pPr algn="l" defTabSz="912813"/>
            <a:endParaRPr lang="sv-SE" sz="2400" b="1" dirty="0" smtClean="0">
              <a:solidFill>
                <a:srgbClr val="008000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657600" y="5105400"/>
            <a:ext cx="2209800" cy="457200"/>
          </a:xfrm>
          <a:prstGeom prst="ellipse">
            <a:avLst/>
          </a:prstGeom>
          <a:solidFill>
            <a:schemeClr val="accent6">
              <a:alpha val="0"/>
            </a:scheme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57912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Neutriner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6" name="Picture 165" descr="neutrino_generatio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567580"/>
            <a:ext cx="2971800" cy="21608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7" name="Straight Arrow Connector 26"/>
          <p:cNvCxnSpPr>
            <a:endCxn id="24" idx="6"/>
          </p:cNvCxnSpPr>
          <p:nvPr/>
        </p:nvCxnSpPr>
        <p:spPr bwMode="auto">
          <a:xfrm flipH="1" flipV="1">
            <a:off x="5867400" y="5334000"/>
            <a:ext cx="838200" cy="762000"/>
          </a:xfrm>
          <a:prstGeom prst="straightConnector1">
            <a:avLst/>
          </a:prstGeom>
          <a:solidFill>
            <a:schemeClr val="accent1">
              <a:alpha val="0"/>
            </a:scheme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Vincent Hedberg - Lunds Universitet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Neutriner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från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CERN</a:t>
            </a:r>
          </a:p>
        </p:txBody>
      </p:sp>
      <p:pic>
        <p:nvPicPr>
          <p:cNvPr id="1026" name="Picture 2" descr="C:\Users\Vincent\Desktop\cngs_under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828800"/>
            <a:ext cx="5334000" cy="4455715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838200"/>
            <a:ext cx="563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Varje</a:t>
            </a:r>
            <a:r>
              <a:rPr kumimoji="0" lang="sv-SE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sekund </a:t>
            </a:r>
            <a:r>
              <a:rPr kumimoji="0" lang="sv-SE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går </a:t>
            </a:r>
            <a:r>
              <a:rPr kumimoji="0" lang="sv-SE" sz="1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100 000 miljarder</a:t>
            </a:r>
            <a:r>
              <a:rPr kumimoji="0" lang="sv-SE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neutriner från solen igenom en människas kropp.</a:t>
            </a: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38800" y="8382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tabLst/>
              <a:defRPr/>
            </a:pPr>
            <a:endParaRPr kumimoji="0" lang="sv-SE" sz="18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sv-SE" sz="1800" kern="0" noProof="0" dirty="0" smtClean="0">
                <a:latin typeface="+mn-lt"/>
              </a:rPr>
              <a:t>Under en människas </a:t>
            </a:r>
            <a:r>
              <a:rPr lang="sv-SE" sz="1800" kern="0" noProof="0" dirty="0" smtClean="0">
                <a:solidFill>
                  <a:srgbClr val="FF0000"/>
                </a:solidFill>
                <a:latin typeface="+mn-lt"/>
              </a:rPr>
              <a:t>livstid</a:t>
            </a:r>
            <a:r>
              <a:rPr lang="sv-SE" sz="1800" kern="0" noProof="0" dirty="0" smtClean="0">
                <a:latin typeface="+mn-lt"/>
              </a:rPr>
              <a:t> sker i genomsnitt </a:t>
            </a:r>
            <a:r>
              <a:rPr lang="sv-SE" sz="1800" kern="0" noProof="0" dirty="0" smtClean="0">
                <a:solidFill>
                  <a:srgbClr val="FF0000"/>
                </a:solidFill>
                <a:latin typeface="+mn-lt"/>
              </a:rPr>
              <a:t>en neutrino växelverkan </a:t>
            </a:r>
            <a:r>
              <a:rPr lang="sv-SE" sz="1800" kern="0" noProof="0" dirty="0" smtClean="0">
                <a:latin typeface="+mn-lt"/>
              </a:rPr>
              <a:t>i kroppen.</a:t>
            </a: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endParaRPr lang="sv-SE" sz="1800" kern="0" dirty="0" smtClean="0">
              <a:latin typeface="+mn-lt"/>
            </a:endParaRPr>
          </a:p>
          <a:p>
            <a:pPr marL="468313" lvl="0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</a:pPr>
            <a:r>
              <a:rPr lang="sv-SE" sz="1800" kern="0" dirty="0" smtClean="0"/>
              <a:t>En människa skickar också ut </a:t>
            </a:r>
            <a:r>
              <a:rPr lang="sv-SE" sz="1800" kern="0" dirty="0" smtClean="0">
                <a:solidFill>
                  <a:srgbClr val="FF0000"/>
                </a:solidFill>
              </a:rPr>
              <a:t>4000 neutriner varje sekund</a:t>
            </a:r>
            <a:r>
              <a:rPr lang="sv-SE" sz="1800" kern="0" dirty="0" smtClean="0"/>
              <a:t> </a:t>
            </a:r>
            <a:r>
              <a:rPr lang="sv-SE" sz="1800" kern="0" dirty="0" err="1" smtClean="0">
                <a:solidFill>
                  <a:srgbClr val="FF0000"/>
                </a:solidFill>
              </a:rPr>
              <a:t>pga</a:t>
            </a:r>
            <a:r>
              <a:rPr lang="sv-SE" sz="1800" kern="0" dirty="0" smtClean="0"/>
              <a:t> </a:t>
            </a:r>
            <a:r>
              <a:rPr lang="sv-SE" sz="1800" kern="0" dirty="0" smtClean="0">
                <a:solidFill>
                  <a:srgbClr val="FF0000"/>
                </a:solidFill>
              </a:rPr>
              <a:t>radioaktiva sönderfall </a:t>
            </a:r>
            <a:r>
              <a:rPr lang="sv-SE" sz="1800" kern="0" dirty="0" smtClean="0"/>
              <a:t>(K-40).</a:t>
            </a:r>
            <a:endParaRPr lang="sv-SE" sz="1800" kern="0" noProof="0" dirty="0" smtClean="0">
              <a:latin typeface="+mn-lt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endParaRPr lang="sv-SE" sz="1800" kern="0" noProof="0" dirty="0" smtClean="0">
              <a:latin typeface="+mn-lt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endParaRPr lang="sv-SE" sz="1800" kern="0" noProof="0" dirty="0" smtClean="0">
              <a:latin typeface="+mn-lt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endParaRPr lang="sv-SE" sz="1800" kern="0" noProof="0" dirty="0" smtClean="0">
              <a:latin typeface="+mn-lt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 descr="C:\Users\Vincent\Desktop\cngc_map_croppe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6563" y="3581400"/>
            <a:ext cx="3627437" cy="2726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Vincent Hedberg - Lunds Universitet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OPERA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experimentet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9144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sv-SE" sz="2400" kern="0" dirty="0" smtClean="0">
                <a:latin typeface="+mn-lt"/>
              </a:rPr>
              <a:t>OPERA experimentet letar efter sällsynta händelser där </a:t>
            </a:r>
            <a:r>
              <a:rPr lang="sv-SE" sz="2400" kern="0" dirty="0" err="1" smtClean="0">
                <a:solidFill>
                  <a:schemeClr val="accent2"/>
                </a:solidFill>
                <a:latin typeface="+mn-lt"/>
              </a:rPr>
              <a:t>myon</a:t>
            </a:r>
            <a:r>
              <a:rPr lang="sv-SE" sz="2400" kern="0" dirty="0" smtClean="0">
                <a:solidFill>
                  <a:schemeClr val="accent2"/>
                </a:solidFill>
                <a:latin typeface="+mn-lt"/>
              </a:rPr>
              <a:t> neutriner </a:t>
            </a:r>
            <a:r>
              <a:rPr lang="sv-SE" sz="2400" kern="0" dirty="0" smtClean="0">
                <a:latin typeface="+mn-lt"/>
              </a:rPr>
              <a:t>har omvandlats till </a:t>
            </a:r>
            <a:r>
              <a:rPr lang="sv-SE" sz="2400" kern="0" dirty="0" err="1" smtClean="0">
                <a:solidFill>
                  <a:schemeClr val="accent2"/>
                </a:solidFill>
                <a:latin typeface="+mn-lt"/>
              </a:rPr>
              <a:t>tauon</a:t>
            </a:r>
            <a:r>
              <a:rPr lang="sv-SE" sz="2400" kern="0" dirty="0" smtClean="0">
                <a:solidFill>
                  <a:schemeClr val="accent2"/>
                </a:solidFill>
                <a:latin typeface="+mn-lt"/>
              </a:rPr>
              <a:t> neutriner</a:t>
            </a:r>
            <a:r>
              <a:rPr lang="sv-SE" sz="2400" kern="0" dirty="0" smtClean="0">
                <a:latin typeface="+mn-lt"/>
              </a:rPr>
              <a:t>.</a:t>
            </a:r>
            <a:endParaRPr kumimoji="0" lang="sv-SE" sz="2400" b="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2057400"/>
            <a:ext cx="2514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sv-SE" sz="2000" kern="0" noProof="0" dirty="0" smtClean="0">
                <a:latin typeface="+mn-lt"/>
              </a:rPr>
              <a:t>Hittills har man hittat </a:t>
            </a:r>
            <a:r>
              <a:rPr lang="sv-SE" sz="2000" kern="0" noProof="0" dirty="0" smtClean="0">
                <a:solidFill>
                  <a:schemeClr val="accent2"/>
                </a:solidFill>
                <a:latin typeface="+mn-lt"/>
              </a:rPr>
              <a:t>en kandidat </a:t>
            </a:r>
            <a:r>
              <a:rPr lang="sv-SE" sz="2000" kern="0" noProof="0" dirty="0" smtClean="0">
                <a:latin typeface="+mn-lt"/>
              </a:rPr>
              <a:t>för en sådan neutrino oscillation.</a:t>
            </a:r>
            <a:endParaRPr kumimoji="0" lang="sv-SE" sz="2000" b="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3733800"/>
            <a:ext cx="2819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r>
              <a:rPr lang="sv-SE" sz="2000" kern="0" dirty="0" err="1" smtClean="0">
                <a:latin typeface="+mn-lt"/>
              </a:rPr>
              <a:t>Pga</a:t>
            </a:r>
            <a:r>
              <a:rPr lang="sv-SE" sz="2000" kern="0" dirty="0" smtClean="0">
                <a:latin typeface="+mn-lt"/>
              </a:rPr>
              <a:t> ett </a:t>
            </a:r>
            <a:r>
              <a:rPr lang="sv-SE" sz="2000" kern="0" dirty="0" smtClean="0">
                <a:solidFill>
                  <a:schemeClr val="accent2"/>
                </a:solidFill>
                <a:latin typeface="+mn-lt"/>
              </a:rPr>
              <a:t>pinsamt mätfel</a:t>
            </a:r>
            <a:r>
              <a:rPr lang="sv-SE" sz="2000" kern="0" dirty="0" smtClean="0">
                <a:latin typeface="+mn-lt"/>
              </a:rPr>
              <a:t> har man också trott att neutriner kan färdas fortare än ljuset.</a:t>
            </a:r>
            <a:endParaRPr kumimoji="0" lang="sv-SE" sz="2000" b="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</a:p>
        </p:txBody>
      </p:sp>
      <p:pic>
        <p:nvPicPr>
          <p:cNvPr id="10" name="oper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787999" y="2133600"/>
            <a:ext cx="6356001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676400" y="6477000"/>
            <a:ext cx="5715000" cy="6477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Vincent Hedberg -  Lund University</a:t>
            </a:r>
            <a:endParaRPr lang="en-US" dirty="0"/>
          </a:p>
        </p:txBody>
      </p:sp>
      <p:sp>
        <p:nvSpPr>
          <p:cNvPr id="52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79416-931F-40F1-A401-B46AF291F3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53" name="Picture 42" descr="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4419600"/>
            <a:ext cx="1398292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41" descr="current_eit_284small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4419600"/>
            <a:ext cx="130942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1" descr="newtonappl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1151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828800"/>
            <a:ext cx="335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34" descr="at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1905000"/>
            <a:ext cx="1042729" cy="95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6" descr="candle09_e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1905000"/>
            <a:ext cx="425175" cy="94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37" descr="prism-o_e0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1905000"/>
            <a:ext cx="1295400" cy="95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5"/>
          <p:cNvSpPr>
            <a:spLocks noChangeArrowheads="1"/>
          </p:cNvSpPr>
          <p:nvPr/>
        </p:nvSpPr>
        <p:spPr bwMode="auto">
          <a:xfrm>
            <a:off x="1295400" y="99060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TYNGDKRAFTEN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81867" y="1371600"/>
            <a:ext cx="31726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Förmedlas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av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gravitoner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304800" y="3048000"/>
            <a:ext cx="396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Får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saker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att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falla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till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marken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Gör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att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planeterna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färdas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runt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solen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n-US" sz="1800" b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3" name="Line 44"/>
          <p:cNvSpPr>
            <a:spLocks noChangeShapeType="1"/>
          </p:cNvSpPr>
          <p:nvPr/>
        </p:nvSpPr>
        <p:spPr bwMode="auto">
          <a:xfrm>
            <a:off x="4648200" y="1143000"/>
            <a:ext cx="0" cy="5029200"/>
          </a:xfrm>
          <a:prstGeom prst="line">
            <a:avLst/>
          </a:prstGeom>
          <a:noFill/>
          <a:ln w="254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auto">
          <a:xfrm>
            <a:off x="4800600" y="1143000"/>
            <a:ext cx="4343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ELEKTROMAGNETISKA KRAFTEN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487776" y="1447800"/>
            <a:ext cx="2837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Förmedlas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av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fotoner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4724400" y="2971800"/>
            <a:ext cx="4038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Håller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elektronerna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bundna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i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atomen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Elektricitet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ljus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radiovågor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….</a:t>
            </a:r>
            <a:endParaRPr lang="en-US" sz="1800" b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Naturens</a:t>
            </a:r>
            <a:r>
              <a:rPr kumimoji="0" lang="en-US" sz="4400" b="1" i="0" u="none" strike="noStrike" kern="0" cap="none" spc="0" normalizeH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0" cap="none" spc="0" normalizeH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krafter</a:t>
            </a:r>
            <a:endParaRPr kumimoji="0" lang="en-US" sz="4400" b="1" i="0" u="none" strike="noStrike" kern="0" cap="none" spc="0" normalizeH="0" baseline="0" dirty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" name="Line 43"/>
          <p:cNvSpPr>
            <a:spLocks noChangeShapeType="1"/>
          </p:cNvSpPr>
          <p:nvPr/>
        </p:nvSpPr>
        <p:spPr bwMode="auto">
          <a:xfrm>
            <a:off x="228600" y="3581400"/>
            <a:ext cx="8534400" cy="0"/>
          </a:xfrm>
          <a:prstGeom prst="line">
            <a:avLst/>
          </a:prstGeom>
          <a:noFill/>
          <a:ln w="254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" name="Rectangle 5"/>
          <p:cNvSpPr>
            <a:spLocks noChangeArrowheads="1"/>
          </p:cNvSpPr>
          <p:nvPr/>
        </p:nvSpPr>
        <p:spPr bwMode="auto">
          <a:xfrm>
            <a:off x="838200" y="37338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STARKA KRAFTEN</a:t>
            </a:r>
          </a:p>
        </p:txBody>
      </p:sp>
      <p:sp>
        <p:nvSpPr>
          <p:cNvPr id="70" name="Rectangle 69"/>
          <p:cNvSpPr/>
          <p:nvPr/>
        </p:nvSpPr>
        <p:spPr>
          <a:xfrm>
            <a:off x="934270" y="4038600"/>
            <a:ext cx="2792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Förmedlas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av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gluoner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" name="Rectangle 5"/>
          <p:cNvSpPr>
            <a:spLocks noChangeArrowheads="1"/>
          </p:cNvSpPr>
          <p:nvPr/>
        </p:nvSpPr>
        <p:spPr bwMode="auto">
          <a:xfrm>
            <a:off x="0" y="5791200"/>
            <a:ext cx="457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Håller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samman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protoner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och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neutroner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Håller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samman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kvarkar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en-US" sz="1800" b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2" name="Rectangle 5"/>
          <p:cNvSpPr>
            <a:spLocks noChangeArrowheads="1"/>
          </p:cNvSpPr>
          <p:nvPr/>
        </p:nvSpPr>
        <p:spPr bwMode="auto">
          <a:xfrm>
            <a:off x="5486400" y="37338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SVAGA KRAFTEN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953176" y="3962400"/>
            <a:ext cx="39324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Förmedlas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av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W &amp; Z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partiklar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4" name="Rectangle 5"/>
          <p:cNvSpPr>
            <a:spLocks noChangeArrowheads="1"/>
          </p:cNvSpPr>
          <p:nvPr/>
        </p:nvSpPr>
        <p:spPr bwMode="auto">
          <a:xfrm>
            <a:off x="4876800" y="5791200"/>
            <a:ext cx="426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Orsakar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vissa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radioaktiva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sönderfall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Nödvändig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för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att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solen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ska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lysa</a:t>
            </a:r>
            <a:r>
              <a:rPr lang="en-US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en-US" sz="1800" b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1219200" y="4495800"/>
            <a:ext cx="1143000" cy="1143000"/>
            <a:chOff x="3744" y="2544"/>
            <a:chExt cx="912" cy="912"/>
          </a:xfrm>
        </p:grpSpPr>
        <p:sp>
          <p:nvSpPr>
            <p:cNvPr id="76" name="Oval 7"/>
            <p:cNvSpPr>
              <a:spLocks noChangeArrowheads="1"/>
            </p:cNvSpPr>
            <p:nvPr/>
          </p:nvSpPr>
          <p:spPr bwMode="auto">
            <a:xfrm>
              <a:off x="4176" y="2784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77" name="Oval 8"/>
            <p:cNvSpPr>
              <a:spLocks noChangeArrowheads="1"/>
            </p:cNvSpPr>
            <p:nvPr/>
          </p:nvSpPr>
          <p:spPr bwMode="auto">
            <a:xfrm>
              <a:off x="4128" y="2544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78" name="Oval 9"/>
            <p:cNvSpPr>
              <a:spLocks noChangeArrowheads="1"/>
            </p:cNvSpPr>
            <p:nvPr/>
          </p:nvSpPr>
          <p:spPr bwMode="auto">
            <a:xfrm>
              <a:off x="4224" y="2592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79" name="Oval 10"/>
            <p:cNvSpPr>
              <a:spLocks noChangeArrowheads="1"/>
            </p:cNvSpPr>
            <p:nvPr/>
          </p:nvSpPr>
          <p:spPr bwMode="auto">
            <a:xfrm>
              <a:off x="4368" y="2736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0" name="Oval 11"/>
            <p:cNvSpPr>
              <a:spLocks noChangeArrowheads="1"/>
            </p:cNvSpPr>
            <p:nvPr/>
          </p:nvSpPr>
          <p:spPr bwMode="auto">
            <a:xfrm>
              <a:off x="4368" y="2880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1" name="Oval 12"/>
            <p:cNvSpPr>
              <a:spLocks noChangeArrowheads="1"/>
            </p:cNvSpPr>
            <p:nvPr/>
          </p:nvSpPr>
          <p:spPr bwMode="auto">
            <a:xfrm>
              <a:off x="3936" y="2544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2" name="Oval 13"/>
            <p:cNvSpPr>
              <a:spLocks noChangeArrowheads="1"/>
            </p:cNvSpPr>
            <p:nvPr/>
          </p:nvSpPr>
          <p:spPr bwMode="auto">
            <a:xfrm>
              <a:off x="4032" y="2688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3" name="Oval 14"/>
            <p:cNvSpPr>
              <a:spLocks noChangeArrowheads="1"/>
            </p:cNvSpPr>
            <p:nvPr/>
          </p:nvSpPr>
          <p:spPr bwMode="auto">
            <a:xfrm>
              <a:off x="4032" y="2880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4" name="Oval 15"/>
            <p:cNvSpPr>
              <a:spLocks noChangeArrowheads="1"/>
            </p:cNvSpPr>
            <p:nvPr/>
          </p:nvSpPr>
          <p:spPr bwMode="auto">
            <a:xfrm>
              <a:off x="3792" y="2688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5" name="Oval 16"/>
            <p:cNvSpPr>
              <a:spLocks noChangeArrowheads="1"/>
            </p:cNvSpPr>
            <p:nvPr/>
          </p:nvSpPr>
          <p:spPr bwMode="auto">
            <a:xfrm>
              <a:off x="3744" y="2784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6" name="Oval 17"/>
            <p:cNvSpPr>
              <a:spLocks noChangeArrowheads="1"/>
            </p:cNvSpPr>
            <p:nvPr/>
          </p:nvSpPr>
          <p:spPr bwMode="auto">
            <a:xfrm>
              <a:off x="3792" y="3024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7" name="Oval 18"/>
            <p:cNvSpPr>
              <a:spLocks noChangeArrowheads="1"/>
            </p:cNvSpPr>
            <p:nvPr/>
          </p:nvSpPr>
          <p:spPr bwMode="auto">
            <a:xfrm>
              <a:off x="3888" y="2832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8" name="Oval 19"/>
            <p:cNvSpPr>
              <a:spLocks noChangeArrowheads="1"/>
            </p:cNvSpPr>
            <p:nvPr/>
          </p:nvSpPr>
          <p:spPr bwMode="auto">
            <a:xfrm>
              <a:off x="4176" y="3024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89" name="Oval 20"/>
            <p:cNvSpPr>
              <a:spLocks noChangeArrowheads="1"/>
            </p:cNvSpPr>
            <p:nvPr/>
          </p:nvSpPr>
          <p:spPr bwMode="auto">
            <a:xfrm>
              <a:off x="3936" y="3168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90" name="Oval 21"/>
            <p:cNvSpPr>
              <a:spLocks noChangeArrowheads="1"/>
            </p:cNvSpPr>
            <p:nvPr/>
          </p:nvSpPr>
          <p:spPr bwMode="auto">
            <a:xfrm>
              <a:off x="4128" y="3168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91" name="Oval 22"/>
            <p:cNvSpPr>
              <a:spLocks noChangeArrowheads="1"/>
            </p:cNvSpPr>
            <p:nvPr/>
          </p:nvSpPr>
          <p:spPr bwMode="auto">
            <a:xfrm>
              <a:off x="4320" y="3072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92" name="Oval 23"/>
            <p:cNvSpPr>
              <a:spLocks noChangeArrowheads="1"/>
            </p:cNvSpPr>
            <p:nvPr/>
          </p:nvSpPr>
          <p:spPr bwMode="auto">
            <a:xfrm>
              <a:off x="3984" y="3024"/>
              <a:ext cx="288" cy="288"/>
            </a:xfrm>
            <a:prstGeom prst="ellipse">
              <a:avLst/>
            </a:prstGeom>
            <a:solidFill>
              <a:srgbClr val="777777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93" name="Oval 24"/>
            <p:cNvSpPr>
              <a:spLocks noChangeArrowheads="1"/>
            </p:cNvSpPr>
            <p:nvPr/>
          </p:nvSpPr>
          <p:spPr bwMode="auto">
            <a:xfrm>
              <a:off x="3744" y="2928"/>
              <a:ext cx="288" cy="288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</p:grpSp>
      <p:pic>
        <p:nvPicPr>
          <p:cNvPr id="94" name="Picture 25" descr="prot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0" y="4495800"/>
            <a:ext cx="1219200" cy="123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5" name="Straight Arrow Connector 94"/>
          <p:cNvCxnSpPr>
            <a:stCxn id="91" idx="6"/>
            <a:endCxn id="94" idx="1"/>
          </p:cNvCxnSpPr>
          <p:nvPr/>
        </p:nvCxnSpPr>
        <p:spPr bwMode="auto">
          <a:xfrm flipV="1">
            <a:off x="2302042" y="5112652"/>
            <a:ext cx="745958" cy="22535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0" y="4495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Atomkärna</a:t>
            </a:r>
            <a:endParaRPr lang="en-US" sz="1600" dirty="0"/>
          </a:p>
        </p:txBody>
      </p:sp>
      <p:sp>
        <p:nvSpPr>
          <p:cNvPr id="97" name="TextBox 96"/>
          <p:cNvSpPr txBox="1"/>
          <p:nvPr/>
        </p:nvSpPr>
        <p:spPr>
          <a:xfrm>
            <a:off x="2286000" y="53340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bg2">
                    <a:lumMod val="50000"/>
                  </a:schemeClr>
                </a:solidFill>
              </a:rPr>
              <a:t>Proton</a:t>
            </a:r>
            <a:endParaRPr lang="en-US" sz="160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D79416-931F-40F1-A401-B46AF291F3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477000"/>
            <a:ext cx="5715000" cy="647700"/>
          </a:xfrm>
          <a:noFill/>
        </p:spPr>
        <p:txBody>
          <a:bodyPr/>
          <a:lstStyle/>
          <a:p>
            <a:pPr defTabSz="912813"/>
            <a:r>
              <a:rPr lang="en-US" dirty="0" smtClean="0"/>
              <a:t>Vincent </a:t>
            </a:r>
            <a:r>
              <a:rPr lang="en-US" dirty="0" err="1" smtClean="0"/>
              <a:t>Hedberg</a:t>
            </a:r>
            <a:r>
              <a:rPr lang="en-US" dirty="0" smtClean="0"/>
              <a:t> - </a:t>
            </a:r>
            <a:r>
              <a:rPr lang="en-US" dirty="0" err="1" smtClean="0"/>
              <a:t>Lunds</a:t>
            </a:r>
            <a:r>
              <a:rPr lang="en-US" dirty="0" smtClean="0"/>
              <a:t> </a:t>
            </a:r>
            <a:r>
              <a:rPr lang="en-US" dirty="0" err="1" smtClean="0"/>
              <a:t>Universitet</a:t>
            </a:r>
            <a:endParaRPr lang="en-US" dirty="0" smtClean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8A6E95-922D-4517-A144-96D518FDA197}" type="slidenum">
              <a: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Rectangle 1028"/>
          <p:cNvSpPr>
            <a:spLocks noChangeArrowheads="1"/>
          </p:cNvSpPr>
          <p:nvPr/>
        </p:nvSpPr>
        <p:spPr bwMode="auto">
          <a:xfrm>
            <a:off x="152400" y="4800600"/>
            <a:ext cx="5562600" cy="1447800"/>
          </a:xfrm>
          <a:prstGeom prst="rect">
            <a:avLst/>
          </a:prstGeom>
          <a:solidFill>
            <a:schemeClr val="bg1">
              <a:alpha val="50195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8" name="Rectangle 1029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Partikelfysik</a:t>
            </a:r>
            <a:r>
              <a:rPr kumimoji="0" lang="en-US" sz="4000" b="1" i="0" u="none" strike="noStrike" kern="0" cap="none" spc="0" normalizeH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1" i="0" u="none" strike="noStrike" kern="0" cap="none" spc="0" normalizeH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teori</a:t>
            </a:r>
            <a:endParaRPr kumimoji="0" lang="en-US" sz="4000" b="1" i="0" u="none" strike="noStrike" kern="0" cap="none" spc="0" normalizeH="0" baseline="0" dirty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1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8025" y="1066800"/>
            <a:ext cx="32131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031"/>
          <p:cNvSpPr>
            <a:spLocks noChangeShapeType="1"/>
          </p:cNvSpPr>
          <p:nvPr/>
        </p:nvSpPr>
        <p:spPr bwMode="auto">
          <a:xfrm>
            <a:off x="685800" y="1447800"/>
            <a:ext cx="441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032"/>
          <p:cNvSpPr>
            <a:spLocks noChangeShapeType="1"/>
          </p:cNvSpPr>
          <p:nvPr/>
        </p:nvSpPr>
        <p:spPr bwMode="auto">
          <a:xfrm flipH="1">
            <a:off x="685800" y="1447800"/>
            <a:ext cx="4763" cy="2895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1033"/>
          <p:cNvSpPr txBox="1">
            <a:spLocks noChangeArrowheads="1"/>
          </p:cNvSpPr>
          <p:nvPr/>
        </p:nvSpPr>
        <p:spPr bwMode="auto">
          <a:xfrm>
            <a:off x="762000" y="914400"/>
            <a:ext cx="7467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en-US" dirty="0" smtClean="0"/>
              <a:t> </a:t>
            </a:r>
            <a:r>
              <a:rPr lang="en-US" sz="2400" dirty="0" err="1" smtClean="0"/>
              <a:t>Långsamt</a:t>
            </a:r>
            <a:r>
              <a:rPr lang="en-US" sz="2400" dirty="0" smtClean="0"/>
              <a:t>                    </a:t>
            </a:r>
            <a:r>
              <a:rPr lang="en-US" sz="2400" dirty="0" err="1" smtClean="0"/>
              <a:t>Snabbt</a:t>
            </a:r>
            <a:endParaRPr lang="en-US" sz="2000" dirty="0"/>
          </a:p>
        </p:txBody>
      </p:sp>
      <p:sp>
        <p:nvSpPr>
          <p:cNvPr id="13" name="Rectangle 1034"/>
          <p:cNvSpPr>
            <a:spLocks noChangeArrowheads="1"/>
          </p:cNvSpPr>
          <p:nvPr/>
        </p:nvSpPr>
        <p:spPr bwMode="auto">
          <a:xfrm rot="16200000">
            <a:off x="-667317" y="2419919"/>
            <a:ext cx="26228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 dirty="0" err="1" smtClean="0"/>
              <a:t>Litet</a:t>
            </a:r>
            <a:r>
              <a:rPr lang="en-US" sz="2400" dirty="0" smtClean="0"/>
              <a:t>          </a:t>
            </a:r>
            <a:r>
              <a:rPr lang="en-US" sz="2400" dirty="0" err="1" smtClean="0"/>
              <a:t>Stort</a:t>
            </a:r>
            <a:endParaRPr lang="en-US" sz="2400" dirty="0" smtClean="0"/>
          </a:p>
          <a:p>
            <a:pPr algn="l" defTabSz="912813"/>
            <a:endParaRPr lang="en-US" sz="2400" dirty="0"/>
          </a:p>
        </p:txBody>
      </p:sp>
      <p:sp>
        <p:nvSpPr>
          <p:cNvPr id="14" name="Line 1035"/>
          <p:cNvSpPr>
            <a:spLocks noChangeShapeType="1"/>
          </p:cNvSpPr>
          <p:nvPr/>
        </p:nvSpPr>
        <p:spPr bwMode="auto">
          <a:xfrm>
            <a:off x="762000" y="2819400"/>
            <a:ext cx="4343400" cy="0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036"/>
          <p:cNvSpPr>
            <a:spLocks noChangeShapeType="1"/>
          </p:cNvSpPr>
          <p:nvPr/>
        </p:nvSpPr>
        <p:spPr bwMode="auto">
          <a:xfrm flipH="1">
            <a:off x="2590800" y="1524000"/>
            <a:ext cx="4763" cy="2743200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037"/>
          <p:cNvSpPr txBox="1">
            <a:spLocks noChangeArrowheads="1"/>
          </p:cNvSpPr>
          <p:nvPr/>
        </p:nvSpPr>
        <p:spPr bwMode="auto">
          <a:xfrm>
            <a:off x="990600" y="1600200"/>
            <a:ext cx="13452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000" b="1" dirty="0" err="1" smtClean="0">
                <a:solidFill>
                  <a:srgbClr val="FF0000"/>
                </a:solidFill>
              </a:rPr>
              <a:t>Klassisk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 defTabSz="912813"/>
            <a:r>
              <a:rPr lang="en-US" sz="2000" b="1" dirty="0" err="1" smtClean="0">
                <a:solidFill>
                  <a:srgbClr val="FF0000"/>
                </a:solidFill>
              </a:rPr>
              <a:t>Mekanik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 defTabSz="912813"/>
            <a:r>
              <a:rPr lang="en-US" sz="2000" dirty="0" smtClean="0"/>
              <a:t>(Newton)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7" name="Text Box 1038"/>
          <p:cNvSpPr txBox="1">
            <a:spLocks noChangeArrowheads="1"/>
          </p:cNvSpPr>
          <p:nvPr/>
        </p:nvSpPr>
        <p:spPr bwMode="auto">
          <a:xfrm>
            <a:off x="762000" y="3048000"/>
            <a:ext cx="1828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en-US" sz="2000" b="1" dirty="0" err="1" smtClean="0">
                <a:solidFill>
                  <a:srgbClr val="FF0000"/>
                </a:solidFill>
              </a:rPr>
              <a:t>Kvantmekanik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 defTabSz="912813"/>
            <a:r>
              <a:rPr lang="en-US" sz="2000" dirty="0" smtClean="0"/>
              <a:t>(Heisenberg, Schrödinger)</a:t>
            </a:r>
          </a:p>
        </p:txBody>
      </p:sp>
      <p:sp>
        <p:nvSpPr>
          <p:cNvPr id="18" name="Text Box 1039"/>
          <p:cNvSpPr txBox="1">
            <a:spLocks noChangeArrowheads="1"/>
          </p:cNvSpPr>
          <p:nvPr/>
        </p:nvSpPr>
        <p:spPr bwMode="auto">
          <a:xfrm>
            <a:off x="2819400" y="1676400"/>
            <a:ext cx="23054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000" b="1" dirty="0" err="1" smtClean="0">
                <a:solidFill>
                  <a:srgbClr val="FF0000"/>
                </a:solidFill>
              </a:rPr>
              <a:t>Relativitets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teori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 defTabSz="912813"/>
            <a:r>
              <a:rPr lang="en-US" sz="2000" dirty="0" smtClean="0"/>
              <a:t>(Einstein)</a:t>
            </a:r>
            <a:endParaRPr lang="en-US" sz="1600" dirty="0"/>
          </a:p>
        </p:txBody>
      </p:sp>
      <p:sp>
        <p:nvSpPr>
          <p:cNvPr id="19" name="Text Box 1040"/>
          <p:cNvSpPr txBox="1">
            <a:spLocks noChangeArrowheads="1"/>
          </p:cNvSpPr>
          <p:nvPr/>
        </p:nvSpPr>
        <p:spPr bwMode="auto">
          <a:xfrm>
            <a:off x="2743200" y="3048000"/>
            <a:ext cx="290015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000" b="1" dirty="0" err="1" smtClean="0">
                <a:solidFill>
                  <a:srgbClr val="FF0000"/>
                </a:solidFill>
              </a:rPr>
              <a:t>Kvantfältteori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 defTabSz="912813"/>
            <a:r>
              <a:rPr lang="en-US" sz="2000" dirty="0" smtClean="0"/>
              <a:t>(Dirac, Feynman, </a:t>
            </a:r>
          </a:p>
          <a:p>
            <a:pPr algn="l" defTabSz="912813"/>
            <a:r>
              <a:rPr lang="en-US" sz="2000" dirty="0" smtClean="0"/>
              <a:t>Yang, Mills, </a:t>
            </a:r>
            <a:r>
              <a:rPr lang="en-US" sz="2000" dirty="0" err="1" smtClean="0"/>
              <a:t>Veltman</a:t>
            </a:r>
            <a:r>
              <a:rPr lang="en-US" sz="2000" dirty="0" smtClean="0"/>
              <a:t> …</a:t>
            </a:r>
            <a:endParaRPr lang="en-US" sz="1600" dirty="0" smtClean="0"/>
          </a:p>
        </p:txBody>
      </p:sp>
      <p:sp>
        <p:nvSpPr>
          <p:cNvPr id="20" name="Text Box 1041"/>
          <p:cNvSpPr txBox="1">
            <a:spLocks noChangeArrowheads="1"/>
          </p:cNvSpPr>
          <p:nvPr/>
        </p:nvSpPr>
        <p:spPr bwMode="auto">
          <a:xfrm>
            <a:off x="152400" y="4876800"/>
            <a:ext cx="232627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 dirty="0" err="1" smtClean="0">
                <a:solidFill>
                  <a:srgbClr val="0070C0"/>
                </a:solidFill>
              </a:rPr>
              <a:t>Leptoner</a:t>
            </a:r>
            <a:r>
              <a:rPr lang="en-US" sz="2400" dirty="0" smtClean="0">
                <a:solidFill>
                  <a:srgbClr val="0070C0"/>
                </a:solidFill>
              </a:rPr>
              <a:t> +</a:t>
            </a:r>
          </a:p>
          <a:p>
            <a:pPr algn="l" defTabSz="912813"/>
            <a:r>
              <a:rPr lang="en-US" sz="2400" dirty="0" err="1" smtClean="0">
                <a:solidFill>
                  <a:srgbClr val="0070C0"/>
                </a:solidFill>
              </a:rPr>
              <a:t>Kvarkar</a:t>
            </a:r>
            <a:r>
              <a:rPr lang="en-US" sz="2400" dirty="0" smtClean="0">
                <a:solidFill>
                  <a:srgbClr val="0070C0"/>
                </a:solidFill>
              </a:rPr>
              <a:t>  +</a:t>
            </a:r>
          </a:p>
          <a:p>
            <a:pPr algn="l" defTabSz="912813"/>
            <a:r>
              <a:rPr lang="en-US" sz="2400" dirty="0" smtClean="0">
                <a:solidFill>
                  <a:srgbClr val="0070C0"/>
                </a:solidFill>
              </a:rPr>
              <a:t>Kraft </a:t>
            </a:r>
            <a:r>
              <a:rPr lang="en-US" sz="2400" dirty="0" err="1" smtClean="0">
                <a:solidFill>
                  <a:srgbClr val="0070C0"/>
                </a:solidFill>
              </a:rPr>
              <a:t>partiklar</a:t>
            </a:r>
            <a:endParaRPr lang="en-US" sz="2400" dirty="0" smtClean="0">
              <a:solidFill>
                <a:srgbClr val="0070C0"/>
              </a:solidFill>
            </a:endParaRPr>
          </a:p>
        </p:txBody>
      </p:sp>
      <p:sp>
        <p:nvSpPr>
          <p:cNvPr id="21" name="AutoShape 1042"/>
          <p:cNvSpPr>
            <a:spLocks noChangeArrowheads="1"/>
          </p:cNvSpPr>
          <p:nvPr/>
        </p:nvSpPr>
        <p:spPr bwMode="auto">
          <a:xfrm>
            <a:off x="2133600" y="5181600"/>
            <a:ext cx="457200" cy="381000"/>
          </a:xfrm>
          <a:prstGeom prst="righ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22" name="Rectangle 1043"/>
          <p:cNvSpPr>
            <a:spLocks noChangeArrowheads="1"/>
          </p:cNvSpPr>
          <p:nvPr/>
        </p:nvSpPr>
        <p:spPr bwMode="auto">
          <a:xfrm>
            <a:off x="2743200" y="4924425"/>
            <a:ext cx="2946640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2400" b="1" u="sng" dirty="0" smtClean="0">
                <a:solidFill>
                  <a:srgbClr val="008000"/>
                </a:solidFill>
              </a:rPr>
              <a:t>Standard </a:t>
            </a:r>
            <a:r>
              <a:rPr lang="en-US" sz="2400" b="1" u="sng" dirty="0" err="1" smtClean="0">
                <a:solidFill>
                  <a:srgbClr val="008000"/>
                </a:solidFill>
              </a:rPr>
              <a:t>modellen</a:t>
            </a:r>
            <a:endParaRPr lang="en-US" sz="1800" b="1" u="sng" dirty="0" smtClean="0">
              <a:solidFill>
                <a:srgbClr val="008000"/>
              </a:solidFill>
            </a:endParaRPr>
          </a:p>
          <a:p>
            <a:pPr algn="l" defTabSz="912813"/>
            <a:r>
              <a:rPr lang="en-US" sz="2400" b="1" dirty="0" err="1" smtClean="0"/>
              <a:t>Beskriver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väl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alla</a:t>
            </a:r>
            <a:r>
              <a:rPr lang="en-US" sz="2400" b="1" dirty="0" smtClean="0"/>
              <a:t> </a:t>
            </a:r>
          </a:p>
          <a:p>
            <a:pPr algn="l" defTabSz="912813"/>
            <a:r>
              <a:rPr lang="en-US" sz="2400" b="1" dirty="0" err="1" smtClean="0"/>
              <a:t>våra</a:t>
            </a:r>
            <a:r>
              <a:rPr lang="en-US" sz="2400" b="1" dirty="0" smtClean="0"/>
              <a:t> experiment !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D7F63D8B-9D16-4574-8087-0D80B82CD078}" type="slidenum">
              <a:rPr lang="en-US" smtClean="0"/>
              <a:pPr defTabSz="912813"/>
              <a:t>16</a:t>
            </a:fld>
            <a:endParaRPr lang="en-US" smtClean="0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7010400" cy="685800"/>
          </a:xfrm>
        </p:spPr>
        <p:txBody>
          <a:bodyPr/>
          <a:lstStyle/>
          <a:p>
            <a:pPr eaLnBrk="1" hangingPunct="1">
              <a:defRPr/>
            </a:pPr>
            <a:r>
              <a:rPr lang="sv-SE" sz="4800" dirty="0" smtClean="0"/>
              <a:t>        Anti-materia</a:t>
            </a:r>
            <a:endParaRPr lang="en-US" sz="4800" dirty="0" smtClean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6800"/>
            <a:ext cx="6629400" cy="5029200"/>
          </a:xfrm>
        </p:spPr>
        <p:txBody>
          <a:bodyPr/>
          <a:lstStyle/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v-SE" sz="1800" dirty="0" smtClean="0"/>
              <a:t>1928: </a:t>
            </a:r>
            <a:r>
              <a:rPr lang="sv-SE" sz="1800" dirty="0" err="1" smtClean="0">
                <a:solidFill>
                  <a:srgbClr val="FF0000"/>
                </a:solidFill>
              </a:rPr>
              <a:t>Dirac</a:t>
            </a:r>
            <a:r>
              <a:rPr lang="sv-SE" sz="1800" dirty="0" smtClean="0"/>
              <a:t> konstruerar en </a:t>
            </a:r>
            <a:r>
              <a:rPr lang="sv-SE" sz="1800" dirty="0" smtClean="0">
                <a:solidFill>
                  <a:srgbClr val="FF0000"/>
                </a:solidFill>
              </a:rPr>
              <a:t>ny teori </a:t>
            </a:r>
            <a:r>
              <a:rPr lang="sv-SE" sz="1800" dirty="0" smtClean="0"/>
              <a:t>för elektroner. </a:t>
            </a:r>
          </a:p>
          <a:p>
            <a:pPr defTabSz="912813" eaLnBrk="1" hangingPunct="1">
              <a:lnSpc>
                <a:spcPct val="80000"/>
              </a:lnSpc>
              <a:buNone/>
            </a:pPr>
            <a:endParaRPr lang="sv-SE" sz="1800" dirty="0" smtClean="0"/>
          </a:p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v-SE" sz="1800" dirty="0" smtClean="0"/>
              <a:t>Liksom ekvationen x</a:t>
            </a:r>
            <a:r>
              <a:rPr lang="sv-SE" sz="1800" baseline="30000" dirty="0" smtClean="0"/>
              <a:t>2</a:t>
            </a:r>
            <a:r>
              <a:rPr lang="sv-SE" sz="1800" dirty="0" smtClean="0"/>
              <a:t>=4 har två lösningar (x=2 och x=-2) hade </a:t>
            </a:r>
            <a:r>
              <a:rPr lang="sv-SE" sz="1800" dirty="0" err="1" smtClean="0"/>
              <a:t>Dirac</a:t>
            </a:r>
            <a:r>
              <a:rPr lang="sv-SE" sz="1800" dirty="0" smtClean="0"/>
              <a:t> två lösningar till sin ekvation. </a:t>
            </a:r>
          </a:p>
          <a:p>
            <a:pPr defTabSz="912813" eaLnBrk="1" hangingPunct="1">
              <a:lnSpc>
                <a:spcPct val="80000"/>
              </a:lnSpc>
              <a:buNone/>
            </a:pPr>
            <a:r>
              <a:rPr lang="sv-SE" sz="1800" dirty="0" smtClean="0"/>
              <a:t>       Slutsats... </a:t>
            </a:r>
            <a:r>
              <a:rPr lang="sv-SE" sz="1800" dirty="0" smtClean="0">
                <a:solidFill>
                  <a:srgbClr val="FF0000"/>
                </a:solidFill>
              </a:rPr>
              <a:t>Elektroner har en anti-partikel (positronen) </a:t>
            </a:r>
            <a:r>
              <a:rPr lang="sv-SE" sz="1800" dirty="0" smtClean="0"/>
              <a:t>med motsatt elektrisk laddning !</a:t>
            </a:r>
          </a:p>
        </p:txBody>
      </p:sp>
      <p:pic>
        <p:nvPicPr>
          <p:cNvPr id="15366" name="Picture 4" descr="Dirac-youn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066800"/>
            <a:ext cx="1143000" cy="169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6"/>
          <p:cNvSpPr>
            <a:spLocks noChangeArrowheads="1"/>
          </p:cNvSpPr>
          <p:nvPr/>
        </p:nvSpPr>
        <p:spPr bwMode="auto">
          <a:xfrm>
            <a:off x="4419600" y="2819400"/>
            <a:ext cx="3611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dirty="0">
                <a:solidFill>
                  <a:srgbClr val="0070C0"/>
                </a:solidFill>
              </a:rPr>
              <a:t>Anti-väte spektroskopi på CERN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7900987" y="1676400"/>
            <a:ext cx="1243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1800" dirty="0">
                <a:solidFill>
                  <a:schemeClr val="accent2"/>
                </a:solidFill>
              </a:rPr>
              <a:t>Paul Dirac</a:t>
            </a:r>
          </a:p>
        </p:txBody>
      </p:sp>
      <p:pic>
        <p:nvPicPr>
          <p:cNvPr id="11" name="alph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657599" y="3200400"/>
            <a:ext cx="5486401" cy="3086101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2590800"/>
            <a:ext cx="3733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1932: </a:t>
            </a: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Positronen upptäcks</a:t>
            </a: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 kosmisk strålning.</a:t>
            </a: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endParaRPr kumimoji="0" lang="sv-S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Stora mängder </a:t>
            </a: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anti-partiklar produceras </a:t>
            </a: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rutinmässigt i kollisioner på CERN. Positroner och anti-protoner accelereras även i acceleratorerna. </a:t>
            </a: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1995: CERN producerar </a:t>
            </a: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anti-väte</a:t>
            </a: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... </a:t>
            </a:r>
          </a:p>
          <a:p>
            <a:pPr marL="468313" marR="0" lvl="0" indent="-469900" algn="l" defTabSz="912813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d.v.s. anti-materia för första gången.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163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0350A7-913E-4D83-9BB7-E40EF16D0FC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6388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50E73681-B0EC-4A12-B14D-7356C6D45D27}" type="slidenum">
              <a:rPr lang="en-US" sz="1200"/>
              <a:pPr algn="r" eaLnBrk="1" hangingPunct="1"/>
              <a:t>17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90600" y="228600"/>
            <a:ext cx="70104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sv-SE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Hur anti-partiklar kan användas</a:t>
            </a:r>
            <a:endParaRPr lang="en-US" b="1" kern="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390" name="Picture 5" descr="PET-schem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7038" y="1676400"/>
            <a:ext cx="61769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228600" y="1066800"/>
            <a:ext cx="861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3200"/>
              <a:t>Positron Emission Tomography - PET</a:t>
            </a:r>
            <a:endParaRPr lang="en-US" sz="3200"/>
          </a:p>
        </p:txBody>
      </p:sp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152400" y="1905000"/>
            <a:ext cx="27432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sv-SE" sz="1800" dirty="0" smtClean="0"/>
              <a:t> Ett </a:t>
            </a:r>
            <a:r>
              <a:rPr lang="sv-SE" sz="1800" dirty="0">
                <a:solidFill>
                  <a:schemeClr val="accent2"/>
                </a:solidFill>
              </a:rPr>
              <a:t>radioaktivt ämne</a:t>
            </a:r>
            <a:r>
              <a:rPr lang="sv-SE" sz="1800" dirty="0"/>
              <a:t> injiceras.</a:t>
            </a:r>
          </a:p>
          <a:p>
            <a:pPr algn="l">
              <a:buFont typeface="Wingdings" pitchFamily="2" charset="2"/>
              <a:buChar char="q"/>
            </a:pPr>
            <a:endParaRPr lang="sv-SE" sz="1800" dirty="0"/>
          </a:p>
          <a:p>
            <a:pPr algn="l">
              <a:buFont typeface="Wingdings" pitchFamily="2" charset="2"/>
              <a:buChar char="q"/>
            </a:pPr>
            <a:r>
              <a:rPr lang="sv-SE" sz="1800" dirty="0" smtClean="0"/>
              <a:t> Ämnet </a:t>
            </a:r>
            <a:r>
              <a:rPr lang="sv-SE" sz="1800" dirty="0">
                <a:solidFill>
                  <a:schemeClr val="accent2"/>
                </a:solidFill>
              </a:rPr>
              <a:t>sönderfaller</a:t>
            </a:r>
            <a:r>
              <a:rPr lang="sv-SE" sz="1800" dirty="0"/>
              <a:t> till positroner.</a:t>
            </a:r>
          </a:p>
          <a:p>
            <a:pPr algn="l">
              <a:buFont typeface="Wingdings" pitchFamily="2" charset="2"/>
              <a:buChar char="q"/>
            </a:pPr>
            <a:endParaRPr lang="sv-SE" sz="1800" dirty="0"/>
          </a:p>
          <a:p>
            <a:pPr algn="l">
              <a:buFont typeface="Wingdings" pitchFamily="2" charset="2"/>
              <a:buChar char="q"/>
            </a:pPr>
            <a:r>
              <a:rPr lang="sv-SE" sz="1800" dirty="0" smtClean="0"/>
              <a:t> Positronerna </a:t>
            </a:r>
            <a:r>
              <a:rPr lang="sv-SE" sz="1800" dirty="0"/>
              <a:t>träffar på elektroner i kroppen och </a:t>
            </a:r>
            <a:r>
              <a:rPr lang="sv-SE" sz="1800" dirty="0">
                <a:solidFill>
                  <a:schemeClr val="accent2"/>
                </a:solidFill>
              </a:rPr>
              <a:t>annihilerar</a:t>
            </a:r>
            <a:r>
              <a:rPr lang="sv-SE" sz="1800" dirty="0"/>
              <a:t> då till par av </a:t>
            </a:r>
            <a:r>
              <a:rPr lang="sv-SE" sz="1800" dirty="0">
                <a:solidFill>
                  <a:schemeClr val="accent2"/>
                </a:solidFill>
              </a:rPr>
              <a:t>fotoner</a:t>
            </a:r>
            <a:r>
              <a:rPr lang="sv-SE" sz="1800" dirty="0"/>
              <a:t>.</a:t>
            </a:r>
          </a:p>
          <a:p>
            <a:pPr algn="l">
              <a:buFont typeface="Wingdings" pitchFamily="2" charset="2"/>
              <a:buChar char="q"/>
            </a:pPr>
            <a:endParaRPr lang="sv-SE" sz="1800" dirty="0"/>
          </a:p>
          <a:p>
            <a:pPr algn="l">
              <a:buFont typeface="Wingdings" pitchFamily="2" charset="2"/>
              <a:buChar char="q"/>
            </a:pPr>
            <a:r>
              <a:rPr lang="sv-SE" sz="1800" dirty="0" smtClean="0"/>
              <a:t> Fotonerna </a:t>
            </a:r>
            <a:r>
              <a:rPr lang="sv-SE" sz="1800" dirty="0">
                <a:solidFill>
                  <a:schemeClr val="accent2"/>
                </a:solidFill>
              </a:rPr>
              <a:t>detekteras</a:t>
            </a:r>
            <a:r>
              <a:rPr lang="sv-SE" sz="1800" dirty="0"/>
              <a:t> och ger en bild av kroppen.</a:t>
            </a:r>
          </a:p>
          <a:p>
            <a:endParaRPr lang="sv-SE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57D0E81A-7E96-440F-8E5A-3ABF5465BE0C}" type="slidenum">
              <a:rPr lang="en-US" smtClean="0"/>
              <a:pPr defTabSz="912813"/>
              <a:t>18</a:t>
            </a:fld>
            <a:endParaRPr lang="en-US" smtClean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467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Anti-</a:t>
            </a:r>
            <a:r>
              <a:rPr lang="en-US" sz="2800" dirty="0" err="1" smtClean="0"/>
              <a:t>materia</a:t>
            </a:r>
            <a:r>
              <a:rPr lang="en-US" sz="2800" dirty="0" smtClean="0"/>
              <a:t> till en bomb ?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990600"/>
            <a:ext cx="5791200" cy="2590800"/>
          </a:xfrm>
        </p:spPr>
        <p:txBody>
          <a:bodyPr/>
          <a:lstStyle/>
          <a:p>
            <a:pPr defTabSz="912813"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Char char="q"/>
            </a:pPr>
            <a:r>
              <a:rPr lang="en-US" sz="2400" dirty="0" err="1" smtClean="0">
                <a:solidFill>
                  <a:schemeClr val="accent2"/>
                </a:solidFill>
              </a:rPr>
              <a:t>Ett</a:t>
            </a:r>
            <a:r>
              <a:rPr lang="en-US" sz="2400" dirty="0" smtClean="0">
                <a:solidFill>
                  <a:schemeClr val="accent2"/>
                </a:solidFill>
              </a:rPr>
              <a:t> gram anti-</a:t>
            </a:r>
            <a:r>
              <a:rPr lang="en-US" sz="2400" dirty="0" err="1" smtClean="0">
                <a:solidFill>
                  <a:schemeClr val="accent2"/>
                </a:solidFill>
              </a:rPr>
              <a:t>materia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inneh</a:t>
            </a:r>
            <a:r>
              <a:rPr lang="sv-SE" sz="2400" dirty="0" err="1" smtClean="0">
                <a:solidFill>
                  <a:schemeClr val="accent2"/>
                </a:solidFill>
              </a:rPr>
              <a:t>åller</a:t>
            </a:r>
            <a:r>
              <a:rPr lang="sv-SE" sz="2400" dirty="0" smtClean="0">
                <a:solidFill>
                  <a:schemeClr val="accent2"/>
                </a:solidFill>
              </a:rPr>
              <a:t> energi som motsvarar en Hiroshima bomb (20 </a:t>
            </a:r>
            <a:r>
              <a:rPr lang="sv-SE" sz="2400" dirty="0" err="1" smtClean="0">
                <a:solidFill>
                  <a:schemeClr val="accent2"/>
                </a:solidFill>
              </a:rPr>
              <a:t>kton</a:t>
            </a:r>
            <a:r>
              <a:rPr lang="sv-SE" sz="2400" dirty="0" smtClean="0">
                <a:solidFill>
                  <a:schemeClr val="accent2"/>
                </a:solidFill>
              </a:rPr>
              <a:t> TNT)</a:t>
            </a:r>
          </a:p>
          <a:p>
            <a:pPr defTabSz="912813" eaLnBrk="1" hangingPunct="1">
              <a:lnSpc>
                <a:spcPct val="90000"/>
              </a:lnSpc>
              <a:buClr>
                <a:srgbClr val="008000"/>
              </a:buClr>
              <a:buFont typeface="Wingdings" pitchFamily="2" charset="2"/>
              <a:buChar char="q"/>
            </a:pPr>
            <a:r>
              <a:rPr lang="sv-SE" sz="2400" dirty="0" smtClean="0">
                <a:solidFill>
                  <a:srgbClr val="008000"/>
                </a:solidFill>
              </a:rPr>
              <a:t>Men det är omöjligt att lagra anti-materia så </a:t>
            </a:r>
            <a:r>
              <a:rPr lang="sv-SE" sz="2400" dirty="0" err="1" smtClean="0">
                <a:solidFill>
                  <a:srgbClr val="008000"/>
                </a:solidFill>
              </a:rPr>
              <a:t>CERNs</a:t>
            </a:r>
            <a:r>
              <a:rPr lang="sv-SE" sz="2400" dirty="0" smtClean="0">
                <a:solidFill>
                  <a:srgbClr val="008000"/>
                </a:solidFill>
              </a:rPr>
              <a:t> forskning kommer inte att leda till några nya vapen.</a:t>
            </a:r>
            <a:endParaRPr lang="en-US" sz="2400" dirty="0" smtClean="0">
              <a:solidFill>
                <a:srgbClr val="008000"/>
              </a:solidFill>
            </a:endParaRPr>
          </a:p>
        </p:txBody>
      </p:sp>
      <p:pic>
        <p:nvPicPr>
          <p:cNvPr id="17414" name="Picture 5" descr="angels_and_dem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9241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tsar_bomb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181600" y="3429000"/>
            <a:ext cx="3733800" cy="2800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800" y="4876800"/>
            <a:ext cx="1752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Tsar </a:t>
            </a:r>
            <a:r>
              <a:rPr lang="en-US" sz="2000" dirty="0" err="1" smtClean="0"/>
              <a:t>Bomba</a:t>
            </a:r>
            <a:endParaRPr lang="en-US" sz="2000" dirty="0" smtClean="0"/>
          </a:p>
          <a:p>
            <a:r>
              <a:rPr lang="en-US" sz="2000" dirty="0" err="1" smtClean="0"/>
              <a:t>Vätebomb</a:t>
            </a:r>
            <a:endParaRPr lang="en-US" sz="2000" dirty="0" smtClean="0"/>
          </a:p>
          <a:p>
            <a:r>
              <a:rPr lang="en-US" sz="1800" dirty="0" smtClean="0"/>
              <a:t>50 </a:t>
            </a:r>
            <a:r>
              <a:rPr lang="en-US" sz="1800" dirty="0" err="1" smtClean="0"/>
              <a:t>Mton</a:t>
            </a:r>
            <a:r>
              <a:rPr lang="en-US" sz="1800" dirty="0" smtClean="0"/>
              <a:t> TNT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sv-SE" dirty="0" smtClean="0"/>
              <a:t>Vincent Hedberg - Lunds Universitet</a:t>
            </a:r>
            <a:endParaRPr lang="en-US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8B6118-95AD-423D-BF5A-527465DDA868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8436" name="Footer Placeholder 1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1200"/>
          </a:p>
        </p:txBody>
      </p:sp>
      <p:sp>
        <p:nvSpPr>
          <p:cNvPr id="18437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E402AFAB-C024-445E-922A-CCB75BACA03D}" type="slidenum">
              <a:rPr lang="en-US" sz="1200"/>
              <a:pPr algn="r" eaLnBrk="1" hangingPunct="1"/>
              <a:t>19</a:t>
            </a:fld>
            <a:endParaRPr lang="en-US" sz="120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sv-SE" sz="4000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Hollywood på CERN</a:t>
            </a:r>
            <a:endParaRPr lang="en-US" sz="4000" b="1" kern="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8439" name="Footer Placeholder 2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1200"/>
          </a:p>
        </p:txBody>
      </p:sp>
      <p:sp>
        <p:nvSpPr>
          <p:cNvPr id="18440" name="Slide Number Placeholder 3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5843767-9888-4C07-96A4-F201F940F7BD}" type="slidenum">
              <a:rPr lang="en-US" sz="1200"/>
              <a:pPr algn="r"/>
              <a:t>19</a:t>
            </a:fld>
            <a:endParaRPr lang="en-US" sz="1200"/>
          </a:p>
        </p:txBody>
      </p:sp>
      <p:sp>
        <p:nvSpPr>
          <p:cNvPr id="18441" name="TextBox 6"/>
          <p:cNvSpPr txBox="1">
            <a:spLocks noChangeArrowheads="1"/>
          </p:cNvSpPr>
          <p:nvPr/>
        </p:nvSpPr>
        <p:spPr bwMode="auto">
          <a:xfrm>
            <a:off x="304800" y="1066800"/>
            <a:ext cx="830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dirty="0"/>
              <a:t>Tro inte på allt som ni ser på bio </a:t>
            </a:r>
            <a:r>
              <a:rPr lang="sv-SE" dirty="0" smtClean="0"/>
              <a:t>…… men</a:t>
            </a:r>
            <a:endParaRPr lang="sv-SE" dirty="0"/>
          </a:p>
        </p:txBody>
      </p:sp>
      <p:pic>
        <p:nvPicPr>
          <p:cNvPr id="17" name="trailer_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830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290D9557-964C-4885-8BE0-13210BA5BB8B}" type="slidenum">
              <a:rPr lang="en-US" smtClean="0"/>
              <a:pPr defTabSz="912813"/>
              <a:t>2</a:t>
            </a:fld>
            <a:endParaRPr lang="en-US" smtClean="0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2800" dirty="0" smtClean="0"/>
              <a:t>CERN – Ett </a:t>
            </a:r>
            <a:r>
              <a:rPr lang="sv-SE" sz="2800" dirty="0" err="1" smtClean="0"/>
              <a:t>världslaboratorium</a:t>
            </a:r>
            <a:endParaRPr lang="en-US" sz="2800" dirty="0" smtClean="0"/>
          </a:p>
        </p:txBody>
      </p:sp>
      <p:pic>
        <p:nvPicPr>
          <p:cNvPr id="410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33528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16075"/>
            <a:ext cx="41148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76613"/>
            <a:ext cx="4800600" cy="292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867400" y="4724400"/>
            <a:ext cx="2706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2400"/>
              <a:t>Från början</a:t>
            </a:r>
            <a:endParaRPr lang="en-US" sz="2400"/>
          </a:p>
          <a:p>
            <a:pPr algn="l" defTabSz="912813"/>
            <a:r>
              <a:rPr lang="en-US" sz="2400"/>
              <a:t>12 medlemsländer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046663" y="1147763"/>
            <a:ext cx="3595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2400"/>
              <a:t>   CERN grundades 1954</a:t>
            </a:r>
            <a:endParaRPr lang="en-US" sz="2400"/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7086600" y="3048000"/>
            <a:ext cx="14478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657600" y="1752600"/>
            <a:ext cx="1143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Torsten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4724400" y="2057400"/>
            <a:ext cx="23622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3657600" y="1981200"/>
            <a:ext cx="11366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1600">
                <a:solidFill>
                  <a:schemeClr val="accent2"/>
                </a:solidFill>
              </a:rPr>
              <a:t>Gustavson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9EC21D85-A5DD-4D1E-A3C3-035470F22DEF}" type="slidenum">
              <a:rPr lang="en-US" smtClean="0"/>
              <a:pPr defTabSz="912813"/>
              <a:t>20</a:t>
            </a:fld>
            <a:endParaRPr lang="en-US" smtClean="0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The Large Hadron Collider (LHC)</a:t>
            </a:r>
          </a:p>
        </p:txBody>
      </p:sp>
      <p:pic>
        <p:nvPicPr>
          <p:cNvPr id="107524" name="lhc_animation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1066800"/>
            <a:ext cx="6477000" cy="5181600"/>
          </a:xfrm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52400" y="1219200"/>
            <a:ext cx="23780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sz="2000">
                <a:solidFill>
                  <a:srgbClr val="008000"/>
                </a:solidFill>
              </a:rPr>
              <a:t>Protoner accelereras f</a:t>
            </a:r>
            <a:r>
              <a:rPr lang="sv-SE" sz="2000">
                <a:solidFill>
                  <a:srgbClr val="008000"/>
                </a:solidFill>
              </a:rPr>
              <a:t>ö</a:t>
            </a:r>
            <a:r>
              <a:rPr lang="en-US" sz="2000">
                <a:solidFill>
                  <a:srgbClr val="008000"/>
                </a:solidFill>
              </a:rPr>
              <a:t>rst i en linj</a:t>
            </a:r>
            <a:r>
              <a:rPr lang="sv-SE" sz="2000">
                <a:solidFill>
                  <a:srgbClr val="008000"/>
                </a:solidFill>
              </a:rPr>
              <a:t>ä</a:t>
            </a:r>
            <a:r>
              <a:rPr lang="en-US" sz="2000">
                <a:solidFill>
                  <a:srgbClr val="008000"/>
                </a:solidFill>
              </a:rPr>
              <a:t>r accelerator, sedan i PS och SPS acceleratorerna, f</a:t>
            </a:r>
            <a:r>
              <a:rPr lang="sv-SE" sz="2000">
                <a:solidFill>
                  <a:srgbClr val="008000"/>
                </a:solidFill>
              </a:rPr>
              <a:t>ö</a:t>
            </a:r>
            <a:r>
              <a:rPr lang="en-US" sz="2000">
                <a:solidFill>
                  <a:srgbClr val="008000"/>
                </a:solidFill>
              </a:rPr>
              <a:t>r att slutligen komma ut i LHCs 27 km l</a:t>
            </a:r>
            <a:r>
              <a:rPr lang="sv-SE" sz="2000">
                <a:solidFill>
                  <a:srgbClr val="008000"/>
                </a:solidFill>
              </a:rPr>
              <a:t>å</a:t>
            </a:r>
            <a:r>
              <a:rPr lang="en-US" sz="2000">
                <a:solidFill>
                  <a:srgbClr val="008000"/>
                </a:solidFill>
              </a:rPr>
              <a:t>nga tunnel.</a:t>
            </a:r>
            <a:r>
              <a:rPr lang="en-US" sz="160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4495800"/>
            <a:ext cx="252730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>
                <a:solidFill>
                  <a:schemeClr val="accent2"/>
                </a:solidFill>
              </a:rPr>
              <a:t>Protonerna färdas i</a:t>
            </a:r>
          </a:p>
          <a:p>
            <a:pPr defTabSz="912813"/>
            <a:r>
              <a:rPr lang="en-US" sz="2000">
                <a:solidFill>
                  <a:schemeClr val="accent2"/>
                </a:solidFill>
              </a:rPr>
              <a:t>2808 paket som var</a:t>
            </a:r>
          </a:p>
          <a:p>
            <a:pPr defTabSz="912813"/>
            <a:r>
              <a:rPr lang="en-US" sz="2000">
                <a:solidFill>
                  <a:schemeClr val="accent2"/>
                </a:solidFill>
              </a:rPr>
              <a:t>och en innehåller</a:t>
            </a:r>
          </a:p>
          <a:p>
            <a:pPr defTabSz="912813"/>
            <a:r>
              <a:rPr lang="en-US" sz="2000">
                <a:solidFill>
                  <a:schemeClr val="accent2"/>
                </a:solidFill>
              </a:rPr>
              <a:t>10</a:t>
            </a:r>
            <a:r>
              <a:rPr lang="en-US" sz="2000" baseline="30000">
                <a:solidFill>
                  <a:schemeClr val="accent2"/>
                </a:solidFill>
              </a:rPr>
              <a:t>11</a:t>
            </a:r>
            <a:r>
              <a:rPr lang="en-US" sz="2000">
                <a:solidFill>
                  <a:schemeClr val="accent2"/>
                </a:solidFill>
              </a:rPr>
              <a:t> protoner.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107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75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7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75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65F24C2A-D31D-49BA-98C9-ED4F42886CF6}" type="slidenum">
              <a:rPr lang="en-US" smtClean="0"/>
              <a:pPr defTabSz="912813"/>
              <a:t>21</a:t>
            </a:fld>
            <a:endParaRPr lang="en-US" smtClean="0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I LHC accelerator tunneln</a:t>
            </a:r>
          </a:p>
        </p:txBody>
      </p:sp>
      <p:pic>
        <p:nvPicPr>
          <p:cNvPr id="109572" name="lhc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066800"/>
            <a:ext cx="8610600" cy="5105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109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9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9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7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957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A30E5BAE-1A33-488F-976D-D8457880FE45}" type="slidenum">
              <a:rPr lang="en-US" smtClean="0"/>
              <a:pPr defTabSz="912813"/>
              <a:t>22</a:t>
            </a:fld>
            <a:endParaRPr lang="en-US" smtClean="0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Den stora hadron kollideraren</a:t>
            </a:r>
          </a:p>
        </p:txBody>
      </p:sp>
      <p:sp>
        <p:nvSpPr>
          <p:cNvPr id="21509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3886200" cy="5181600"/>
          </a:xfrm>
          <a:noFill/>
        </p:spPr>
        <p:txBody>
          <a:bodyPr/>
          <a:lstStyle/>
          <a:p>
            <a:pPr defTabSz="912813"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sv-SE" sz="1900" smtClean="0"/>
              <a:t>27 km lång proton-proton kolliderare var klar att starta hösten 2008.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sv-SE" sz="1900" smtClean="0">
              <a:solidFill>
                <a:srgbClr val="A50021"/>
              </a:solidFill>
            </a:endParaRPr>
          </a:p>
          <a:p>
            <a:pPr defTabSz="912813" eaLnBrk="1" hangingPunct="1">
              <a:lnSpc>
                <a:spcPct val="80000"/>
              </a:lnSpc>
            </a:pPr>
            <a:endParaRPr lang="en-US" sz="1900" smtClean="0">
              <a:solidFill>
                <a:srgbClr val="A50021"/>
              </a:solidFill>
            </a:endParaRPr>
          </a:p>
        </p:txBody>
      </p:sp>
      <p:pic>
        <p:nvPicPr>
          <p:cNvPr id="21510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2253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05C3B4-E1C7-497D-8341-46945173B2BE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2532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r>
              <a:rPr lang="en-US" sz="1200"/>
              <a:t>Vincent Hedberg - Lunds Universitet</a:t>
            </a:r>
          </a:p>
        </p:txBody>
      </p:sp>
      <p:sp>
        <p:nvSpPr>
          <p:cNvPr id="22533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6C732E29-A604-492B-9E0E-C3CD078E95A9}" type="slidenum">
              <a:rPr lang="en-US" sz="1200"/>
              <a:pPr algn="r" defTabSz="912813" eaLnBrk="1" hangingPunct="1"/>
              <a:t>23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Den stora hadron kollideraren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>
          <a:xfrm>
            <a:off x="0" y="1066800"/>
            <a:ext cx="3886200" cy="5181600"/>
          </a:xfrm>
          <a:prstGeom prst="rect">
            <a:avLst/>
          </a:prstGeom>
          <a:noFill/>
        </p:spPr>
        <p:txBody>
          <a:bodyPr/>
          <a:lstStyle/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latin typeface="+mn-lt"/>
              </a:rPr>
              <a:t>27 km lång </a:t>
            </a:r>
            <a:r>
              <a:rPr lang="sv-SE" sz="1900" kern="0" dirty="0" err="1">
                <a:latin typeface="+mn-lt"/>
              </a:rPr>
              <a:t>proton-proton</a:t>
            </a:r>
            <a:r>
              <a:rPr lang="sv-SE" sz="1900" kern="0" dirty="0">
                <a:latin typeface="+mn-lt"/>
              </a:rPr>
              <a:t> kolliderare som var klar att starta hösten 2008.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chemeClr val="accent2"/>
                </a:solidFill>
                <a:latin typeface="+mn-lt"/>
              </a:rPr>
              <a:t>Den består av 1232 &amp; 392 supraledande magneter.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defRPr/>
            </a:pPr>
            <a:endParaRPr lang="en-US" sz="1900" kern="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2253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2355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A03EFC-323A-4D26-A670-AE4D033C6D87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3556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r>
              <a:rPr lang="en-US" sz="1200"/>
              <a:t>Vincent Hedberg - Lunds Universitet</a:t>
            </a:r>
          </a:p>
        </p:txBody>
      </p:sp>
      <p:sp>
        <p:nvSpPr>
          <p:cNvPr id="23557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2C9DB81E-1388-4E24-B26B-E1AB05896E79}" type="slidenum">
              <a:rPr lang="en-US" sz="1200"/>
              <a:pPr algn="r" defTabSz="912813" eaLnBrk="1" hangingPunct="1"/>
              <a:t>24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Den stora hadron kollideraren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>
          <a:xfrm>
            <a:off x="0" y="1066800"/>
            <a:ext cx="3886200" cy="5181600"/>
          </a:xfrm>
          <a:prstGeom prst="rect">
            <a:avLst/>
          </a:prstGeom>
          <a:noFill/>
        </p:spPr>
        <p:txBody>
          <a:bodyPr/>
          <a:lstStyle/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latin typeface="+mn-lt"/>
              </a:rPr>
              <a:t>27 km lång </a:t>
            </a:r>
            <a:r>
              <a:rPr lang="sv-SE" sz="1900" kern="0" dirty="0" err="1">
                <a:latin typeface="+mn-lt"/>
              </a:rPr>
              <a:t>proton-proton</a:t>
            </a:r>
            <a:r>
              <a:rPr lang="sv-SE" sz="1900" kern="0" dirty="0">
                <a:latin typeface="+mn-lt"/>
              </a:rPr>
              <a:t> kolliderare som var klar att starta hösten 2008.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chemeClr val="accent2"/>
                </a:solidFill>
                <a:latin typeface="+mn-lt"/>
              </a:rPr>
              <a:t>Den består av 1232 &amp; 392 supraledande magneter.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Kollisions energi: 14 TeV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      = vilomassan hos 15 000 protoner. När </a:t>
            </a:r>
            <a:r>
              <a:rPr lang="sv-SE" sz="1900" kern="0" dirty="0" err="1">
                <a:solidFill>
                  <a:srgbClr val="0066CC"/>
                </a:solidFill>
                <a:latin typeface="+mn-lt"/>
              </a:rPr>
              <a:t>Pb-atomer</a:t>
            </a:r>
            <a:r>
              <a:rPr lang="sv-SE" sz="1900" kern="0" dirty="0">
                <a:solidFill>
                  <a:srgbClr val="0066CC"/>
                </a:solidFill>
                <a:latin typeface="+mn-lt"/>
              </a:rPr>
              <a:t> kollideras är energin 1150 TeV.</a:t>
            </a:r>
            <a:endParaRPr lang="sv-SE" sz="1900" kern="0" dirty="0">
              <a:latin typeface="+mn-lt"/>
            </a:endParaRP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defRPr/>
            </a:pPr>
            <a:endParaRPr lang="en-US" sz="1900" kern="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23560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2457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29F36F-9B17-4A29-A19C-8021405A34BC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4580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r>
              <a:rPr lang="en-US" sz="1200"/>
              <a:t>Vincent Hedberg - Lunds Universitet</a:t>
            </a:r>
          </a:p>
        </p:txBody>
      </p:sp>
      <p:sp>
        <p:nvSpPr>
          <p:cNvPr id="24581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8CEF134C-B929-4226-A4DF-E737E36A46D2}" type="slidenum">
              <a:rPr lang="en-US" sz="1200"/>
              <a:pPr algn="r" defTabSz="912813" eaLnBrk="1" hangingPunct="1"/>
              <a:t>25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Den stora hadron kollideraren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>
          <a:xfrm>
            <a:off x="0" y="1066800"/>
            <a:ext cx="3886200" cy="5181600"/>
          </a:xfrm>
          <a:prstGeom prst="rect">
            <a:avLst/>
          </a:prstGeom>
          <a:noFill/>
        </p:spPr>
        <p:txBody>
          <a:bodyPr/>
          <a:lstStyle/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latin typeface="+mn-lt"/>
              </a:rPr>
              <a:t>27 km lång </a:t>
            </a:r>
            <a:r>
              <a:rPr lang="sv-SE" sz="1900" kern="0" dirty="0" err="1">
                <a:latin typeface="+mn-lt"/>
              </a:rPr>
              <a:t>proton-proton</a:t>
            </a:r>
            <a:r>
              <a:rPr lang="sv-SE" sz="1900" kern="0" dirty="0">
                <a:latin typeface="+mn-lt"/>
              </a:rPr>
              <a:t> kolliderare som var klar att starta hösten 2008.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chemeClr val="accent2"/>
                </a:solidFill>
                <a:latin typeface="+mn-lt"/>
              </a:rPr>
              <a:t>Den består av 1232 &amp; 392 supraledande magneter.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Kollisions energi: 14 TeV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      = vilomassan hos 15 000 protoner. När </a:t>
            </a:r>
            <a:r>
              <a:rPr lang="sv-SE" sz="1900" kern="0" dirty="0" err="1">
                <a:solidFill>
                  <a:srgbClr val="0066CC"/>
                </a:solidFill>
                <a:latin typeface="+mn-lt"/>
              </a:rPr>
              <a:t>Pb-atomer</a:t>
            </a:r>
            <a:r>
              <a:rPr lang="sv-SE" sz="1900" kern="0" dirty="0">
                <a:solidFill>
                  <a:srgbClr val="0066CC"/>
                </a:solidFill>
                <a:latin typeface="+mn-lt"/>
              </a:rPr>
              <a:t> kollideras är energin 1150 TeV.</a:t>
            </a:r>
            <a:endParaRPr lang="sv-SE" sz="1900" kern="0" dirty="0">
              <a:latin typeface="+mn-lt"/>
            </a:endParaRP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Protonernas hastighet är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      99,999999991% av ljushastigheten.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defRPr/>
            </a:pPr>
            <a:endParaRPr lang="en-US" sz="1900" kern="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2458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2560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EF68E9-C0C2-4A08-8157-AD8E5E3D395E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25604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r>
              <a:rPr lang="en-US" sz="1200"/>
              <a:t>Vincent Hedberg - Lunds Universitet</a:t>
            </a:r>
          </a:p>
        </p:txBody>
      </p:sp>
      <p:sp>
        <p:nvSpPr>
          <p:cNvPr id="25605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83BDA63A-EA43-4F36-B46A-747D1511B315}" type="slidenum">
              <a:rPr lang="en-US" sz="1200"/>
              <a:pPr algn="r" defTabSz="912813" eaLnBrk="1" hangingPunct="1"/>
              <a:t>26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Den stora hadron kollideraren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>
          <a:xfrm>
            <a:off x="0" y="1066800"/>
            <a:ext cx="3886200" cy="5181600"/>
          </a:xfrm>
          <a:prstGeom prst="rect">
            <a:avLst/>
          </a:prstGeom>
          <a:noFill/>
        </p:spPr>
        <p:txBody>
          <a:bodyPr/>
          <a:lstStyle/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latin typeface="+mn-lt"/>
              </a:rPr>
              <a:t>27 km lång </a:t>
            </a:r>
            <a:r>
              <a:rPr lang="sv-SE" sz="1900" kern="0" dirty="0" err="1">
                <a:latin typeface="+mn-lt"/>
              </a:rPr>
              <a:t>proton-proton</a:t>
            </a:r>
            <a:r>
              <a:rPr lang="sv-SE" sz="1900" kern="0" dirty="0">
                <a:latin typeface="+mn-lt"/>
              </a:rPr>
              <a:t> kolliderare som var klar att starta hösten 2008.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chemeClr val="accent2"/>
                </a:solidFill>
                <a:latin typeface="+mn-lt"/>
              </a:rPr>
              <a:t>Den består av 1232 &amp; 392 supraledande magneter.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Kollisions energi: 14 TeV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      = vilomassan hos 15 000 protoner. När </a:t>
            </a:r>
            <a:r>
              <a:rPr lang="sv-SE" sz="1900" kern="0" dirty="0" err="1">
                <a:solidFill>
                  <a:srgbClr val="0066CC"/>
                </a:solidFill>
                <a:latin typeface="+mn-lt"/>
              </a:rPr>
              <a:t>Pb-atomer</a:t>
            </a:r>
            <a:r>
              <a:rPr lang="sv-SE" sz="1900" kern="0" dirty="0">
                <a:solidFill>
                  <a:srgbClr val="0066CC"/>
                </a:solidFill>
                <a:latin typeface="+mn-lt"/>
              </a:rPr>
              <a:t> kollideras är energin 1150 TeV.</a:t>
            </a:r>
            <a:endParaRPr lang="sv-SE" sz="1900" kern="0" dirty="0">
              <a:latin typeface="+mn-lt"/>
            </a:endParaRP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Protonernas hastighet är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      99,999999991% av ljushastigheten.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FF9900"/>
                </a:solidFill>
                <a:latin typeface="+mn-lt"/>
              </a:rPr>
              <a:t>En miljard kollisioner per sekund.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defRPr/>
            </a:pPr>
            <a:endParaRPr lang="sv-SE" sz="1900" kern="0" dirty="0">
              <a:solidFill>
                <a:srgbClr val="A50021"/>
              </a:solidFill>
              <a:latin typeface="+mn-lt"/>
            </a:endParaRP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1900" kern="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25608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2662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527255-0703-4606-84EC-4B5FA1CC0BBE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26628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r>
              <a:rPr lang="en-US" sz="1200"/>
              <a:t>Vincent Hedberg - Lunds Universitet</a:t>
            </a:r>
          </a:p>
        </p:txBody>
      </p:sp>
      <p:sp>
        <p:nvSpPr>
          <p:cNvPr id="26629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5DFE29CE-6D8C-4E58-9F67-E51C41FBFF00}" type="slidenum">
              <a:rPr lang="en-US" sz="1200"/>
              <a:pPr algn="r" defTabSz="912813" eaLnBrk="1" hangingPunct="1"/>
              <a:t>27</a:t>
            </a:fld>
            <a:endParaRPr lang="en-US" sz="120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Den stora hadron kollideraren</a:t>
            </a:r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>
          <a:xfrm>
            <a:off x="0" y="1066800"/>
            <a:ext cx="3886200" cy="5181600"/>
          </a:xfrm>
          <a:prstGeom prst="rect">
            <a:avLst/>
          </a:prstGeom>
          <a:noFill/>
        </p:spPr>
        <p:txBody>
          <a:bodyPr/>
          <a:lstStyle/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latin typeface="+mn-lt"/>
              </a:rPr>
              <a:t>27 km lång </a:t>
            </a:r>
            <a:r>
              <a:rPr lang="sv-SE" sz="1900" kern="0" dirty="0" err="1">
                <a:latin typeface="+mn-lt"/>
              </a:rPr>
              <a:t>proton-proton</a:t>
            </a:r>
            <a:r>
              <a:rPr lang="sv-SE" sz="1900" kern="0" dirty="0">
                <a:latin typeface="+mn-lt"/>
              </a:rPr>
              <a:t> kolliderare som var klar att starta hösten 2008.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chemeClr val="accent2"/>
                </a:solidFill>
                <a:latin typeface="+mn-lt"/>
              </a:rPr>
              <a:t>Den består av 1232 &amp; 392 supraledande magneter.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Kollisions energi: 14 TeV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66CC"/>
                </a:solidFill>
                <a:latin typeface="+mn-lt"/>
              </a:rPr>
              <a:t>      = vilomassan hos 15 000 protoner. När </a:t>
            </a:r>
            <a:r>
              <a:rPr lang="sv-SE" sz="1900" kern="0" dirty="0" err="1">
                <a:solidFill>
                  <a:srgbClr val="0066CC"/>
                </a:solidFill>
                <a:latin typeface="+mn-lt"/>
              </a:rPr>
              <a:t>Pb-atomer</a:t>
            </a:r>
            <a:r>
              <a:rPr lang="sv-SE" sz="1900" kern="0" dirty="0">
                <a:solidFill>
                  <a:srgbClr val="0066CC"/>
                </a:solidFill>
                <a:latin typeface="+mn-lt"/>
              </a:rPr>
              <a:t> kollideras är energin 1150 TeV.</a:t>
            </a:r>
            <a:endParaRPr lang="sv-SE" sz="1900" kern="0" dirty="0">
              <a:latin typeface="+mn-lt"/>
            </a:endParaRP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Protonernas hastighet är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008000"/>
                </a:solidFill>
                <a:latin typeface="+mn-lt"/>
              </a:rPr>
              <a:t>      99,999999991% av ljushastigheten.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FF9900"/>
                </a:solidFill>
                <a:latin typeface="+mn-lt"/>
              </a:rPr>
              <a:t>En miljard kollisioner per sekund.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q"/>
              <a:defRPr/>
            </a:pPr>
            <a:r>
              <a:rPr lang="sv-SE" sz="1900" kern="0" dirty="0">
                <a:solidFill>
                  <a:srgbClr val="A50021"/>
                </a:solidFill>
                <a:latin typeface="+mn-lt"/>
              </a:rPr>
              <a:t>360 MJ lagrad energi i en av strålarna.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  <a:defRPr/>
            </a:pPr>
            <a:r>
              <a:rPr lang="sv-SE" sz="1900" kern="0" dirty="0">
                <a:solidFill>
                  <a:srgbClr val="A50021"/>
                </a:solidFill>
                <a:latin typeface="+mn-lt"/>
              </a:rPr>
              <a:t>      </a:t>
            </a:r>
            <a:r>
              <a:rPr lang="sv-SE" sz="1900" kern="0" dirty="0">
                <a:solidFill>
                  <a:srgbClr val="7030A0"/>
                </a:solidFill>
                <a:latin typeface="+mn-lt"/>
              </a:rPr>
              <a:t>( 360MJ </a:t>
            </a:r>
            <a:r>
              <a:rPr lang="en-US" sz="1900" kern="0" dirty="0">
                <a:solidFill>
                  <a:srgbClr val="7030A0"/>
                </a:solidFill>
                <a:latin typeface="+mn-lt"/>
              </a:rPr>
              <a:t>~ </a:t>
            </a:r>
            <a:r>
              <a:rPr lang="en-US" sz="1900" kern="0" dirty="0" err="1">
                <a:solidFill>
                  <a:srgbClr val="7030A0"/>
                </a:solidFill>
                <a:latin typeface="+mn-lt"/>
              </a:rPr>
              <a:t>Energin</a:t>
            </a:r>
            <a:r>
              <a:rPr lang="en-US" sz="1900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1900" kern="0" dirty="0" err="1">
                <a:solidFill>
                  <a:srgbClr val="7030A0"/>
                </a:solidFill>
                <a:latin typeface="+mn-lt"/>
              </a:rPr>
              <a:t>hos</a:t>
            </a:r>
            <a:r>
              <a:rPr lang="en-US" sz="1900" kern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sv-SE" sz="1900" kern="0" dirty="0">
                <a:solidFill>
                  <a:srgbClr val="7030A0"/>
                </a:solidFill>
                <a:latin typeface="+mn-lt"/>
              </a:rPr>
              <a:t>ett tåg i 150 km/h eller i explosionen av 77 kg TNT)</a:t>
            </a:r>
          </a:p>
          <a:p>
            <a:pPr marL="468313" indent="-469900" algn="l" defTabSz="912813" eaLnBrk="1" hangingPunct="1">
              <a:lnSpc>
                <a:spcPct val="8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1900" kern="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26632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2338" y="4159250"/>
            <a:ext cx="15668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75" y="4159250"/>
            <a:ext cx="3167063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14300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9E8FB3F8-9FF6-4BD9-96AB-05F737E0EF12}" type="slidenum">
              <a:rPr lang="en-US" smtClean="0"/>
              <a:pPr defTabSz="912813"/>
              <a:t>28</a:t>
            </a:fld>
            <a:endParaRPr lang="en-US" smtClean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Magneter</a:t>
            </a:r>
            <a:r>
              <a:rPr lang="en-US" dirty="0" smtClean="0"/>
              <a:t> for </a:t>
            </a:r>
            <a:r>
              <a:rPr lang="en-US" dirty="0" err="1" smtClean="0"/>
              <a:t>att</a:t>
            </a:r>
            <a:r>
              <a:rPr lang="en-US" dirty="0" smtClean="0"/>
              <a:t> </a:t>
            </a:r>
            <a:r>
              <a:rPr lang="en-US" dirty="0" err="1" smtClean="0"/>
              <a:t>styra</a:t>
            </a:r>
            <a:r>
              <a:rPr lang="en-US" dirty="0" smtClean="0"/>
              <a:t> proton </a:t>
            </a:r>
            <a:r>
              <a:rPr lang="en-US" dirty="0" err="1" smtClean="0"/>
              <a:t>str</a:t>
            </a:r>
            <a:r>
              <a:rPr lang="sv-SE" dirty="0" smtClean="0"/>
              <a:t>å</a:t>
            </a:r>
            <a:r>
              <a:rPr lang="en-US" dirty="0" err="1" smtClean="0"/>
              <a:t>larna</a:t>
            </a:r>
            <a:endParaRPr lang="en-US" dirty="0" smtClean="0"/>
          </a:p>
        </p:txBody>
      </p:sp>
      <p:pic>
        <p:nvPicPr>
          <p:cNvPr id="27653" name="Picture 4" descr="lhc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7315200" y="3276600"/>
            <a:ext cx="166528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/>
              <a:t>Magnet fält:</a:t>
            </a:r>
          </a:p>
          <a:p>
            <a:pPr defTabSz="912813"/>
            <a:r>
              <a:rPr lang="en-US" sz="2000"/>
              <a:t>8.3 Tesla</a:t>
            </a: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7391400" y="1371600"/>
            <a:ext cx="1401763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/>
              <a:t>1232 dipol</a:t>
            </a:r>
          </a:p>
          <a:p>
            <a:pPr defTabSz="912813"/>
            <a:r>
              <a:rPr lang="en-US" sz="2000"/>
              <a:t>magneter</a:t>
            </a:r>
          </a:p>
        </p:txBody>
      </p:sp>
      <p:sp>
        <p:nvSpPr>
          <p:cNvPr id="27656" name="Text Box 7"/>
          <p:cNvSpPr txBox="1">
            <a:spLocks noChangeArrowheads="1"/>
          </p:cNvSpPr>
          <p:nvPr/>
        </p:nvSpPr>
        <p:spPr bwMode="auto">
          <a:xfrm>
            <a:off x="7218363" y="2286000"/>
            <a:ext cx="16827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/>
              <a:t>14 m långa</a:t>
            </a:r>
          </a:p>
          <a:p>
            <a:pPr defTabSz="912813"/>
            <a:r>
              <a:rPr lang="en-US" sz="2000"/>
              <a:t>35 ton tunga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126288" y="4191000"/>
            <a:ext cx="2017712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/>
              <a:t>120 ton</a:t>
            </a:r>
          </a:p>
          <a:p>
            <a:pPr defTabSz="912813"/>
            <a:r>
              <a:rPr lang="en-US" sz="2000"/>
              <a:t>flytande helium</a:t>
            </a:r>
          </a:p>
          <a:p>
            <a:pPr defTabSz="912813"/>
            <a:r>
              <a:rPr lang="en-US" sz="2000"/>
              <a:t>(1.9 K)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7085013" y="5486400"/>
            <a:ext cx="18764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2000"/>
              <a:t>11800 Ampere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322F3BF4-7410-47E7-892E-8B5459EFF337}" type="slidenum">
              <a:rPr lang="en-US" smtClean="0"/>
              <a:pPr defTabSz="912813"/>
              <a:t>29</a:t>
            </a:fld>
            <a:endParaRPr lang="en-US" smtClean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Kaviteter f</a:t>
            </a:r>
            <a:r>
              <a:rPr lang="sv-SE" smtClean="0"/>
              <a:t>ö</a:t>
            </a:r>
            <a:r>
              <a:rPr lang="en-US" smtClean="0"/>
              <a:t>r att ge protonerna energi</a:t>
            </a:r>
          </a:p>
        </p:txBody>
      </p:sp>
      <p:pic>
        <p:nvPicPr>
          <p:cNvPr id="28677" name="Picture 4" descr="lhc_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411480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0007016_06-A4-at-144-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3575" y="3048000"/>
            <a:ext cx="4670425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8" descr="principle_cav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6800"/>
            <a:ext cx="259080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9"/>
          <p:cNvSpPr txBox="1">
            <a:spLocks noChangeArrowheads="1"/>
          </p:cNvSpPr>
          <p:nvPr/>
        </p:nvSpPr>
        <p:spPr bwMode="auto">
          <a:xfrm>
            <a:off x="2667000" y="990600"/>
            <a:ext cx="6477000" cy="192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en-US" sz="2000">
                <a:solidFill>
                  <a:srgbClr val="0066CC"/>
                </a:solidFill>
              </a:rPr>
              <a:t>Magneterna anv</a:t>
            </a:r>
            <a:r>
              <a:rPr lang="sv-SE" sz="2000">
                <a:solidFill>
                  <a:srgbClr val="0066CC"/>
                </a:solidFill>
              </a:rPr>
              <a:t>ä</a:t>
            </a:r>
            <a:r>
              <a:rPr lang="en-US" sz="2000">
                <a:solidFill>
                  <a:srgbClr val="0066CC"/>
                </a:solidFill>
              </a:rPr>
              <a:t>nds f</a:t>
            </a:r>
            <a:r>
              <a:rPr lang="sv-SE" sz="2000">
                <a:solidFill>
                  <a:srgbClr val="0066CC"/>
                </a:solidFill>
              </a:rPr>
              <a:t>ö</a:t>
            </a:r>
            <a:r>
              <a:rPr lang="en-US" sz="2000">
                <a:solidFill>
                  <a:srgbClr val="0066CC"/>
                </a:solidFill>
              </a:rPr>
              <a:t>r att b</a:t>
            </a:r>
            <a:r>
              <a:rPr lang="sv-SE" sz="2000">
                <a:solidFill>
                  <a:srgbClr val="0066CC"/>
                </a:solidFill>
              </a:rPr>
              <a:t>ö</a:t>
            </a:r>
            <a:r>
              <a:rPr lang="en-US" sz="2000">
                <a:solidFill>
                  <a:srgbClr val="0066CC"/>
                </a:solidFill>
              </a:rPr>
              <a:t>ja av protonernas banor och f</a:t>
            </a:r>
            <a:r>
              <a:rPr lang="sv-SE" sz="2000">
                <a:solidFill>
                  <a:srgbClr val="0066CC"/>
                </a:solidFill>
              </a:rPr>
              <a:t>ö</a:t>
            </a:r>
            <a:r>
              <a:rPr lang="en-US" sz="2000">
                <a:solidFill>
                  <a:srgbClr val="0066CC"/>
                </a:solidFill>
              </a:rPr>
              <a:t>r att fokusera str</a:t>
            </a:r>
            <a:r>
              <a:rPr lang="sv-SE" sz="2000">
                <a:solidFill>
                  <a:srgbClr val="0066CC"/>
                </a:solidFill>
              </a:rPr>
              <a:t>å</a:t>
            </a:r>
            <a:r>
              <a:rPr lang="en-US" sz="2000">
                <a:solidFill>
                  <a:srgbClr val="0066CC"/>
                </a:solidFill>
              </a:rPr>
              <a:t>larna.</a:t>
            </a:r>
          </a:p>
          <a:p>
            <a:pPr defTabSz="912813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Kaviteter med starka h</a:t>
            </a:r>
            <a:r>
              <a:rPr lang="sv-SE" sz="2000">
                <a:solidFill>
                  <a:schemeClr val="accent2"/>
                </a:solidFill>
              </a:rPr>
              <a:t>ö</a:t>
            </a:r>
            <a:r>
              <a:rPr lang="en-US" sz="2000">
                <a:solidFill>
                  <a:schemeClr val="accent2"/>
                </a:solidFill>
              </a:rPr>
              <a:t>gfrekventa elektriska f</a:t>
            </a:r>
            <a:r>
              <a:rPr lang="sv-SE" sz="2000">
                <a:solidFill>
                  <a:schemeClr val="accent2"/>
                </a:solidFill>
              </a:rPr>
              <a:t>ä</a:t>
            </a:r>
            <a:r>
              <a:rPr lang="en-US" sz="2000">
                <a:solidFill>
                  <a:schemeClr val="accent2"/>
                </a:solidFill>
              </a:rPr>
              <a:t>lt ger energin till protonerna.</a:t>
            </a:r>
          </a:p>
          <a:p>
            <a:pPr defTabSz="912813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LHC har 2x8 kaviteter som ger 16 MV vid 400 MHz.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C90E30EB-8A46-4EDF-AA63-F4E2A84FBC37}" type="slidenum">
              <a:rPr lang="en-US" smtClean="0"/>
              <a:pPr defTabSz="912813"/>
              <a:t>3</a:t>
            </a:fld>
            <a:endParaRPr lang="en-US" smtClean="0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/>
              <a:t>CERNs 20 medlemsl</a:t>
            </a:r>
            <a:r>
              <a:rPr lang="sv-SE" sz="3600" smtClean="0"/>
              <a:t>änder</a:t>
            </a:r>
            <a:endParaRPr lang="en-US" sz="3600" smtClean="0"/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8686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228600" y="1071563"/>
            <a:ext cx="2514600" cy="3497262"/>
          </a:xfrm>
          <a:prstGeom prst="rect">
            <a:avLst/>
          </a:prstGeom>
          <a:solidFill>
            <a:schemeClr val="bg1">
              <a:alpha val="50195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en-GB" sz="2000">
                <a:solidFill>
                  <a:schemeClr val="bg1"/>
                </a:solidFill>
              </a:rPr>
              <a:t>OBSERVATÖRER: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UNESCO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EU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Israel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Turkiet</a:t>
            </a:r>
          </a:p>
          <a:p>
            <a:pPr algn="l" defTabSz="912813"/>
            <a:r>
              <a:rPr lang="en-GB" sz="2000">
                <a:solidFill>
                  <a:schemeClr val="bg1"/>
                </a:solidFill>
              </a:rPr>
              <a:t>SPECIELLA OBS. </a:t>
            </a:r>
          </a:p>
          <a:p>
            <a:pPr algn="l" defTabSz="912813"/>
            <a:r>
              <a:rPr lang="en-GB" sz="2000">
                <a:solidFill>
                  <a:schemeClr val="bg1"/>
                </a:solidFill>
              </a:rPr>
              <a:t>(för LHC):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USA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Japan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Ryssland</a:t>
            </a:r>
          </a:p>
          <a:p>
            <a:pPr lvl="1" indent="0" algn="l" defTabSz="912813">
              <a:buFontTx/>
              <a:buChar char="•"/>
            </a:pPr>
            <a:r>
              <a:rPr lang="en-GB" sz="1800" b="1">
                <a:solidFill>
                  <a:srgbClr val="FF0000"/>
                </a:solidFill>
              </a:rPr>
              <a:t>Indien</a:t>
            </a:r>
          </a:p>
          <a:p>
            <a:pPr algn="l" defTabSz="912813">
              <a:buFontTx/>
              <a:buChar char="•"/>
            </a:pPr>
            <a:endParaRPr lang="en-GB"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BED28001-DB52-4D96-97DA-0102C8035B23}" type="slidenum">
              <a:rPr lang="en-US" smtClean="0"/>
              <a:pPr defTabSz="912813"/>
              <a:t>30</a:t>
            </a:fld>
            <a:endParaRPr lang="en-US" smtClean="0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smtClean="0"/>
              <a:t>Byggandet av LHC</a:t>
            </a:r>
          </a:p>
        </p:txBody>
      </p:sp>
      <p:pic>
        <p:nvPicPr>
          <p:cNvPr id="7" name="lhc_assembl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43000"/>
            <a:ext cx="6858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C7204106-EC11-4A69-B4AA-1EC83C0BE6AA}" type="slidenum">
              <a:rPr lang="en-US" smtClean="0"/>
              <a:pPr defTabSz="912813"/>
              <a:t>31</a:t>
            </a:fld>
            <a:endParaRPr lang="en-US" smtClean="0"/>
          </a:p>
        </p:txBody>
      </p:sp>
      <p:sp>
        <p:nvSpPr>
          <p:cNvPr id="103428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10 September 2008 – Champagne !</a:t>
            </a:r>
          </a:p>
        </p:txBody>
      </p:sp>
      <p:pic>
        <p:nvPicPr>
          <p:cNvPr id="103432" name="lhc_celebration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066800"/>
            <a:ext cx="8763000" cy="5181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" fill="hold"/>
                                        <p:tgtEl>
                                          <p:spTgt spid="103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4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3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Vincent Hedberg - Lunds Universitet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Rectangle 1028"/>
          <p:cNvSpPr txBox="1">
            <a:spLocks noChangeArrowheads="1"/>
          </p:cNvSpPr>
          <p:nvPr/>
        </p:nvSpPr>
        <p:spPr>
          <a:xfrm>
            <a:off x="914400" y="304800"/>
            <a:ext cx="7467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noProof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LHC – </a:t>
            </a:r>
            <a:r>
              <a:rPr lang="en-US" b="1" kern="0" noProof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motgångar</a:t>
            </a:r>
            <a:r>
              <a:rPr lang="en-US" b="1" kern="0" noProof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b="1" kern="0" noProof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och</a:t>
            </a:r>
            <a:r>
              <a:rPr lang="en-US" b="1" kern="0" noProof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b="1" kern="0" noProof="0" dirty="0" err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framgångar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04800" y="990600"/>
            <a:ext cx="86106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10 September 2008: </a:t>
            </a:r>
            <a:r>
              <a:rPr lang="en-US" sz="2000" dirty="0" err="1" smtClean="0"/>
              <a:t>Protonstrålar</a:t>
            </a:r>
            <a:r>
              <a:rPr lang="en-US" sz="2000" dirty="0" smtClean="0"/>
              <a:t> </a:t>
            </a:r>
            <a:r>
              <a:rPr lang="en-US" sz="2000" dirty="0" err="1" smtClean="0"/>
              <a:t>circulerar</a:t>
            </a:r>
            <a:r>
              <a:rPr lang="en-US" sz="2000" dirty="0" smtClean="0"/>
              <a:t> </a:t>
            </a:r>
            <a:r>
              <a:rPr lang="en-US" sz="2000" dirty="0" err="1" smtClean="0"/>
              <a:t>för</a:t>
            </a:r>
            <a:r>
              <a:rPr lang="en-US" sz="2000" dirty="0" smtClean="0"/>
              <a:t> </a:t>
            </a:r>
            <a:r>
              <a:rPr lang="en-US" sz="2000" dirty="0" err="1" smtClean="0"/>
              <a:t>första</a:t>
            </a:r>
            <a:r>
              <a:rPr lang="en-US" sz="2000" dirty="0" smtClean="0"/>
              <a:t> </a:t>
            </a:r>
            <a:r>
              <a:rPr lang="en-US" sz="2000" dirty="0" err="1" smtClean="0"/>
              <a:t>gången</a:t>
            </a:r>
            <a:r>
              <a:rPr lang="en-US" sz="2000" dirty="0" smtClean="0"/>
              <a:t> i </a:t>
            </a:r>
            <a:r>
              <a:rPr lang="en-US" sz="2000" dirty="0" err="1" smtClean="0"/>
              <a:t>acceleratorn</a:t>
            </a:r>
            <a:r>
              <a:rPr lang="en-US" sz="2000" dirty="0" smtClean="0"/>
              <a:t>.</a:t>
            </a:r>
          </a:p>
          <a:p>
            <a:pPr algn="l" defTabSz="912813"/>
            <a:endParaRPr lang="en-US" sz="2000" dirty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19 September 2008: </a:t>
            </a:r>
            <a:r>
              <a:rPr lang="en-US" sz="2000" dirty="0" smtClean="0"/>
              <a:t>En </a:t>
            </a:r>
            <a:r>
              <a:rPr lang="en-US" sz="2000" dirty="0" err="1"/>
              <a:t>kortslutning</a:t>
            </a:r>
            <a:r>
              <a:rPr lang="en-US" sz="2000" dirty="0"/>
              <a:t> </a:t>
            </a:r>
            <a:r>
              <a:rPr lang="en-US" sz="2000" dirty="0" err="1" smtClean="0"/>
              <a:t>skadar</a:t>
            </a:r>
            <a:r>
              <a:rPr lang="en-US" sz="2000" dirty="0" smtClean="0"/>
              <a:t> </a:t>
            </a:r>
            <a:r>
              <a:rPr lang="en-US" sz="2000" dirty="0"/>
              <a:t>53 </a:t>
            </a:r>
            <a:r>
              <a:rPr lang="en-US" sz="2000" dirty="0" err="1"/>
              <a:t>magneter</a:t>
            </a:r>
            <a:r>
              <a:rPr lang="en-US" sz="2000" dirty="0" smtClean="0"/>
              <a:t>.</a:t>
            </a:r>
          </a:p>
          <a:p>
            <a:pPr algn="l" defTabSz="912813"/>
            <a:endParaRPr lang="en-US" sz="2000" dirty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23 November 2009:  </a:t>
            </a:r>
            <a:r>
              <a:rPr lang="en-US" sz="2000" dirty="0" err="1" smtClean="0"/>
              <a:t>Protoner</a:t>
            </a:r>
            <a:r>
              <a:rPr lang="en-US" sz="2000" dirty="0" smtClean="0"/>
              <a:t> </a:t>
            </a:r>
            <a:r>
              <a:rPr lang="en-US" sz="2000" dirty="0" err="1" smtClean="0"/>
              <a:t>kolliderar</a:t>
            </a:r>
            <a:r>
              <a:rPr lang="en-US" sz="2000" dirty="0" smtClean="0"/>
              <a:t> med </a:t>
            </a:r>
            <a:r>
              <a:rPr lang="en-US" sz="2000" dirty="0" err="1" smtClean="0"/>
              <a:t>energin</a:t>
            </a:r>
            <a:r>
              <a:rPr lang="en-US" sz="2000" dirty="0" smtClean="0"/>
              <a:t> 0.9 </a:t>
            </a:r>
            <a:r>
              <a:rPr lang="en-US" sz="2000" dirty="0" err="1" smtClean="0"/>
              <a:t>TeV</a:t>
            </a:r>
            <a:r>
              <a:rPr lang="en-US" sz="2000" dirty="0" smtClean="0"/>
              <a:t>. </a:t>
            </a:r>
          </a:p>
          <a:p>
            <a:pPr algn="l" defTabSz="912813"/>
            <a:endParaRPr lang="en-US" sz="2000" dirty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2010: </a:t>
            </a:r>
            <a:r>
              <a:rPr lang="en-US" sz="2000" dirty="0" err="1" smtClean="0"/>
              <a:t>Acceleratorn</a:t>
            </a:r>
            <a:r>
              <a:rPr lang="en-US" sz="2000" dirty="0" smtClean="0"/>
              <a:t> </a:t>
            </a:r>
            <a:r>
              <a:rPr lang="en-US" sz="2000" dirty="0" err="1" smtClean="0"/>
              <a:t>kör</a:t>
            </a:r>
            <a:r>
              <a:rPr lang="en-US" sz="2000" dirty="0" smtClean="0"/>
              <a:t> </a:t>
            </a:r>
            <a:r>
              <a:rPr lang="en-US" sz="2000" dirty="0" err="1" smtClean="0"/>
              <a:t>hela</a:t>
            </a:r>
            <a:r>
              <a:rPr lang="en-US" sz="2000" dirty="0" smtClean="0"/>
              <a:t> </a:t>
            </a:r>
            <a:r>
              <a:rPr lang="en-US" sz="2000" dirty="0" err="1" smtClean="0"/>
              <a:t>året</a:t>
            </a:r>
            <a:r>
              <a:rPr lang="en-US" sz="2000" dirty="0" smtClean="0"/>
              <a:t> </a:t>
            </a:r>
            <a:r>
              <a:rPr lang="en-US" sz="2000" dirty="0" err="1" smtClean="0"/>
              <a:t>och</a:t>
            </a:r>
            <a:r>
              <a:rPr lang="en-US" sz="2000" dirty="0" smtClean="0"/>
              <a:t> </a:t>
            </a:r>
            <a:r>
              <a:rPr lang="en-US" sz="2000" dirty="0" err="1" smtClean="0"/>
              <a:t>kolliderar</a:t>
            </a:r>
            <a:r>
              <a:rPr lang="en-US" sz="2000" dirty="0" smtClean="0"/>
              <a:t> </a:t>
            </a:r>
            <a:r>
              <a:rPr lang="en-US" sz="2000" dirty="0" err="1" smtClean="0"/>
              <a:t>protoner</a:t>
            </a:r>
            <a:r>
              <a:rPr lang="en-US" sz="2000" dirty="0" smtClean="0"/>
              <a:t> med      </a:t>
            </a:r>
            <a:r>
              <a:rPr lang="en-US" sz="2000" dirty="0" err="1" smtClean="0"/>
              <a:t>energin</a:t>
            </a:r>
            <a:r>
              <a:rPr lang="en-US" sz="2000" dirty="0" smtClean="0"/>
              <a:t> 7 </a:t>
            </a:r>
            <a:r>
              <a:rPr lang="en-US" sz="2000" dirty="0" err="1" smtClean="0"/>
              <a:t>TeV</a:t>
            </a:r>
            <a:r>
              <a:rPr lang="en-US" sz="2000" dirty="0" smtClean="0"/>
              <a:t> (</a:t>
            </a:r>
            <a:r>
              <a:rPr lang="en-US" sz="2000" dirty="0" err="1" smtClean="0"/>
              <a:t>världsrekord</a:t>
            </a:r>
            <a:r>
              <a:rPr lang="en-US" sz="2000" dirty="0" smtClean="0"/>
              <a:t>) men med </a:t>
            </a:r>
            <a:r>
              <a:rPr lang="en-US" sz="2000" dirty="0" err="1" smtClean="0"/>
              <a:t>få</a:t>
            </a:r>
            <a:r>
              <a:rPr lang="en-US" sz="2000" dirty="0" smtClean="0"/>
              <a:t> </a:t>
            </a:r>
            <a:r>
              <a:rPr lang="en-US" sz="2000" dirty="0" err="1" smtClean="0"/>
              <a:t>kollisoner</a:t>
            </a:r>
            <a:r>
              <a:rPr lang="en-US" sz="2000" dirty="0" smtClean="0"/>
              <a:t> per </a:t>
            </a:r>
            <a:r>
              <a:rPr lang="en-US" sz="2000" dirty="0" err="1" smtClean="0"/>
              <a:t>sekund</a:t>
            </a:r>
            <a:r>
              <a:rPr lang="en-US" sz="2000" dirty="0" smtClean="0"/>
              <a:t>. </a:t>
            </a:r>
          </a:p>
          <a:p>
            <a:pPr algn="l" defTabSz="912813"/>
            <a:endParaRPr lang="en-US" sz="2000" dirty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2011:</a:t>
            </a:r>
            <a:r>
              <a:rPr lang="en-US" sz="2000" dirty="0" smtClean="0"/>
              <a:t> </a:t>
            </a:r>
            <a:r>
              <a:rPr lang="en-US" sz="2000" dirty="0" err="1" smtClean="0"/>
              <a:t>Energin</a:t>
            </a:r>
            <a:r>
              <a:rPr lang="en-US" sz="2000" dirty="0" smtClean="0"/>
              <a:t> </a:t>
            </a:r>
            <a:r>
              <a:rPr lang="en-US" sz="2000" dirty="0" err="1" smtClean="0"/>
              <a:t>är</a:t>
            </a:r>
            <a:r>
              <a:rPr lang="en-US" sz="2000" dirty="0" smtClean="0"/>
              <a:t> 7 </a:t>
            </a:r>
            <a:r>
              <a:rPr lang="en-US" sz="2000" dirty="0" err="1" smtClean="0"/>
              <a:t>TeV</a:t>
            </a:r>
            <a:r>
              <a:rPr lang="en-US" sz="2000" smtClean="0"/>
              <a:t> men </a:t>
            </a:r>
            <a:r>
              <a:rPr lang="en-US" sz="2000" dirty="0" err="1" smtClean="0"/>
              <a:t>många</a:t>
            </a:r>
            <a:r>
              <a:rPr lang="en-US" sz="2000" dirty="0" smtClean="0"/>
              <a:t> </a:t>
            </a:r>
            <a:r>
              <a:rPr lang="en-US" sz="2000" dirty="0" err="1" smtClean="0"/>
              <a:t>fler</a:t>
            </a:r>
            <a:r>
              <a:rPr lang="en-US" sz="2000" dirty="0" smtClean="0"/>
              <a:t> </a:t>
            </a:r>
            <a:r>
              <a:rPr lang="en-US" sz="2000" dirty="0" err="1" smtClean="0"/>
              <a:t>kollisoner</a:t>
            </a:r>
            <a:r>
              <a:rPr lang="en-US" sz="2000" dirty="0" smtClean="0"/>
              <a:t> per </a:t>
            </a:r>
            <a:r>
              <a:rPr lang="en-US" sz="2000" dirty="0" err="1" smtClean="0"/>
              <a:t>sekund</a:t>
            </a:r>
            <a:r>
              <a:rPr lang="en-US" sz="2000" dirty="0" smtClean="0"/>
              <a:t> (</a:t>
            </a:r>
            <a:r>
              <a:rPr lang="en-US" sz="2000" dirty="0" err="1" smtClean="0"/>
              <a:t>världsrekord</a:t>
            </a:r>
            <a:r>
              <a:rPr lang="en-US" sz="2000" dirty="0" smtClean="0"/>
              <a:t>). </a:t>
            </a:r>
          </a:p>
          <a:p>
            <a:pPr algn="l" defTabSz="912813"/>
            <a:endParaRPr lang="en-US" sz="2000" dirty="0" smtClean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2012:</a:t>
            </a:r>
            <a:r>
              <a:rPr lang="en-US" sz="2000" dirty="0" smtClean="0"/>
              <a:t> </a:t>
            </a:r>
            <a:r>
              <a:rPr lang="en-US" sz="2000" dirty="0" err="1" smtClean="0"/>
              <a:t>Energin</a:t>
            </a:r>
            <a:r>
              <a:rPr lang="en-US" sz="2000" dirty="0" smtClean="0"/>
              <a:t> </a:t>
            </a:r>
            <a:r>
              <a:rPr lang="en-US" sz="2000" dirty="0" err="1" smtClean="0"/>
              <a:t>är</a:t>
            </a:r>
            <a:r>
              <a:rPr lang="en-US" sz="2000" dirty="0" smtClean="0"/>
              <a:t> nu 8 </a:t>
            </a:r>
            <a:r>
              <a:rPr lang="en-US" sz="2000" dirty="0" err="1" smtClean="0"/>
              <a:t>TeV</a:t>
            </a:r>
            <a:r>
              <a:rPr lang="en-US" sz="2000" dirty="0" smtClean="0"/>
              <a:t> (</a:t>
            </a:r>
            <a:r>
              <a:rPr lang="en-US" sz="2000" dirty="0" err="1" smtClean="0"/>
              <a:t>världsrekord</a:t>
            </a:r>
            <a:r>
              <a:rPr lang="en-US" sz="2000" dirty="0" smtClean="0"/>
              <a:t>). </a:t>
            </a:r>
          </a:p>
          <a:p>
            <a:pPr algn="l" defTabSz="912813"/>
            <a:endParaRPr lang="en-US" sz="2000" dirty="0"/>
          </a:p>
          <a:p>
            <a:pPr algn="l" defTabSz="912813"/>
            <a:r>
              <a:rPr lang="en-US" sz="2000" dirty="0" smtClean="0">
                <a:solidFill>
                  <a:srgbClr val="FF0000"/>
                </a:solidFill>
              </a:rPr>
              <a:t>2014: </a:t>
            </a:r>
            <a:r>
              <a:rPr lang="en-US" sz="2000" dirty="0" err="1" smtClean="0"/>
              <a:t>Det</a:t>
            </a:r>
            <a:r>
              <a:rPr lang="en-US" sz="2000" dirty="0" smtClean="0"/>
              <a:t> </a:t>
            </a:r>
            <a:r>
              <a:rPr lang="en-US" sz="2000" dirty="0" err="1" smtClean="0"/>
              <a:t>år</a:t>
            </a:r>
            <a:r>
              <a:rPr lang="en-US" sz="2000" dirty="0" smtClean="0"/>
              <a:t> </a:t>
            </a:r>
            <a:r>
              <a:rPr lang="en-US" sz="2000" dirty="0" err="1" smtClean="0"/>
              <a:t>acceleratorn</a:t>
            </a:r>
            <a:r>
              <a:rPr lang="en-US" sz="2000" dirty="0" smtClean="0"/>
              <a:t> </a:t>
            </a:r>
            <a:r>
              <a:rPr lang="en-US" sz="2000" dirty="0" err="1" smtClean="0"/>
              <a:t>är</a:t>
            </a:r>
            <a:r>
              <a:rPr lang="en-US" sz="2000" dirty="0" smtClean="0"/>
              <a:t> </a:t>
            </a:r>
            <a:r>
              <a:rPr lang="en-US" sz="2000" dirty="0" err="1" smtClean="0"/>
              <a:t>planerad</a:t>
            </a:r>
            <a:r>
              <a:rPr lang="en-US" sz="2000" dirty="0" smtClean="0"/>
              <a:t> </a:t>
            </a:r>
            <a:r>
              <a:rPr lang="en-US" sz="2000" dirty="0" err="1" smtClean="0"/>
              <a:t>att</a:t>
            </a:r>
            <a:r>
              <a:rPr lang="en-US" sz="2000" dirty="0" smtClean="0"/>
              <a:t> </a:t>
            </a:r>
            <a:r>
              <a:rPr lang="en-US" sz="2000" dirty="0" err="1" smtClean="0"/>
              <a:t>nå</a:t>
            </a:r>
            <a:r>
              <a:rPr lang="en-US" sz="2000" dirty="0" smtClean="0"/>
              <a:t> 14 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 err="1" smtClean="0"/>
              <a:t>och</a:t>
            </a:r>
            <a:r>
              <a:rPr lang="en-US" sz="2000" dirty="0" smtClean="0"/>
              <a:t> full </a:t>
            </a:r>
            <a:r>
              <a:rPr lang="en-US" sz="2000" dirty="0" err="1" smtClean="0"/>
              <a:t>kollisions</a:t>
            </a:r>
            <a:r>
              <a:rPr lang="en-US" sz="2000" dirty="0" smtClean="0"/>
              <a:t> </a:t>
            </a:r>
            <a:r>
              <a:rPr lang="en-US" sz="2000" dirty="0" err="1" smtClean="0"/>
              <a:t>hastighet</a:t>
            </a:r>
            <a:r>
              <a:rPr lang="en-US" sz="2000" dirty="0" smtClean="0"/>
              <a:t>.</a:t>
            </a:r>
          </a:p>
          <a:p>
            <a:pPr algn="l" defTabSz="912813"/>
            <a:endParaRPr lang="en-US" sz="2000" dirty="0"/>
          </a:p>
          <a:p>
            <a:pPr algn="l" defTabSz="912813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08852264-1317-4DB7-B54D-85F0B8392A5A}" type="slidenum">
              <a:rPr lang="en-US" smtClean="0"/>
              <a:pPr defTabSz="912813"/>
              <a:t>33</a:t>
            </a:fld>
            <a:endParaRPr lang="en-US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066800"/>
            <a:ext cx="6858000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4400" smtClean="0"/>
              <a:t>Experiment vid LHC</a:t>
            </a:r>
            <a:endParaRPr lang="en-US" sz="4400" smtClean="0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3763963" y="4648200"/>
            <a:ext cx="960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chemeClr val="bg1"/>
                </a:solidFill>
              </a:rPr>
              <a:t>ATLAS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895600" y="2528888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chemeClr val="bg1"/>
                </a:solidFill>
              </a:rPr>
              <a:t>CMS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53340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chemeClr val="bg1"/>
                </a:solidFill>
              </a:rPr>
              <a:t>LHCb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1171575" y="4343400"/>
            <a:ext cx="885825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chemeClr val="bg1"/>
                </a:solidFill>
              </a:rPr>
              <a:t>ALICE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3352800" y="5410200"/>
            <a:ext cx="1828800" cy="76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flipV="1">
            <a:off x="3352800" y="4953000"/>
            <a:ext cx="1752600" cy="304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5105400" y="4953000"/>
            <a:ext cx="76200" cy="533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3810000" y="5410200"/>
            <a:ext cx="800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rgbClr val="FFFF00"/>
                </a:solidFill>
              </a:rPr>
              <a:t>CERN</a:t>
            </a:r>
            <a:endParaRPr lang="en-US" sz="1800" b="1">
              <a:solidFill>
                <a:srgbClr val="FFFF00"/>
              </a:solidFill>
            </a:endParaRP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3352800" y="3886200"/>
            <a:ext cx="76200" cy="381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>
            <a:off x="3886200" y="3581400"/>
            <a:ext cx="76200" cy="381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8" name="Line 16"/>
          <p:cNvSpPr>
            <a:spLocks noChangeShapeType="1"/>
          </p:cNvSpPr>
          <p:nvPr/>
        </p:nvSpPr>
        <p:spPr bwMode="auto">
          <a:xfrm flipV="1">
            <a:off x="3429000" y="3962400"/>
            <a:ext cx="533400" cy="304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 flipV="1">
            <a:off x="3352800" y="3581400"/>
            <a:ext cx="533400" cy="304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0" name="Rectangle 18"/>
          <p:cNvSpPr>
            <a:spLocks noGrp="1" noChangeArrowheads="1"/>
          </p:cNvSpPr>
          <p:nvPr>
            <p:ph type="body" idx="1"/>
          </p:nvPr>
        </p:nvSpPr>
        <p:spPr>
          <a:xfrm>
            <a:off x="7086600" y="1295400"/>
            <a:ext cx="1981200" cy="4876800"/>
          </a:xfrm>
          <a:noFill/>
        </p:spPr>
        <p:txBody>
          <a:bodyPr/>
          <a:lstStyle/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800" b="1" u="sng" smtClean="0">
                <a:solidFill>
                  <a:srgbClr val="008000"/>
                </a:solidFill>
              </a:rPr>
              <a:t>Experiment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sv-SE" sz="1200" b="1" u="sng" smtClean="0">
              <a:solidFill>
                <a:srgbClr val="008000"/>
              </a:solidFill>
            </a:endParaRP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sv-SE" sz="1200" b="1" u="sng" smtClean="0">
              <a:solidFill>
                <a:srgbClr val="008000"/>
              </a:solidFill>
            </a:endParaRP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>
                <a:solidFill>
                  <a:schemeClr val="accent2"/>
                </a:solidFill>
              </a:rPr>
              <a:t>ATLAS: 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>
                <a:solidFill>
                  <a:schemeClr val="accent2"/>
                </a:solidFill>
              </a:rPr>
              <a:t>Proton-proton 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>
                <a:solidFill>
                  <a:schemeClr val="accent2"/>
                </a:solidFill>
              </a:rPr>
              <a:t>kollisioner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	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CMS: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Proton-proton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kollisioner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	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ALICE: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Atom-atom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kollisioner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sv-SE" sz="1600" smtClean="0"/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sv-SE" sz="1600" smtClean="0"/>
              <a:t>LHCb: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Proton-proton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kollisioner som ger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b-kvarkar.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2743200" y="3429000"/>
            <a:ext cx="800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sz="1800" b="1">
                <a:solidFill>
                  <a:srgbClr val="FFFF00"/>
                </a:solidFill>
              </a:rPr>
              <a:t>CERN</a:t>
            </a:r>
            <a:endParaRPr lang="en-US" sz="1800" b="1">
              <a:solidFill>
                <a:srgbClr val="FFFF00"/>
              </a:solidFill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3352800" y="5257800"/>
            <a:ext cx="0" cy="152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48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C6DC3430-29B4-4FB7-8E1A-93E161E3087D}" type="slidenum">
              <a:rPr lang="en-US" smtClean="0"/>
              <a:pPr defTabSz="912813"/>
              <a:t>34</a:t>
            </a:fld>
            <a:endParaRPr lang="en-US" smtClean="0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3600" smtClean="0"/>
              <a:t>Svenska forskargrupper</a:t>
            </a:r>
            <a:endParaRPr lang="en-GB" sz="3600" smtClean="0"/>
          </a:p>
        </p:txBody>
      </p:sp>
      <p:pic>
        <p:nvPicPr>
          <p:cNvPr id="34821" name="Picture 4" descr="E:\presentation\Surplus\pictures\alice_draw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895600"/>
            <a:ext cx="40386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 descr="atl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5600"/>
            <a:ext cx="50292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6" descr="E:\presentation\Surplus\pictures\logo_lu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1066800"/>
            <a:ext cx="11398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7" descr="E:\presentation\Surplus\pictures\logo_Uppsala_University_se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1141413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8" descr="E:\presentation\Surplus\pictures\logo_kt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143000"/>
            <a:ext cx="24638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9" descr="E:\presentation\Surplus\pictures\logo_stockhol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1143000"/>
            <a:ext cx="144780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Text Box 10"/>
          <p:cNvSpPr txBox="1">
            <a:spLocks noChangeArrowheads="1"/>
          </p:cNvSpPr>
          <p:nvPr/>
        </p:nvSpPr>
        <p:spPr bwMode="auto">
          <a:xfrm>
            <a:off x="282575" y="2286000"/>
            <a:ext cx="12620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>
                <a:solidFill>
                  <a:srgbClr val="800000"/>
                </a:solidFill>
              </a:rPr>
              <a:t>Uppsala</a:t>
            </a:r>
          </a:p>
          <a:p>
            <a:pPr defTabSz="912813"/>
            <a:r>
              <a:rPr lang="sv-SE" sz="1600">
                <a:solidFill>
                  <a:srgbClr val="800000"/>
                </a:solidFill>
              </a:rPr>
              <a:t>Universitet</a:t>
            </a:r>
            <a:endParaRPr lang="en-GB" sz="1600">
              <a:solidFill>
                <a:srgbClr val="800000"/>
              </a:solidFill>
            </a:endParaRPr>
          </a:p>
        </p:txBody>
      </p:sp>
      <p:sp>
        <p:nvSpPr>
          <p:cNvPr id="34828" name="Line 11"/>
          <p:cNvSpPr>
            <a:spLocks noChangeShapeType="1"/>
          </p:cNvSpPr>
          <p:nvPr/>
        </p:nvSpPr>
        <p:spPr bwMode="auto">
          <a:xfrm>
            <a:off x="1371600" y="2209800"/>
            <a:ext cx="838200" cy="9906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2"/>
          <p:cNvSpPr>
            <a:spLocks noChangeShapeType="1"/>
          </p:cNvSpPr>
          <p:nvPr/>
        </p:nvSpPr>
        <p:spPr bwMode="auto">
          <a:xfrm>
            <a:off x="2819400" y="2438400"/>
            <a:ext cx="0" cy="6858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13"/>
          <p:cNvSpPr>
            <a:spLocks noChangeShapeType="1"/>
          </p:cNvSpPr>
          <p:nvPr/>
        </p:nvSpPr>
        <p:spPr bwMode="auto">
          <a:xfrm flipH="1">
            <a:off x="3429000" y="2057400"/>
            <a:ext cx="1752600" cy="8382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14"/>
          <p:cNvSpPr>
            <a:spLocks noChangeShapeType="1"/>
          </p:cNvSpPr>
          <p:nvPr/>
        </p:nvSpPr>
        <p:spPr bwMode="auto">
          <a:xfrm flipH="1">
            <a:off x="4572000" y="2286000"/>
            <a:ext cx="2971800" cy="762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15"/>
          <p:cNvSpPr>
            <a:spLocks noChangeShapeType="1"/>
          </p:cNvSpPr>
          <p:nvPr/>
        </p:nvSpPr>
        <p:spPr bwMode="auto">
          <a:xfrm flipH="1">
            <a:off x="7620000" y="2514600"/>
            <a:ext cx="381000" cy="838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Text Box 16"/>
          <p:cNvSpPr txBox="1">
            <a:spLocks noChangeArrowheads="1"/>
          </p:cNvSpPr>
          <p:nvPr/>
        </p:nvSpPr>
        <p:spPr bwMode="auto">
          <a:xfrm>
            <a:off x="1219200" y="5791200"/>
            <a:ext cx="2727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000">
                <a:solidFill>
                  <a:schemeClr val="folHlink"/>
                </a:solidFill>
              </a:rPr>
              <a:t>ATLAS experimentet</a:t>
            </a:r>
            <a:endParaRPr lang="en-GB" sz="2000">
              <a:solidFill>
                <a:schemeClr val="folHlink"/>
              </a:solidFill>
            </a:endParaRPr>
          </a:p>
        </p:txBody>
      </p:sp>
      <p:sp>
        <p:nvSpPr>
          <p:cNvPr id="34834" name="Text Box 17"/>
          <p:cNvSpPr txBox="1">
            <a:spLocks noChangeArrowheads="1"/>
          </p:cNvSpPr>
          <p:nvPr/>
        </p:nvSpPr>
        <p:spPr bwMode="auto">
          <a:xfrm>
            <a:off x="5715000" y="5791200"/>
            <a:ext cx="264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000">
                <a:solidFill>
                  <a:schemeClr val="accent2"/>
                </a:solidFill>
              </a:rPr>
              <a:t>ALICE experimentet</a:t>
            </a:r>
            <a:endParaRPr lang="en-GB"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CEFD1181-A2FF-474B-B0DC-F6167F642563}" type="slidenum">
              <a:rPr lang="en-US" smtClean="0"/>
              <a:pPr defTabSz="912813"/>
              <a:t>35</a:t>
            </a:fld>
            <a:endParaRPr lang="en-US" smtClean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title"/>
          </p:nvPr>
        </p:nvSpPr>
        <p:spPr>
          <a:xfrm>
            <a:off x="1047750" y="152400"/>
            <a:ext cx="7010400" cy="685800"/>
          </a:xfrm>
        </p:spPr>
        <p:txBody>
          <a:bodyPr/>
          <a:lstStyle/>
          <a:p>
            <a:pPr eaLnBrk="1" hangingPunct="1">
              <a:defRPr/>
            </a:pPr>
            <a:r>
              <a:rPr lang="sv-SE" sz="3600" smtClean="0"/>
              <a:t>Detektering av partiklar</a:t>
            </a:r>
            <a:endParaRPr lang="en-GB" sz="3600" smtClean="0"/>
          </a:p>
        </p:txBody>
      </p:sp>
      <p:pic>
        <p:nvPicPr>
          <p:cNvPr id="35845" name="Picture 4" descr="decay_chart"/>
          <p:cNvPicPr>
            <a:picLocks noChangeAspect="1" noChangeArrowheads="1"/>
          </p:cNvPicPr>
          <p:nvPr/>
        </p:nvPicPr>
        <p:blipFill>
          <a:blip r:embed="rId2" cstate="print"/>
          <a:srcRect l="15677" t="11288" b="7903"/>
          <a:stretch>
            <a:fillRect/>
          </a:stretch>
        </p:blipFill>
        <p:spPr bwMode="auto">
          <a:xfrm>
            <a:off x="2314575" y="1828800"/>
            <a:ext cx="6810375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2619375" y="1066800"/>
            <a:ext cx="1276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000"/>
              <a:t>Spår</a:t>
            </a:r>
          </a:p>
          <a:p>
            <a:pPr defTabSz="912813"/>
            <a:r>
              <a:rPr lang="sv-SE" sz="2000"/>
              <a:t>Detektor</a:t>
            </a:r>
            <a:endParaRPr lang="en-GB" sz="2000"/>
          </a:p>
        </p:txBody>
      </p:sp>
      <p:sp>
        <p:nvSpPr>
          <p:cNvPr id="35847" name="Text Box 6"/>
          <p:cNvSpPr txBox="1">
            <a:spLocks noChangeArrowheads="1"/>
          </p:cNvSpPr>
          <p:nvPr/>
        </p:nvSpPr>
        <p:spPr bwMode="auto">
          <a:xfrm>
            <a:off x="3943350" y="1143000"/>
            <a:ext cx="1835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/>
              <a:t>Elektromagnetisk</a:t>
            </a:r>
          </a:p>
          <a:p>
            <a:pPr defTabSz="912813"/>
            <a:r>
              <a:rPr lang="sv-SE" sz="1600"/>
              <a:t>Kalorimeter</a:t>
            </a:r>
            <a:endParaRPr lang="en-GB" sz="1600"/>
          </a:p>
        </p:txBody>
      </p:sp>
      <p:sp>
        <p:nvSpPr>
          <p:cNvPr id="35848" name="Text Box 7"/>
          <p:cNvSpPr txBox="1">
            <a:spLocks noChangeArrowheads="1"/>
          </p:cNvSpPr>
          <p:nvPr/>
        </p:nvSpPr>
        <p:spPr bwMode="auto">
          <a:xfrm>
            <a:off x="5695950" y="1066800"/>
            <a:ext cx="1584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000"/>
              <a:t>Hadronsk</a:t>
            </a:r>
          </a:p>
          <a:p>
            <a:pPr defTabSz="912813"/>
            <a:r>
              <a:rPr lang="sv-SE" sz="2000"/>
              <a:t>Kalorimeter</a:t>
            </a:r>
            <a:endParaRPr lang="en-GB" sz="2000"/>
          </a:p>
        </p:txBody>
      </p:sp>
      <p:sp>
        <p:nvSpPr>
          <p:cNvPr id="35849" name="Text Box 8"/>
          <p:cNvSpPr txBox="1">
            <a:spLocks noChangeArrowheads="1"/>
          </p:cNvSpPr>
          <p:nvPr/>
        </p:nvSpPr>
        <p:spPr bwMode="auto">
          <a:xfrm>
            <a:off x="7558088" y="1038225"/>
            <a:ext cx="1276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000"/>
              <a:t>Myon</a:t>
            </a:r>
          </a:p>
          <a:p>
            <a:pPr defTabSz="912813"/>
            <a:r>
              <a:rPr lang="sv-SE" sz="2000"/>
              <a:t>Detektor</a:t>
            </a:r>
            <a:endParaRPr lang="en-GB" sz="2000"/>
          </a:p>
        </p:txBody>
      </p:sp>
      <p:sp>
        <p:nvSpPr>
          <p:cNvPr id="35850" name="Line 9"/>
          <p:cNvSpPr>
            <a:spLocks noChangeShapeType="1"/>
          </p:cNvSpPr>
          <p:nvPr/>
        </p:nvSpPr>
        <p:spPr bwMode="auto">
          <a:xfrm>
            <a:off x="438150" y="2286000"/>
            <a:ext cx="1981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Line 10"/>
          <p:cNvSpPr>
            <a:spLocks noChangeShapeType="1"/>
          </p:cNvSpPr>
          <p:nvPr/>
        </p:nvSpPr>
        <p:spPr bwMode="auto">
          <a:xfrm>
            <a:off x="438150" y="3124200"/>
            <a:ext cx="1981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Line 11"/>
          <p:cNvSpPr>
            <a:spLocks noChangeShapeType="1"/>
          </p:cNvSpPr>
          <p:nvPr/>
        </p:nvSpPr>
        <p:spPr bwMode="auto">
          <a:xfrm>
            <a:off x="438150" y="3886200"/>
            <a:ext cx="1981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Line 12"/>
          <p:cNvSpPr>
            <a:spLocks noChangeShapeType="1"/>
          </p:cNvSpPr>
          <p:nvPr/>
        </p:nvSpPr>
        <p:spPr bwMode="auto">
          <a:xfrm>
            <a:off x="438150" y="4648200"/>
            <a:ext cx="1981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Line 13"/>
          <p:cNvSpPr>
            <a:spLocks noChangeShapeType="1"/>
          </p:cNvSpPr>
          <p:nvPr/>
        </p:nvSpPr>
        <p:spPr bwMode="auto">
          <a:xfrm>
            <a:off x="438150" y="5562600"/>
            <a:ext cx="19812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Text Box 14"/>
          <p:cNvSpPr txBox="1">
            <a:spLocks noChangeArrowheads="1"/>
          </p:cNvSpPr>
          <p:nvPr/>
        </p:nvSpPr>
        <p:spPr bwMode="auto">
          <a:xfrm>
            <a:off x="666750" y="1828800"/>
            <a:ext cx="130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/>
              <a:t>Fotoner</a:t>
            </a:r>
            <a:endParaRPr lang="en-GB" sz="2400"/>
          </a:p>
        </p:txBody>
      </p:sp>
      <p:sp>
        <p:nvSpPr>
          <p:cNvPr id="35856" name="Text Box 15"/>
          <p:cNvSpPr txBox="1">
            <a:spLocks noChangeArrowheads="1"/>
          </p:cNvSpPr>
          <p:nvPr/>
        </p:nvSpPr>
        <p:spPr bwMode="auto">
          <a:xfrm>
            <a:off x="438150" y="2667000"/>
            <a:ext cx="1712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/>
              <a:t>Elektroner</a:t>
            </a:r>
            <a:endParaRPr lang="en-GB" sz="2400"/>
          </a:p>
        </p:txBody>
      </p:sp>
      <p:sp>
        <p:nvSpPr>
          <p:cNvPr id="35857" name="Text Box 16"/>
          <p:cNvSpPr txBox="1">
            <a:spLocks noChangeArrowheads="1"/>
          </p:cNvSpPr>
          <p:nvPr/>
        </p:nvSpPr>
        <p:spPr bwMode="auto">
          <a:xfrm>
            <a:off x="666750" y="3505200"/>
            <a:ext cx="1246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/>
              <a:t>Myoner</a:t>
            </a:r>
            <a:endParaRPr lang="en-GB" sz="2400"/>
          </a:p>
        </p:txBody>
      </p:sp>
      <p:sp>
        <p:nvSpPr>
          <p:cNvPr id="35858" name="Text Box 17"/>
          <p:cNvSpPr txBox="1">
            <a:spLocks noChangeArrowheads="1"/>
          </p:cNvSpPr>
          <p:nvPr/>
        </p:nvSpPr>
        <p:spPr bwMode="auto">
          <a:xfrm>
            <a:off x="742950" y="4267200"/>
            <a:ext cx="1425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/>
              <a:t>Protoner</a:t>
            </a:r>
          </a:p>
          <a:p>
            <a:pPr defTabSz="912813"/>
            <a:r>
              <a:rPr lang="sv-SE" sz="2400"/>
              <a:t>Pioner</a:t>
            </a:r>
            <a:endParaRPr lang="en-GB" sz="2400"/>
          </a:p>
        </p:txBody>
      </p:sp>
      <p:sp>
        <p:nvSpPr>
          <p:cNvPr id="35859" name="Text Box 18"/>
          <p:cNvSpPr txBox="1">
            <a:spLocks noChangeArrowheads="1"/>
          </p:cNvSpPr>
          <p:nvPr/>
        </p:nvSpPr>
        <p:spPr bwMode="auto">
          <a:xfrm>
            <a:off x="590550" y="5181600"/>
            <a:ext cx="167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/>
              <a:t>Neutroner</a:t>
            </a:r>
            <a:endParaRPr lang="en-GB" sz="2400"/>
          </a:p>
        </p:txBody>
      </p:sp>
      <p:sp>
        <p:nvSpPr>
          <p:cNvPr id="35860" name="Text Box 19"/>
          <p:cNvSpPr txBox="1">
            <a:spLocks noChangeArrowheads="1"/>
          </p:cNvSpPr>
          <p:nvPr/>
        </p:nvSpPr>
        <p:spPr bwMode="auto">
          <a:xfrm>
            <a:off x="2241550" y="5943600"/>
            <a:ext cx="690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2400">
                <a:solidFill>
                  <a:srgbClr val="800000"/>
                </a:solidFill>
              </a:rPr>
              <a:t>Innersta lager                             Yttersta lager</a:t>
            </a:r>
            <a:endParaRPr lang="en-GB" sz="2400">
              <a:solidFill>
                <a:srgbClr val="800000"/>
              </a:solidFill>
            </a:endParaRPr>
          </a:p>
        </p:txBody>
      </p:sp>
      <p:sp>
        <p:nvSpPr>
          <p:cNvPr id="35861" name="Line 20"/>
          <p:cNvSpPr>
            <a:spLocks noChangeShapeType="1"/>
          </p:cNvSpPr>
          <p:nvPr/>
        </p:nvSpPr>
        <p:spPr bwMode="auto">
          <a:xfrm>
            <a:off x="4476750" y="6172200"/>
            <a:ext cx="23622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E4CDA9AC-8A7F-4428-8C0D-D12BE6B1256F}" type="slidenum">
              <a:rPr lang="en-US" smtClean="0"/>
              <a:pPr defTabSz="912813"/>
              <a:t>36</a:t>
            </a:fld>
            <a:endParaRPr lang="en-US" smtClean="0"/>
          </a:p>
        </p:txBody>
      </p:sp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4000" dirty="0" smtClean="0"/>
              <a:t>ATLAS experimentet</a:t>
            </a:r>
            <a:endParaRPr lang="en-GB" sz="4000" dirty="0" smtClean="0"/>
          </a:p>
        </p:txBody>
      </p:sp>
      <p:pic>
        <p:nvPicPr>
          <p:cNvPr id="36869" name="Picture 4" descr="atl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586740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5867400" y="1066800"/>
            <a:ext cx="3276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</a:pPr>
            <a:r>
              <a:rPr lang="sv-SE" sz="2400" dirty="0"/>
              <a:t>ATLAS Experimentet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§"/>
            </a:pPr>
            <a:r>
              <a:rPr lang="sv-SE" sz="1800" dirty="0"/>
              <a:t>Längd: 44m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§"/>
            </a:pPr>
            <a:r>
              <a:rPr lang="sv-SE" sz="1800" dirty="0"/>
              <a:t>Diameter: 22m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§"/>
            </a:pPr>
            <a:r>
              <a:rPr lang="sv-SE" sz="1800" dirty="0"/>
              <a:t>Vikt: 6000 ton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Char char="§"/>
            </a:pPr>
            <a:r>
              <a:rPr lang="sv-SE" sz="1800" dirty="0"/>
              <a:t>Kollaboration: 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</a:pPr>
            <a:r>
              <a:rPr lang="sv-SE" sz="1800" dirty="0"/>
              <a:t>       </a:t>
            </a:r>
            <a:r>
              <a:rPr lang="sv-SE" sz="1800" dirty="0" smtClean="0"/>
              <a:t>2900 </a:t>
            </a:r>
            <a:r>
              <a:rPr lang="sv-SE" sz="1800" dirty="0"/>
              <a:t>fysiker </a:t>
            </a:r>
          </a:p>
          <a:p>
            <a:pPr marL="468313" indent="-469900" algn="l" defTabSz="912813" eaLnBrk="1" hangingPunct="1">
              <a:spcBef>
                <a:spcPct val="20000"/>
              </a:spcBef>
              <a:buClr>
                <a:srgbClr val="A50021"/>
              </a:buClr>
              <a:buFont typeface="Wingdings" pitchFamily="2" charset="2"/>
              <a:buNone/>
            </a:pPr>
            <a:r>
              <a:rPr lang="sv-SE" sz="1600" dirty="0"/>
              <a:t>	(</a:t>
            </a:r>
            <a:r>
              <a:rPr lang="en-US" sz="1600" dirty="0"/>
              <a:t>&gt;</a:t>
            </a:r>
            <a:r>
              <a:rPr lang="sv-SE" sz="1600" dirty="0" smtClean="0"/>
              <a:t>173 </a:t>
            </a:r>
            <a:r>
              <a:rPr lang="sv-SE" sz="1600" dirty="0"/>
              <a:t>Univ., </a:t>
            </a:r>
            <a:r>
              <a:rPr lang="sv-SE" sz="1600" dirty="0" smtClean="0"/>
              <a:t>37 </a:t>
            </a:r>
            <a:r>
              <a:rPr lang="sv-SE" sz="1600" dirty="0"/>
              <a:t>Länder) </a:t>
            </a:r>
            <a:endParaRPr lang="en-US" sz="1600" dirty="0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0" y="4800600"/>
            <a:ext cx="45100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>
              <a:buClr>
                <a:srgbClr val="0066CC"/>
              </a:buClr>
              <a:buFont typeface="Wingdings" pitchFamily="2" charset="2"/>
              <a:buChar char="§"/>
            </a:pPr>
            <a:r>
              <a:rPr lang="sv-SE" sz="1800" dirty="0"/>
              <a:t> </a:t>
            </a:r>
            <a:r>
              <a:rPr lang="sv-SE" sz="1800" dirty="0" err="1"/>
              <a:t>Myon</a:t>
            </a:r>
            <a:r>
              <a:rPr lang="sv-SE" sz="1800" dirty="0"/>
              <a:t> detektor </a:t>
            </a:r>
          </a:p>
          <a:p>
            <a:pPr lvl="1" indent="0" algn="l" defTabSz="912813">
              <a:buClr>
                <a:srgbClr val="008000"/>
              </a:buClr>
              <a:buFont typeface="Wingdings" pitchFamily="2" charset="2"/>
              <a:buChar char="§"/>
            </a:pPr>
            <a:r>
              <a:rPr lang="sv-SE" sz="1800" dirty="0"/>
              <a:t> </a:t>
            </a:r>
            <a:r>
              <a:rPr lang="sv-SE" sz="1800" dirty="0" err="1"/>
              <a:t>Hadrons</a:t>
            </a:r>
            <a:r>
              <a:rPr lang="sv-SE" sz="1800" dirty="0"/>
              <a:t> kalorimeter</a:t>
            </a:r>
          </a:p>
          <a:p>
            <a:pPr lvl="2" indent="0" algn="l" defTabSz="912813">
              <a:buClr>
                <a:srgbClr val="FF9900"/>
              </a:buClr>
              <a:buFont typeface="Wingdings" pitchFamily="2" charset="2"/>
              <a:buChar char="§"/>
            </a:pPr>
            <a:r>
              <a:rPr lang="sv-SE" sz="1800" dirty="0"/>
              <a:t> Elektromagnetisk kalorimeter </a:t>
            </a:r>
          </a:p>
          <a:p>
            <a:pPr lvl="3" indent="0" algn="l" defTabSz="912813">
              <a:buClr>
                <a:srgbClr val="FFFF00"/>
              </a:buClr>
              <a:buFont typeface="Wingdings" pitchFamily="2" charset="2"/>
              <a:buChar char="§"/>
            </a:pPr>
            <a:r>
              <a:rPr lang="sv-SE" sz="1800" dirty="0"/>
              <a:t> Spår detektor</a:t>
            </a:r>
            <a:endParaRPr lang="en-US" sz="1800" dirty="0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V="1">
            <a:off x="1219200" y="3733800"/>
            <a:ext cx="1066800" cy="990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V="1">
            <a:off x="2438400" y="2971800"/>
            <a:ext cx="304800" cy="2057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H="1" flipV="1">
            <a:off x="3048000" y="2819400"/>
            <a:ext cx="457200" cy="2438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flipV="1">
            <a:off x="3200400" y="5791200"/>
            <a:ext cx="12954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H="1" flipV="1">
            <a:off x="3200400" y="2590800"/>
            <a:ext cx="1295400" cy="3200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H="1" flipV="1">
            <a:off x="762000" y="4114800"/>
            <a:ext cx="45720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atla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48200" y="3505200"/>
            <a:ext cx="4495800" cy="2712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D4DA030B-C0CC-42E4-8F35-CA4EE5407429}" type="slidenum">
              <a:rPr lang="en-US" smtClean="0"/>
              <a:pPr defTabSz="912813"/>
              <a:t>37</a:t>
            </a:fld>
            <a:endParaRPr lang="en-US" smtClean="0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467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En proton-proton </a:t>
            </a:r>
            <a:r>
              <a:rPr lang="en-US" sz="2800" dirty="0" err="1" smtClean="0"/>
              <a:t>kollision</a:t>
            </a:r>
            <a:r>
              <a:rPr lang="en-US" sz="2800" dirty="0" smtClean="0"/>
              <a:t> i ATLAS</a:t>
            </a:r>
          </a:p>
        </p:txBody>
      </p:sp>
      <p:pic>
        <p:nvPicPr>
          <p:cNvPr id="121860" name="particle_event_3d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066800"/>
            <a:ext cx="6477000" cy="5180013"/>
          </a:xfrm>
        </p:spPr>
      </p:pic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609600" y="3657600"/>
            <a:ext cx="838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04800" y="2895600"/>
            <a:ext cx="866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/>
              <a:t>LHC</a:t>
            </a:r>
            <a:endParaRPr lang="en-GB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28600" y="3657600"/>
            <a:ext cx="1119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800">
                <a:solidFill>
                  <a:schemeClr val="accent2"/>
                </a:solidFill>
              </a:rPr>
              <a:t>protoner</a:t>
            </a:r>
            <a:endParaRPr lang="en-GB" sz="1800">
              <a:solidFill>
                <a:schemeClr val="accent2"/>
              </a:solidFill>
            </a:endParaRP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 flipH="1">
            <a:off x="7924800" y="3657600"/>
            <a:ext cx="838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8101013" y="2895600"/>
            <a:ext cx="866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/>
              <a:t>LHC</a:t>
            </a:r>
            <a:endParaRPr lang="en-GB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8024813" y="3657600"/>
            <a:ext cx="111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800">
                <a:solidFill>
                  <a:schemeClr val="accent2"/>
                </a:solidFill>
              </a:rPr>
              <a:t>protoner</a:t>
            </a:r>
            <a:endParaRPr lang="en-GB" sz="18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0" fill="hold"/>
                                        <p:tgtEl>
                                          <p:spTgt spid="121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186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1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1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86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Vincent Hedberg - Lunds Universitet</a:t>
            </a:r>
          </a:p>
        </p:txBody>
      </p:sp>
      <p:sp>
        <p:nvSpPr>
          <p:cNvPr id="419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7DF98B-C945-44D2-998F-A8F0B77DC1EF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41988" name="Slide Number Placeholder 2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9419128-7F17-4E11-9857-1CC5E71B5881}" type="slidenum">
              <a:rPr lang="en-US" sz="1200"/>
              <a:pPr algn="r" eaLnBrk="1" hangingPunct="1"/>
              <a:t>38</a:t>
            </a:fld>
            <a:endParaRPr lang="en-US" sz="1200"/>
          </a:p>
        </p:txBody>
      </p:sp>
      <p:pic>
        <p:nvPicPr>
          <p:cNvPr id="6" name="atlas_event_2009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143000"/>
            <a:ext cx="6875463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14400" y="304800"/>
            <a:ext cx="74676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En proton-proton </a:t>
            </a:r>
            <a:r>
              <a:rPr lang="en-US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kollision</a:t>
            </a:r>
            <a:r>
              <a:rPr lang="en-US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i ATLAS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Vincent Hedberg - Lunds Universitet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14400" y="304800"/>
            <a:ext cx="74676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En </a:t>
            </a:r>
            <a:r>
              <a:rPr lang="en-US" b="1" kern="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atom-atom </a:t>
            </a:r>
            <a:r>
              <a:rPr lang="en-US" b="1" kern="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kollision</a:t>
            </a:r>
            <a:r>
              <a:rPr lang="en-US" b="1" kern="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i ATLAS</a:t>
            </a:r>
          </a:p>
        </p:txBody>
      </p:sp>
      <p:pic>
        <p:nvPicPr>
          <p:cNvPr id="5" name="HI_event_slow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219200"/>
            <a:ext cx="8686800" cy="488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EC786685-9C42-4DBF-AE16-4536E528BA80}" type="slidenum">
              <a:rPr lang="en-US" smtClean="0"/>
              <a:pPr defTabSz="912813"/>
              <a:t>4</a:t>
            </a:fld>
            <a:endParaRPr lang="en-US" smtClean="0"/>
          </a:p>
        </p:txBody>
      </p:sp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dirty="0" err="1" smtClean="0"/>
              <a:t>Cern</a:t>
            </a:r>
            <a:r>
              <a:rPr lang="en-US" sz="4400" dirty="0" smtClean="0"/>
              <a:t> </a:t>
            </a:r>
            <a:r>
              <a:rPr lang="en-US" sz="4400" dirty="0" err="1" smtClean="0"/>
              <a:t>i</a:t>
            </a:r>
            <a:r>
              <a:rPr lang="en-US" sz="4400" dirty="0" smtClean="0"/>
              <a:t> </a:t>
            </a:r>
            <a:r>
              <a:rPr lang="en-US" sz="4400" dirty="0" err="1" smtClean="0"/>
              <a:t>siffror</a:t>
            </a:r>
            <a:endParaRPr lang="en-US" sz="4400" dirty="0" smtClean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5791200" cy="4953000"/>
          </a:xfrm>
        </p:spPr>
        <p:txBody>
          <a:bodyPr/>
          <a:lstStyle/>
          <a:p>
            <a:pPr defTabSz="912813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000" smtClean="0"/>
              <a:t>CERNs budget </a:t>
            </a:r>
            <a:r>
              <a:rPr lang="sv-SE" sz="2000" smtClean="0"/>
              <a:t>ä</a:t>
            </a:r>
            <a:r>
              <a:rPr lang="en-US" sz="2000" smtClean="0"/>
              <a:t>r </a:t>
            </a:r>
            <a:r>
              <a:rPr lang="en-US" sz="2000" smtClean="0">
                <a:solidFill>
                  <a:schemeClr val="accent2"/>
                </a:solidFill>
              </a:rPr>
              <a:t>6 miljarder kronor</a:t>
            </a:r>
            <a:r>
              <a:rPr lang="en-US" sz="2000" smtClean="0"/>
              <a:t> av vilka 2.56% (150 miljoner kronor) betalas av Sverige.</a:t>
            </a:r>
          </a:p>
          <a:p>
            <a:pPr defTabSz="912813" eaLnBrk="1" hangingPunct="1">
              <a:lnSpc>
                <a:spcPct val="90000"/>
              </a:lnSpc>
            </a:pPr>
            <a:endParaRPr lang="en-US" sz="2600" smtClean="0"/>
          </a:p>
        </p:txBody>
      </p:sp>
      <p:pic>
        <p:nvPicPr>
          <p:cNvPr id="6150" name="Picture 4" descr="arial_view_c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295400"/>
            <a:ext cx="3130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Vincent Hedberg - Lunds Universitet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4114800" y="2286000"/>
            <a:ext cx="2743200" cy="38100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78824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" name="Picture 10" descr="gzero_ani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4114800"/>
            <a:ext cx="46914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gzero_ani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114800"/>
            <a:ext cx="46914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4648200" y="4343400"/>
            <a:ext cx="381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5562600" y="4343400"/>
            <a:ext cx="4572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105400" y="4038600"/>
            <a:ext cx="381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sz="3200"/>
              <a:t>H</a:t>
            </a:r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5581650" y="4835525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5562600" y="4800600"/>
            <a:ext cx="342900" cy="3667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1800">
                <a:solidFill>
                  <a:schemeClr val="hlink"/>
                </a:solidFill>
              </a:rPr>
              <a:t>Z</a:t>
            </a: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4819650" y="3463925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800600" y="3429000"/>
            <a:ext cx="342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1800">
                <a:solidFill>
                  <a:srgbClr val="0066CC"/>
                </a:solidFill>
              </a:rPr>
              <a:t>Z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 flipH="1" flipV="1">
            <a:off x="4572000" y="2743200"/>
            <a:ext cx="304800" cy="7620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flipV="1">
            <a:off x="5029200" y="2743200"/>
            <a:ext cx="76200" cy="6858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5"/>
          <p:cNvSpPr>
            <a:spLocks noChangeShapeType="1"/>
          </p:cNvSpPr>
          <p:nvPr/>
        </p:nvSpPr>
        <p:spPr bwMode="auto">
          <a:xfrm>
            <a:off x="5867400" y="5105400"/>
            <a:ext cx="762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>
            <a:off x="5867400" y="5105400"/>
            <a:ext cx="5334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4267200" y="2209800"/>
            <a:ext cx="60166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en-US" sz="3200" dirty="0">
                <a:solidFill>
                  <a:srgbClr val="002060"/>
                </a:solidFill>
              </a:rPr>
              <a:t>e</a:t>
            </a:r>
            <a:r>
              <a:rPr lang="en-US" sz="3200" baseline="300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4953000" y="2209800"/>
            <a:ext cx="57626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en-US" sz="3200" dirty="0">
                <a:solidFill>
                  <a:srgbClr val="002060"/>
                </a:solidFill>
              </a:rPr>
              <a:t>e</a:t>
            </a:r>
            <a:r>
              <a:rPr lang="en-US" sz="3200" baseline="300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5715000" y="5486400"/>
            <a:ext cx="61436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en-US" sz="32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3200" baseline="30000" dirty="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6324600" y="5181600"/>
            <a:ext cx="588963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/>
            <a:r>
              <a:rPr lang="en-US" sz="3200" dirty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3200" baseline="30000" dirty="0">
                <a:solidFill>
                  <a:schemeClr val="accent2"/>
                </a:solidFill>
              </a:rPr>
              <a:t>-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191000" y="3429000"/>
            <a:ext cx="4286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3600" dirty="0"/>
              <a:t>p</a:t>
            </a:r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6019800" y="3505200"/>
            <a:ext cx="4286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3600" dirty="0"/>
              <a:t>p</a:t>
            </a:r>
          </a:p>
        </p:txBody>
      </p: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5181600" y="3276600"/>
            <a:ext cx="1249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 dirty="0"/>
              <a:t>Kort livstid</a:t>
            </a:r>
            <a:endParaRPr lang="en-GB" sz="1600" dirty="0"/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4267200" y="4876800"/>
            <a:ext cx="1249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 dirty="0"/>
              <a:t>Kort livstid</a:t>
            </a:r>
            <a:endParaRPr lang="en-GB" sz="1600" dirty="0"/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4495800" y="5715000"/>
            <a:ext cx="1257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 dirty="0"/>
              <a:t>Lång livstid</a:t>
            </a:r>
            <a:endParaRPr lang="en-GB" sz="1600" dirty="0"/>
          </a:p>
        </p:txBody>
      </p:sp>
      <p:sp>
        <p:nvSpPr>
          <p:cNvPr id="9" name="Oval 14"/>
          <p:cNvSpPr>
            <a:spLocks noChangeArrowheads="1"/>
          </p:cNvSpPr>
          <p:nvPr/>
        </p:nvSpPr>
        <p:spPr bwMode="auto">
          <a:xfrm>
            <a:off x="5029200" y="4038600"/>
            <a:ext cx="5334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 algn="ctr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defTabSz="912813"/>
            <a:endParaRPr lang="en-US"/>
          </a:p>
        </p:txBody>
      </p:sp>
      <p:sp>
        <p:nvSpPr>
          <p:cNvPr id="36" name="Line 23"/>
          <p:cNvSpPr>
            <a:spLocks noChangeShapeType="1"/>
          </p:cNvSpPr>
          <p:nvPr/>
        </p:nvSpPr>
        <p:spPr bwMode="auto">
          <a:xfrm flipH="1" flipV="1">
            <a:off x="5029200" y="3733800"/>
            <a:ext cx="152400" cy="3048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24"/>
          <p:cNvSpPr>
            <a:spLocks noChangeShapeType="1"/>
          </p:cNvSpPr>
          <p:nvPr/>
        </p:nvSpPr>
        <p:spPr bwMode="auto">
          <a:xfrm>
            <a:off x="5486400" y="4572000"/>
            <a:ext cx="152400" cy="3048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5410200" y="2438400"/>
            <a:ext cx="1257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sv-SE" sz="1600" dirty="0"/>
              <a:t>Lång livstid</a:t>
            </a:r>
            <a:endParaRPr lang="en-GB" sz="1600" dirty="0"/>
          </a:p>
        </p:txBody>
      </p:sp>
      <p:pic>
        <p:nvPicPr>
          <p:cNvPr id="39" name="Picture 2" descr="C:\Users\Vincent\Desktop\1112300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66800"/>
            <a:ext cx="3821703" cy="5181600"/>
          </a:xfrm>
          <a:prstGeom prst="rect">
            <a:avLst/>
          </a:prstGeom>
          <a:noFill/>
        </p:spPr>
      </p:pic>
      <p:sp useBgFill="1">
        <p:nvSpPr>
          <p:cNvPr id="41" name="Rectangle 40"/>
          <p:cNvSpPr/>
          <p:nvPr/>
        </p:nvSpPr>
        <p:spPr bwMode="auto">
          <a:xfrm>
            <a:off x="2743200" y="1066800"/>
            <a:ext cx="1295400" cy="1219200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43200" y="121920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</a:rPr>
              <a:t>Higgs </a:t>
            </a:r>
            <a:r>
              <a:rPr lang="en-US" sz="2200" dirty="0" err="1" smtClean="0">
                <a:solidFill>
                  <a:schemeClr val="accent2"/>
                </a:solidFill>
              </a:rPr>
              <a:t>partikeln</a:t>
            </a:r>
            <a:r>
              <a:rPr lang="en-US" sz="2200" dirty="0" smtClean="0">
                <a:solidFill>
                  <a:schemeClr val="accent2"/>
                </a:solidFill>
              </a:rPr>
              <a:t> </a:t>
            </a:r>
            <a:r>
              <a:rPr lang="en-US" sz="2200" dirty="0" err="1" smtClean="0">
                <a:solidFill>
                  <a:schemeClr val="accent2"/>
                </a:solidFill>
              </a:rPr>
              <a:t>förklarar</a:t>
            </a:r>
            <a:r>
              <a:rPr lang="en-US" sz="2200" dirty="0" smtClean="0">
                <a:solidFill>
                  <a:schemeClr val="accent2"/>
                </a:solidFill>
              </a:rPr>
              <a:t> </a:t>
            </a:r>
            <a:r>
              <a:rPr lang="en-US" sz="2200" dirty="0" err="1" smtClean="0">
                <a:solidFill>
                  <a:schemeClr val="accent2"/>
                </a:solidFill>
              </a:rPr>
              <a:t>varför</a:t>
            </a:r>
            <a:r>
              <a:rPr lang="en-US" sz="2200" dirty="0" smtClean="0">
                <a:solidFill>
                  <a:schemeClr val="accent2"/>
                </a:solidFill>
              </a:rPr>
              <a:t> </a:t>
            </a:r>
            <a:r>
              <a:rPr lang="en-US" sz="2200" dirty="0" err="1" smtClean="0">
                <a:solidFill>
                  <a:schemeClr val="accent2"/>
                </a:solidFill>
              </a:rPr>
              <a:t>materian</a:t>
            </a:r>
            <a:r>
              <a:rPr lang="en-US" sz="2200" dirty="0" smtClean="0">
                <a:solidFill>
                  <a:schemeClr val="accent2"/>
                </a:solidFill>
              </a:rPr>
              <a:t> </a:t>
            </a:r>
            <a:r>
              <a:rPr lang="en-US" sz="2200" dirty="0" err="1" smtClean="0">
                <a:solidFill>
                  <a:schemeClr val="accent2"/>
                </a:solidFill>
              </a:rPr>
              <a:t>har</a:t>
            </a:r>
            <a:r>
              <a:rPr lang="en-US" sz="2200" dirty="0" smtClean="0">
                <a:solidFill>
                  <a:schemeClr val="accent2"/>
                </a:solidFill>
              </a:rPr>
              <a:t> </a:t>
            </a:r>
            <a:r>
              <a:rPr lang="en-US" sz="2200" dirty="0" err="1" smtClean="0">
                <a:solidFill>
                  <a:schemeClr val="accent2"/>
                </a:solidFill>
              </a:rPr>
              <a:t>massa</a:t>
            </a:r>
            <a:r>
              <a:rPr lang="en-US" sz="2200" dirty="0" smtClean="0">
                <a:solidFill>
                  <a:schemeClr val="accent2"/>
                </a:solidFill>
              </a:rPr>
              <a:t>. Den </a:t>
            </a:r>
            <a:r>
              <a:rPr lang="en-US" sz="2200" dirty="0" err="1" smtClean="0">
                <a:solidFill>
                  <a:schemeClr val="accent2"/>
                </a:solidFill>
              </a:rPr>
              <a:t>kan</a:t>
            </a:r>
            <a:r>
              <a:rPr lang="en-US" sz="2200" dirty="0" smtClean="0">
                <a:solidFill>
                  <a:schemeClr val="accent2"/>
                </a:solidFill>
              </a:rPr>
              <a:t> </a:t>
            </a:r>
            <a:r>
              <a:rPr lang="en-US" sz="2200" dirty="0" err="1" smtClean="0">
                <a:solidFill>
                  <a:schemeClr val="accent2"/>
                </a:solidFill>
              </a:rPr>
              <a:t>sönderfalla</a:t>
            </a:r>
            <a:r>
              <a:rPr lang="en-US" sz="2200" dirty="0" smtClean="0">
                <a:solidFill>
                  <a:schemeClr val="accent2"/>
                </a:solidFill>
              </a:rPr>
              <a:t> </a:t>
            </a:r>
            <a:r>
              <a:rPr lang="en-US" sz="2200" dirty="0" err="1" smtClean="0">
                <a:solidFill>
                  <a:schemeClr val="accent2"/>
                </a:solidFill>
              </a:rPr>
              <a:t>på</a:t>
            </a:r>
            <a:r>
              <a:rPr lang="en-US" sz="2200" dirty="0" smtClean="0">
                <a:solidFill>
                  <a:schemeClr val="accent2"/>
                </a:solidFill>
              </a:rPr>
              <a:t> </a:t>
            </a:r>
            <a:r>
              <a:rPr lang="en-US" sz="2200" dirty="0" err="1" smtClean="0">
                <a:solidFill>
                  <a:schemeClr val="accent2"/>
                </a:solidFill>
              </a:rPr>
              <a:t>olika</a:t>
            </a:r>
            <a:r>
              <a:rPr lang="en-US" sz="2200" dirty="0" smtClean="0">
                <a:solidFill>
                  <a:schemeClr val="accent2"/>
                </a:solidFill>
              </a:rPr>
              <a:t> </a:t>
            </a:r>
            <a:r>
              <a:rPr lang="en-US" sz="2200" dirty="0" err="1" smtClean="0">
                <a:solidFill>
                  <a:schemeClr val="accent2"/>
                </a:solidFill>
              </a:rPr>
              <a:t>sätt</a:t>
            </a:r>
            <a:r>
              <a:rPr lang="en-US" sz="2200" dirty="0" smtClean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13715" y="2286000"/>
            <a:ext cx="239841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Senaste</a:t>
            </a:r>
            <a:r>
              <a:rPr lang="en-US" sz="2000" dirty="0" smtClean="0"/>
              <a:t> </a:t>
            </a:r>
            <a:r>
              <a:rPr lang="en-US" sz="2000" dirty="0" err="1" smtClean="0"/>
              <a:t>resultat</a:t>
            </a:r>
            <a:r>
              <a:rPr lang="en-US" sz="2000" dirty="0" smtClean="0"/>
              <a:t>:</a:t>
            </a:r>
          </a:p>
          <a:p>
            <a:endParaRPr lang="en-US" sz="2000" dirty="0" smtClean="0"/>
          </a:p>
          <a:p>
            <a:r>
              <a:rPr lang="en-US" sz="2000" dirty="0" smtClean="0"/>
              <a:t>Higgs </a:t>
            </a:r>
            <a:r>
              <a:rPr lang="en-US" sz="2000" dirty="0" err="1" smtClean="0"/>
              <a:t>partikeln</a:t>
            </a:r>
            <a:endParaRPr lang="en-US" sz="2000" dirty="0" smtClean="0"/>
          </a:p>
          <a:p>
            <a:r>
              <a:rPr lang="en-US" sz="2000" dirty="0" err="1" smtClean="0"/>
              <a:t>måste</a:t>
            </a:r>
            <a:r>
              <a:rPr lang="en-US" sz="2000" dirty="0" smtClean="0"/>
              <a:t> ha en </a:t>
            </a:r>
            <a:r>
              <a:rPr lang="en-US" sz="2000" dirty="0" err="1" smtClean="0"/>
              <a:t>massa</a:t>
            </a:r>
            <a:endParaRPr lang="en-US" sz="2000" dirty="0" smtClean="0"/>
          </a:p>
          <a:p>
            <a:r>
              <a:rPr lang="en-US" sz="2000" dirty="0" smtClean="0"/>
              <a:t>i </a:t>
            </a:r>
            <a:r>
              <a:rPr lang="en-US" sz="2000" dirty="0" err="1" smtClean="0"/>
              <a:t>ett</a:t>
            </a:r>
            <a:r>
              <a:rPr lang="en-US" sz="2000" dirty="0" smtClean="0"/>
              <a:t> </a:t>
            </a:r>
            <a:r>
              <a:rPr lang="en-US" sz="2000" dirty="0" err="1" smtClean="0"/>
              <a:t>visst</a:t>
            </a:r>
            <a:r>
              <a:rPr lang="en-US" sz="2000" dirty="0" smtClean="0"/>
              <a:t> </a:t>
            </a:r>
            <a:r>
              <a:rPr lang="en-US" sz="2000" dirty="0" err="1" smtClean="0"/>
              <a:t>område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Antydan</a:t>
            </a:r>
            <a:r>
              <a:rPr lang="en-US" sz="2000" dirty="0" smtClean="0"/>
              <a:t> till en</a:t>
            </a:r>
          </a:p>
          <a:p>
            <a:r>
              <a:rPr lang="en-US" sz="2000" dirty="0" smtClean="0"/>
              <a:t>signal </a:t>
            </a:r>
            <a:r>
              <a:rPr lang="en-US" sz="2000" dirty="0" err="1" smtClean="0"/>
              <a:t>när</a:t>
            </a:r>
            <a:r>
              <a:rPr lang="en-US" sz="2000" dirty="0" smtClean="0"/>
              <a:t> all data</a:t>
            </a:r>
          </a:p>
          <a:p>
            <a:r>
              <a:rPr lang="en-US" sz="2000" dirty="0" err="1" smtClean="0"/>
              <a:t>från</a:t>
            </a:r>
            <a:r>
              <a:rPr lang="en-US" sz="2000" dirty="0" smtClean="0"/>
              <a:t> ATLAS </a:t>
            </a:r>
            <a:r>
              <a:rPr lang="en-US" sz="2000" dirty="0" err="1" smtClean="0"/>
              <a:t>och</a:t>
            </a:r>
            <a:endParaRPr lang="en-US" sz="2000" dirty="0" smtClean="0"/>
          </a:p>
          <a:p>
            <a:r>
              <a:rPr lang="en-US" sz="2000" dirty="0" smtClean="0"/>
              <a:t>CMS </a:t>
            </a:r>
            <a:r>
              <a:rPr lang="en-US" sz="2000" dirty="0" err="1" smtClean="0"/>
              <a:t>kombineras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4" name="Rectangle 8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Hur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anv</a:t>
            </a:r>
            <a:r>
              <a:rPr kumimoji="0" lang="sv-S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ä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nder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man ATLAS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Vincent Hedberg - Lunds Universitet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8AD6F2-EB2A-4DCA-B57E-286481AD2AD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Rectangle 8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Hur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anv</a:t>
            </a:r>
            <a:r>
              <a:rPr kumimoji="0" lang="sv-SE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ä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nder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man ATLAS ?</a:t>
            </a: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>
          <a:xfrm>
            <a:off x="1295400" y="990600"/>
            <a:ext cx="7010400" cy="609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b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Higgs particle to </a:t>
            </a:r>
            <a:r>
              <a:rPr lang="en-US" sz="4000" b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+mj-ea"/>
                <a:cs typeface="+mj-cs"/>
              </a:rPr>
              <a:t>ZZ</a:t>
            </a:r>
            <a:r>
              <a:rPr lang="en-US" sz="2800" b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?</a:t>
            </a:r>
          </a:p>
        </p:txBody>
      </p:sp>
      <p:pic>
        <p:nvPicPr>
          <p:cNvPr id="5" name="higgs_ee_mum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883229"/>
            <a:ext cx="7543800" cy="4243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4F6D6F16-9546-4449-A16E-FDA36F2FB390}" type="slidenum">
              <a:rPr lang="en-US" smtClean="0"/>
              <a:pPr defTabSz="912813"/>
              <a:t>42</a:t>
            </a:fld>
            <a:endParaRPr lang="en-US" smtClean="0"/>
          </a:p>
        </p:txBody>
      </p:sp>
      <p:sp>
        <p:nvSpPr>
          <p:cNvPr id="78865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err="1" smtClean="0"/>
              <a:t>Hur</a:t>
            </a:r>
            <a:r>
              <a:rPr lang="en-US" sz="3200" dirty="0" smtClean="0"/>
              <a:t> </a:t>
            </a:r>
            <a:r>
              <a:rPr lang="en-US" sz="3200" dirty="0" err="1" smtClean="0"/>
              <a:t>anv</a:t>
            </a:r>
            <a:r>
              <a:rPr lang="sv-SE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</a:t>
            </a:r>
            <a:r>
              <a:rPr lang="en-US" sz="3200" dirty="0" err="1" smtClean="0"/>
              <a:t>nder</a:t>
            </a:r>
            <a:r>
              <a:rPr lang="en-US" sz="3200" dirty="0" smtClean="0"/>
              <a:t> man ATLAS ?</a:t>
            </a:r>
          </a:p>
        </p:txBody>
      </p:sp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609600" y="990600"/>
            <a:ext cx="2494593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dirty="0" err="1">
                <a:solidFill>
                  <a:schemeClr val="accent2"/>
                </a:solidFill>
              </a:rPr>
              <a:t>Svart</a:t>
            </a:r>
            <a:r>
              <a:rPr lang="en-US" sz="4000" dirty="0">
                <a:solidFill>
                  <a:schemeClr val="accent2"/>
                </a:solidFill>
              </a:rPr>
              <a:t> </a:t>
            </a:r>
            <a:r>
              <a:rPr lang="en-US" sz="4000" dirty="0" err="1">
                <a:solidFill>
                  <a:schemeClr val="accent2"/>
                </a:solidFill>
              </a:rPr>
              <a:t>H</a:t>
            </a:r>
            <a:r>
              <a:rPr lang="en-US" sz="4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å</a:t>
            </a:r>
            <a:r>
              <a:rPr lang="en-US" sz="4000" dirty="0" err="1">
                <a:solidFill>
                  <a:schemeClr val="accent2"/>
                </a:solidFill>
              </a:rPr>
              <a:t>l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152400" y="1600200"/>
            <a:ext cx="3352800" cy="1328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 err="1"/>
              <a:t>Signatur</a:t>
            </a:r>
            <a:r>
              <a:rPr lang="en-US" sz="1800" dirty="0"/>
              <a:t>: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1800" dirty="0" err="1"/>
              <a:t>Många</a:t>
            </a:r>
            <a:r>
              <a:rPr lang="en-US" sz="1800" dirty="0"/>
              <a:t> </a:t>
            </a:r>
            <a:r>
              <a:rPr lang="en-US" sz="1800" dirty="0" err="1"/>
              <a:t>partiklar</a:t>
            </a:r>
            <a:r>
              <a:rPr lang="en-US" sz="1800" dirty="0"/>
              <a:t>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partiklar</a:t>
            </a:r>
            <a:r>
              <a:rPr lang="en-US" sz="1800" dirty="0"/>
              <a:t> med </a:t>
            </a:r>
            <a:r>
              <a:rPr lang="en-US" sz="1800" dirty="0" err="1"/>
              <a:t>h</a:t>
            </a: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ö</a:t>
            </a:r>
            <a:r>
              <a:rPr lang="en-US" sz="1800" dirty="0" err="1"/>
              <a:t>g</a:t>
            </a:r>
            <a:r>
              <a:rPr lang="en-US" sz="1800" dirty="0"/>
              <a:t> </a:t>
            </a:r>
            <a:r>
              <a:rPr lang="en-US" sz="1800" dirty="0" err="1"/>
              <a:t>energi</a:t>
            </a:r>
            <a:r>
              <a:rPr lang="en-US" sz="1800" dirty="0"/>
              <a:t>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stor</a:t>
            </a:r>
            <a:r>
              <a:rPr lang="en-US" sz="1800" dirty="0"/>
              <a:t> </a:t>
            </a:r>
            <a:r>
              <a:rPr lang="en-US" sz="1800" dirty="0" err="1"/>
              <a:t>vinkel</a:t>
            </a:r>
            <a:r>
              <a:rPr lang="en-US" sz="1800" dirty="0"/>
              <a:t> till proton </a:t>
            </a:r>
            <a:r>
              <a:rPr lang="en-US" sz="1800" dirty="0" err="1"/>
              <a:t>str</a:t>
            </a:r>
            <a:r>
              <a:rPr lang="en-US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å</a:t>
            </a:r>
            <a:r>
              <a:rPr lang="en-US" sz="1800" dirty="0" err="1"/>
              <a:t>larna</a:t>
            </a:r>
            <a:r>
              <a:rPr lang="en-US" sz="1800" dirty="0"/>
              <a:t>.</a:t>
            </a:r>
          </a:p>
        </p:txBody>
      </p:sp>
      <p:sp>
        <p:nvSpPr>
          <p:cNvPr id="44040" name="Line 21"/>
          <p:cNvSpPr>
            <a:spLocks noChangeShapeType="1"/>
          </p:cNvSpPr>
          <p:nvPr/>
        </p:nvSpPr>
        <p:spPr bwMode="auto">
          <a:xfrm flipH="1" flipV="1">
            <a:off x="1295400" y="3200400"/>
            <a:ext cx="304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22"/>
          <p:cNvSpPr>
            <a:spLocks noChangeShapeType="1"/>
          </p:cNvSpPr>
          <p:nvPr/>
        </p:nvSpPr>
        <p:spPr bwMode="auto">
          <a:xfrm flipV="1">
            <a:off x="1981200" y="3200400"/>
            <a:ext cx="3810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23"/>
          <p:cNvSpPr>
            <a:spLocks noChangeShapeType="1"/>
          </p:cNvSpPr>
          <p:nvPr/>
        </p:nvSpPr>
        <p:spPr bwMode="auto">
          <a:xfrm>
            <a:off x="2209800" y="40386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24"/>
          <p:cNvSpPr>
            <a:spLocks noChangeShapeType="1"/>
          </p:cNvSpPr>
          <p:nvPr/>
        </p:nvSpPr>
        <p:spPr bwMode="auto">
          <a:xfrm flipH="1">
            <a:off x="838200" y="4038600"/>
            <a:ext cx="609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25"/>
          <p:cNvSpPr>
            <a:spLocks noChangeShapeType="1"/>
          </p:cNvSpPr>
          <p:nvPr/>
        </p:nvSpPr>
        <p:spPr bwMode="auto">
          <a:xfrm flipH="1">
            <a:off x="1295400" y="4343400"/>
            <a:ext cx="3048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26"/>
          <p:cNvSpPr>
            <a:spLocks noChangeShapeType="1"/>
          </p:cNvSpPr>
          <p:nvPr/>
        </p:nvSpPr>
        <p:spPr bwMode="auto">
          <a:xfrm>
            <a:off x="2057400" y="4343400"/>
            <a:ext cx="3810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75" name="Oval 27"/>
          <p:cNvSpPr>
            <a:spLocks noChangeArrowheads="1"/>
          </p:cNvSpPr>
          <p:nvPr/>
        </p:nvSpPr>
        <p:spPr bwMode="auto">
          <a:xfrm>
            <a:off x="1447800" y="365760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0"/>
                  <a:invGamma/>
                </a:schemeClr>
              </a:gs>
            </a:gsLst>
            <a:lin ang="540000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047" name="Text Box 28"/>
          <p:cNvSpPr txBox="1">
            <a:spLocks noChangeArrowheads="1"/>
          </p:cNvSpPr>
          <p:nvPr/>
        </p:nvSpPr>
        <p:spPr bwMode="auto">
          <a:xfrm>
            <a:off x="152400" y="5129213"/>
            <a:ext cx="328295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dist" defTabSz="912813"/>
            <a:r>
              <a:rPr lang="en-US" sz="1800"/>
              <a:t>Om hål produceras kommer</a:t>
            </a:r>
          </a:p>
          <a:p>
            <a:pPr algn="dist" defTabSz="912813"/>
            <a:r>
              <a:rPr lang="en-US" sz="1800"/>
              <a:t>de enligt teorin att försvinna</a:t>
            </a:r>
          </a:p>
          <a:p>
            <a:pPr algn="dist" defTabSz="912813"/>
            <a:r>
              <a:rPr lang="en-US" sz="1800"/>
              <a:t>efter 10</a:t>
            </a:r>
            <a:r>
              <a:rPr lang="en-US" sz="1800" baseline="30000"/>
              <a:t>-26</a:t>
            </a:r>
            <a:r>
              <a:rPr lang="en-US" sz="1800"/>
              <a:t>s.</a:t>
            </a:r>
            <a:r>
              <a:rPr lang="en-US" sz="2000"/>
              <a:t> </a:t>
            </a:r>
          </a:p>
        </p:txBody>
      </p:sp>
      <p:pic>
        <p:nvPicPr>
          <p:cNvPr id="4" name="particle_event_n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0" y="1563688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4CCB4A0C-95D5-4F23-AD37-B01E7F98887C}" type="slidenum">
              <a:rPr lang="en-US" smtClean="0"/>
              <a:pPr defTabSz="912813"/>
              <a:t>43</a:t>
            </a:fld>
            <a:endParaRPr lang="en-US" smtClean="0"/>
          </a:p>
        </p:txBody>
      </p:sp>
      <p:sp>
        <p:nvSpPr>
          <p:cNvPr id="1638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Svarta hål = jordens undergång ?</a:t>
            </a:r>
          </a:p>
        </p:txBody>
      </p:sp>
      <p:pic>
        <p:nvPicPr>
          <p:cNvPr id="45061" name="Picture 1028" descr="400px-Cosmic_ray_flux_versus_particle_energ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295400"/>
            <a:ext cx="358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1030" descr="cosmic_rays-7156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66800"/>
            <a:ext cx="4876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1033"/>
          <p:cNvSpPr>
            <a:spLocks noChangeArrowheads="1"/>
          </p:cNvSpPr>
          <p:nvPr/>
        </p:nvSpPr>
        <p:spPr bwMode="auto">
          <a:xfrm>
            <a:off x="7315200" y="1295400"/>
            <a:ext cx="182880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sz="1400" b="1"/>
              <a:t>Energispektrum </a:t>
            </a:r>
          </a:p>
          <a:p>
            <a:pPr defTabSz="912813"/>
            <a:r>
              <a:rPr lang="en-US" sz="1400" b="1"/>
              <a:t>kosmisk strålning</a:t>
            </a:r>
          </a:p>
        </p:txBody>
      </p:sp>
      <p:sp>
        <p:nvSpPr>
          <p:cNvPr id="45064" name="Line 1034"/>
          <p:cNvSpPr>
            <a:spLocks noChangeShapeType="1"/>
          </p:cNvSpPr>
          <p:nvPr/>
        </p:nvSpPr>
        <p:spPr bwMode="auto">
          <a:xfrm>
            <a:off x="8153400" y="41148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Text Box 1035"/>
          <p:cNvSpPr txBox="1">
            <a:spLocks noChangeArrowheads="1"/>
          </p:cNvSpPr>
          <p:nvPr/>
        </p:nvSpPr>
        <p:spPr bwMode="auto">
          <a:xfrm>
            <a:off x="7543800" y="4114800"/>
            <a:ext cx="5746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sz="1600">
                <a:solidFill>
                  <a:schemeClr val="accent2"/>
                </a:solidFill>
              </a:rPr>
              <a:t>LHC</a:t>
            </a:r>
          </a:p>
        </p:txBody>
      </p:sp>
      <p:sp>
        <p:nvSpPr>
          <p:cNvPr id="45066" name="Text Box 1037"/>
          <p:cNvSpPr txBox="1">
            <a:spLocks noChangeArrowheads="1"/>
          </p:cNvSpPr>
          <p:nvPr/>
        </p:nvSpPr>
        <p:spPr bwMode="auto">
          <a:xfrm>
            <a:off x="3048000" y="3657600"/>
            <a:ext cx="25908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sv-SE" sz="1800"/>
              <a:t>I den kosmiska strålningen finns protoner med högre energi än i LHC. Antalet kollisioner i LHC under ett år motsvarar ca 1000-10000 år av kollisioner i atmosfären.</a:t>
            </a:r>
            <a:endParaRPr lang="en-GB" sz="1800"/>
          </a:p>
        </p:txBody>
      </p:sp>
      <p:pic>
        <p:nvPicPr>
          <p:cNvPr id="163857" name="cern_black_hole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3657600"/>
            <a:ext cx="2971800" cy="23764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20" fill="hold"/>
                                        <p:tgtEl>
                                          <p:spTgt spid="1638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38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8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38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57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608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8EB5F053-BF10-4B0B-AEAC-88AFF587C9A0}" type="slidenum">
              <a:rPr lang="en-US" smtClean="0"/>
              <a:pPr defTabSz="912813"/>
              <a:t>44</a:t>
            </a:fld>
            <a:endParaRPr lang="en-US" smtClean="0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mtClean="0"/>
              <a:t>Vilka andra problem </a:t>
            </a:r>
            <a:r>
              <a:rPr lang="en-US" smtClean="0"/>
              <a:t>å</a:t>
            </a:r>
            <a:r>
              <a:rPr lang="sv-SE" smtClean="0"/>
              <a:t>terst</a:t>
            </a:r>
            <a:r>
              <a:rPr lang="en-US" smtClean="0"/>
              <a:t>å</a:t>
            </a:r>
            <a:r>
              <a:rPr lang="sv-SE" smtClean="0"/>
              <a:t>r att l</a:t>
            </a:r>
            <a:r>
              <a:rPr lang="en-US" smtClean="0"/>
              <a:t>ö</a:t>
            </a:r>
            <a:r>
              <a:rPr lang="sv-SE" smtClean="0"/>
              <a:t>sa ?</a:t>
            </a:r>
            <a:endParaRPr lang="en-US" smtClean="0"/>
          </a:p>
        </p:txBody>
      </p:sp>
      <p:pic>
        <p:nvPicPr>
          <p:cNvPr id="46086" name="Picture 6" descr="WMA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066800"/>
            <a:ext cx="393541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114800" y="1600200"/>
            <a:ext cx="4800600" cy="2514600"/>
          </a:xfrm>
          <a:noFill/>
        </p:spPr>
        <p:txBody>
          <a:bodyPr/>
          <a:lstStyle/>
          <a:p>
            <a:pPr defTabSz="912813" eaLnBrk="1" hangingPunct="1">
              <a:buClr>
                <a:schemeClr val="tx1"/>
              </a:buClr>
              <a:buFont typeface="Wingdings" pitchFamily="2" charset="2"/>
              <a:buChar char="q"/>
            </a:pPr>
            <a:r>
              <a:rPr lang="sv-SE" sz="2000" b="1" smtClean="0">
                <a:solidFill>
                  <a:schemeClr val="accent2"/>
                </a:solidFill>
              </a:rPr>
              <a:t>Rotationshastigheten hos stjärnorna i galaxer är för hög för att kunna förklaras av den kända materian.</a:t>
            </a:r>
          </a:p>
          <a:p>
            <a:pPr defTabSz="912813" eaLnBrk="1" hangingPunct="1">
              <a:buClr>
                <a:schemeClr val="tx1"/>
              </a:buClr>
              <a:buFont typeface="Wingdings" pitchFamily="2" charset="2"/>
              <a:buChar char="q"/>
            </a:pPr>
            <a:endParaRPr lang="sv-SE" sz="1000" smtClean="0"/>
          </a:p>
          <a:p>
            <a:pPr defTabSz="912813" eaLnBrk="1" hangingPunct="1">
              <a:buClr>
                <a:schemeClr val="tx1"/>
              </a:buClr>
              <a:buFont typeface="Wingdings" pitchFamily="2" charset="2"/>
              <a:buChar char="q"/>
            </a:pPr>
            <a:r>
              <a:rPr lang="sv-SE" sz="2000" b="1" smtClean="0">
                <a:solidFill>
                  <a:srgbClr val="008000"/>
                </a:solidFill>
              </a:rPr>
              <a:t>Skulle kunna förklaras av nya partiklar som kan upptäckas vid LHC !</a:t>
            </a:r>
            <a:endParaRPr lang="en-US" sz="2000" b="1" smtClean="0">
              <a:solidFill>
                <a:srgbClr val="008000"/>
              </a:solidFill>
            </a:endParaRPr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4953000" y="1066800"/>
            <a:ext cx="2549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 eaLnBrk="1" hangingPunct="1">
              <a:spcBef>
                <a:spcPct val="20000"/>
              </a:spcBef>
              <a:buClr>
                <a:srgbClr val="A50021"/>
              </a:buClr>
            </a:pPr>
            <a:r>
              <a:rPr lang="sv-SE" b="1" u="sng"/>
              <a:t>Mörk Materia</a:t>
            </a:r>
          </a:p>
        </p:txBody>
      </p:sp>
      <p:sp>
        <p:nvSpPr>
          <p:cNvPr id="46090" name="Rectangle 11"/>
          <p:cNvSpPr>
            <a:spLocks noChangeArrowheads="1"/>
          </p:cNvSpPr>
          <p:nvPr/>
        </p:nvSpPr>
        <p:spPr bwMode="auto">
          <a:xfrm>
            <a:off x="5257800" y="4191000"/>
            <a:ext cx="2270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 eaLnBrk="1" hangingPunct="1">
              <a:spcBef>
                <a:spcPct val="20000"/>
              </a:spcBef>
              <a:buClr>
                <a:srgbClr val="A50021"/>
              </a:buClr>
            </a:pPr>
            <a:r>
              <a:rPr lang="sv-SE" b="1" u="sng"/>
              <a:t>Mörk Energi</a:t>
            </a:r>
          </a:p>
        </p:txBody>
      </p:sp>
      <p:sp>
        <p:nvSpPr>
          <p:cNvPr id="46091" name="Text Box 13"/>
          <p:cNvSpPr txBox="1">
            <a:spLocks noChangeArrowheads="1"/>
          </p:cNvSpPr>
          <p:nvPr/>
        </p:nvSpPr>
        <p:spPr bwMode="auto">
          <a:xfrm>
            <a:off x="4251325" y="4689475"/>
            <a:ext cx="47402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en-US" sz="2000" b="1">
                <a:solidFill>
                  <a:srgbClr val="0066CC"/>
                </a:solidFill>
              </a:rPr>
              <a:t>Universum expanderar inte med en konstant hastighet. En ok</a:t>
            </a:r>
            <a:r>
              <a:rPr lang="sv-SE" sz="2000" b="1">
                <a:solidFill>
                  <a:srgbClr val="0066CC"/>
                </a:solidFill>
              </a:rPr>
              <a:t>ä</a:t>
            </a:r>
            <a:r>
              <a:rPr lang="en-US" sz="2000" b="1">
                <a:solidFill>
                  <a:srgbClr val="0066CC"/>
                </a:solidFill>
              </a:rPr>
              <a:t>nd </a:t>
            </a:r>
          </a:p>
          <a:p>
            <a:pPr algn="l" defTabSz="912813"/>
            <a:r>
              <a:rPr lang="en-US" sz="2000" b="1">
                <a:solidFill>
                  <a:srgbClr val="0066CC"/>
                </a:solidFill>
              </a:rPr>
              <a:t>repulsiv kraft verkar mellan galaxerna. Denna anses vara orsakad av en mystisk m</a:t>
            </a:r>
            <a:r>
              <a:rPr lang="sv-SE" sz="2000" b="1">
                <a:solidFill>
                  <a:srgbClr val="0066CC"/>
                </a:solidFill>
              </a:rPr>
              <a:t>ö</a:t>
            </a:r>
            <a:r>
              <a:rPr lang="en-US" sz="2000" b="1">
                <a:solidFill>
                  <a:srgbClr val="0066CC"/>
                </a:solidFill>
              </a:rPr>
              <a:t>rk energi</a:t>
            </a:r>
            <a:r>
              <a:rPr lang="en-US" sz="1800"/>
              <a:t>.</a:t>
            </a:r>
          </a:p>
        </p:txBody>
      </p:sp>
      <p:pic>
        <p:nvPicPr>
          <p:cNvPr id="12" name="galax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048000"/>
            <a:ext cx="39624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BA09E4A1-3593-4625-B047-725CCCCCB967}" type="slidenum">
              <a:rPr lang="en-US" smtClean="0"/>
              <a:pPr defTabSz="912813"/>
              <a:t>45</a:t>
            </a:fld>
            <a:endParaRPr lang="en-US" smtClean="0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2800" smtClean="0"/>
              <a:t>Vilka problem </a:t>
            </a:r>
            <a:r>
              <a:rPr lang="en-US" sz="2800" smtClean="0"/>
              <a:t>å</a:t>
            </a:r>
            <a:r>
              <a:rPr lang="sv-SE" sz="2800" smtClean="0"/>
              <a:t>terst</a:t>
            </a:r>
            <a:r>
              <a:rPr lang="en-US" sz="2800" smtClean="0"/>
              <a:t>å</a:t>
            </a:r>
            <a:r>
              <a:rPr lang="sv-SE" sz="2800" smtClean="0"/>
              <a:t>r att l</a:t>
            </a:r>
            <a:r>
              <a:rPr lang="en-US" sz="2800" smtClean="0"/>
              <a:t>ö</a:t>
            </a:r>
            <a:r>
              <a:rPr lang="sv-SE" sz="2800" smtClean="0"/>
              <a:t>sa ?</a:t>
            </a:r>
            <a:endParaRPr lang="en-US" sz="2800" smtClean="0"/>
          </a:p>
        </p:txBody>
      </p:sp>
      <p:sp>
        <p:nvSpPr>
          <p:cNvPr id="4813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077200" cy="5029200"/>
          </a:xfrm>
          <a:noFill/>
        </p:spPr>
        <p:txBody>
          <a:bodyPr/>
          <a:lstStyle/>
          <a:p>
            <a:pPr defTabSz="912813" eaLnBrk="1" hangingPunct="1"/>
            <a:r>
              <a:rPr lang="sv-SE" smtClean="0"/>
              <a:t>Vad är </a:t>
            </a:r>
            <a:r>
              <a:rPr lang="sv-SE" smtClean="0">
                <a:solidFill>
                  <a:srgbClr val="A50021"/>
                </a:solidFill>
              </a:rPr>
              <a:t>Mörk Energi</a:t>
            </a:r>
            <a:r>
              <a:rPr lang="sv-SE" smtClean="0"/>
              <a:t> ?</a:t>
            </a:r>
          </a:p>
          <a:p>
            <a:pPr defTabSz="912813" eaLnBrk="1" hangingPunct="1"/>
            <a:r>
              <a:rPr lang="sv-SE" smtClean="0"/>
              <a:t>Vad är </a:t>
            </a:r>
            <a:r>
              <a:rPr lang="sv-SE" smtClean="0">
                <a:solidFill>
                  <a:srgbClr val="A50021"/>
                </a:solidFill>
              </a:rPr>
              <a:t>Mörk Materia</a:t>
            </a:r>
            <a:r>
              <a:rPr lang="sv-SE" smtClean="0"/>
              <a:t> ?</a:t>
            </a:r>
          </a:p>
          <a:p>
            <a:pPr defTabSz="912813" eaLnBrk="1" hangingPunct="1"/>
            <a:r>
              <a:rPr lang="sv-SE" smtClean="0"/>
              <a:t>Vad hände med all </a:t>
            </a:r>
            <a:r>
              <a:rPr lang="sv-SE" smtClean="0">
                <a:solidFill>
                  <a:srgbClr val="A50021"/>
                </a:solidFill>
              </a:rPr>
              <a:t>Anti-Materia</a:t>
            </a:r>
            <a:r>
              <a:rPr lang="sv-SE" smtClean="0"/>
              <a:t> ?</a:t>
            </a:r>
          </a:p>
          <a:p>
            <a:pPr defTabSz="912813" eaLnBrk="1" hangingPunct="1"/>
            <a:r>
              <a:rPr lang="sv-SE" smtClean="0"/>
              <a:t>Hur får partiklarna sin </a:t>
            </a:r>
            <a:r>
              <a:rPr lang="sv-SE" smtClean="0">
                <a:solidFill>
                  <a:srgbClr val="A50021"/>
                </a:solidFill>
              </a:rPr>
              <a:t>Massa</a:t>
            </a:r>
            <a:r>
              <a:rPr lang="sv-SE" smtClean="0"/>
              <a:t> ?</a:t>
            </a:r>
          </a:p>
          <a:p>
            <a:pPr defTabSz="912813" eaLnBrk="1" hangingPunct="1">
              <a:buFontTx/>
              <a:buNone/>
            </a:pPr>
            <a:r>
              <a:rPr lang="sv-SE" smtClean="0"/>
              <a:t>	(</a:t>
            </a:r>
            <a:r>
              <a:rPr lang="sv-SE" smtClean="0">
                <a:solidFill>
                  <a:srgbClr val="008000"/>
                </a:solidFill>
              </a:rPr>
              <a:t>Higgs</a:t>
            </a:r>
            <a:r>
              <a:rPr lang="sv-SE" smtClean="0"/>
              <a:t> ?) </a:t>
            </a:r>
          </a:p>
          <a:p>
            <a:pPr defTabSz="912813" eaLnBrk="1" hangingPunct="1"/>
            <a:r>
              <a:rPr lang="sv-SE" smtClean="0"/>
              <a:t>Varför är </a:t>
            </a:r>
            <a:r>
              <a:rPr lang="sv-SE" smtClean="0">
                <a:solidFill>
                  <a:srgbClr val="A50021"/>
                </a:solidFill>
              </a:rPr>
              <a:t>Gravitationen</a:t>
            </a:r>
            <a:r>
              <a:rPr lang="sv-SE" smtClean="0"/>
              <a:t> så </a:t>
            </a:r>
            <a:r>
              <a:rPr lang="sv-SE" smtClean="0">
                <a:solidFill>
                  <a:srgbClr val="A50021"/>
                </a:solidFill>
              </a:rPr>
              <a:t>Svag</a:t>
            </a:r>
            <a:r>
              <a:rPr lang="sv-SE" smtClean="0"/>
              <a:t> ?</a:t>
            </a:r>
          </a:p>
          <a:p>
            <a:pPr defTabSz="912813" eaLnBrk="1" hangingPunct="1">
              <a:buFontTx/>
              <a:buNone/>
            </a:pPr>
            <a:r>
              <a:rPr lang="sv-SE" smtClean="0"/>
              <a:t>	(</a:t>
            </a:r>
            <a:r>
              <a:rPr lang="sv-SE" smtClean="0">
                <a:solidFill>
                  <a:srgbClr val="008000"/>
                </a:solidFill>
              </a:rPr>
              <a:t>Extra Rumsdimensioner</a:t>
            </a:r>
            <a:r>
              <a:rPr lang="sv-SE" smtClean="0"/>
              <a:t> ? </a:t>
            </a:r>
            <a:r>
              <a:rPr lang="sv-SE" smtClean="0">
                <a:solidFill>
                  <a:srgbClr val="008000"/>
                </a:solidFill>
              </a:rPr>
              <a:t>Svarta hål</a:t>
            </a:r>
            <a:r>
              <a:rPr lang="sv-SE" smtClean="0"/>
              <a:t> ?) </a:t>
            </a:r>
          </a:p>
          <a:p>
            <a:pPr defTabSz="912813" eaLnBrk="1" hangingPunct="1"/>
            <a:r>
              <a:rPr lang="sv-SE" smtClean="0"/>
              <a:t>Kan de olika </a:t>
            </a:r>
            <a:r>
              <a:rPr lang="sv-SE" smtClean="0">
                <a:solidFill>
                  <a:srgbClr val="A50021"/>
                </a:solidFill>
              </a:rPr>
              <a:t>Krafterna</a:t>
            </a:r>
            <a:r>
              <a:rPr lang="sv-SE" smtClean="0"/>
              <a:t> vara </a:t>
            </a:r>
            <a:r>
              <a:rPr lang="sv-SE" smtClean="0">
                <a:solidFill>
                  <a:srgbClr val="A50021"/>
                </a:solidFill>
              </a:rPr>
              <a:t>Samma Sak</a:t>
            </a:r>
            <a:r>
              <a:rPr lang="sv-SE" smtClean="0"/>
              <a:t> ?</a:t>
            </a:r>
          </a:p>
          <a:p>
            <a:pPr defTabSz="912813" eaLnBrk="1" hangingPunct="1"/>
            <a:r>
              <a:rPr lang="sv-SE" smtClean="0"/>
              <a:t>......</a:t>
            </a:r>
            <a:endParaRPr lang="en-US" smtClean="0"/>
          </a:p>
        </p:txBody>
      </p:sp>
      <p:sp>
        <p:nvSpPr>
          <p:cNvPr id="48134" name="Text Box 9"/>
          <p:cNvSpPr txBox="1">
            <a:spLocks noChangeArrowheads="1"/>
          </p:cNvSpPr>
          <p:nvPr/>
        </p:nvSpPr>
        <p:spPr bwMode="auto">
          <a:xfrm rot="3505694">
            <a:off x="5704681" y="2666207"/>
            <a:ext cx="4048125" cy="544512"/>
          </a:xfrm>
          <a:prstGeom prst="rect">
            <a:avLst/>
          </a:prstGeom>
          <a:noFill/>
          <a:ln w="25400">
            <a:solidFill>
              <a:srgbClr val="008000"/>
            </a:solidFill>
            <a:prstDash val="lg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sv-SE" b="1">
                <a:solidFill>
                  <a:srgbClr val="008000"/>
                </a:solidFill>
              </a:rPr>
              <a:t>!! LHC kan ge svaret !!</a:t>
            </a:r>
            <a:endParaRPr lang="en-US" b="1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D38A62F3-1C5C-4FC6-AF69-C58D5164B253}" type="slidenum">
              <a:rPr lang="en-US" smtClean="0"/>
              <a:pPr defTabSz="912813"/>
              <a:t>46</a:t>
            </a:fld>
            <a:endParaRPr lang="en-US" smtClean="0"/>
          </a:p>
        </p:txBody>
      </p:sp>
      <p:pic>
        <p:nvPicPr>
          <p:cNvPr id="49156" name="Picture 4" descr="0603031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0" y="1066800"/>
            <a:ext cx="34671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9803011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191000"/>
            <a:ext cx="27432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3600" smtClean="0"/>
              <a:t>Och man får på köpet ....</a:t>
            </a:r>
            <a:endParaRPr lang="en-US" sz="3600" smtClean="0"/>
          </a:p>
        </p:txBody>
      </p:sp>
      <p:sp>
        <p:nvSpPr>
          <p:cNvPr id="491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4648200" cy="4953000"/>
          </a:xfrm>
          <a:solidFill>
            <a:schemeClr val="bg1">
              <a:alpha val="50195"/>
            </a:schemeClr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defTabSz="912813" eaLnBrk="1" hangingPunct="1">
              <a:buFontTx/>
              <a:buChar char="o"/>
            </a:pPr>
            <a:r>
              <a:rPr lang="sv-SE" sz="2600" smtClean="0"/>
              <a:t>Data Teknik</a:t>
            </a:r>
          </a:p>
          <a:p>
            <a:pPr lvl="1" defTabSz="912813" eaLnBrk="1" hangingPunct="1">
              <a:buFontTx/>
              <a:buChar char="o"/>
            </a:pPr>
            <a:r>
              <a:rPr lang="sv-SE" sz="2200" smtClean="0"/>
              <a:t>World Wide Web</a:t>
            </a:r>
          </a:p>
          <a:p>
            <a:pPr lvl="1" defTabSz="912813" eaLnBrk="1" hangingPunct="1">
              <a:buFontTx/>
              <a:buChar char="o"/>
            </a:pPr>
            <a:r>
              <a:rPr lang="sv-SE" sz="2200" smtClean="0"/>
              <a:t>Dator Grid</a:t>
            </a:r>
          </a:p>
          <a:p>
            <a:pPr defTabSz="912813" eaLnBrk="1" hangingPunct="1">
              <a:buFontTx/>
              <a:buChar char="o"/>
            </a:pPr>
            <a:r>
              <a:rPr lang="sv-SE" sz="2600" smtClean="0"/>
              <a:t>Partikel Detektor Teknik</a:t>
            </a:r>
          </a:p>
          <a:p>
            <a:pPr lvl="1" defTabSz="912813" eaLnBrk="1" hangingPunct="1">
              <a:buFontTx/>
              <a:buChar char="o"/>
            </a:pPr>
            <a:r>
              <a:rPr lang="sv-SE" sz="2200" smtClean="0"/>
              <a:t>Strålbehandling</a:t>
            </a:r>
          </a:p>
          <a:p>
            <a:pPr lvl="1" defTabSz="912813" eaLnBrk="1" hangingPunct="1">
              <a:buFontTx/>
              <a:buChar char="o"/>
            </a:pPr>
            <a:r>
              <a:rPr lang="sv-SE" sz="2200" smtClean="0"/>
              <a:t>Medicinska instrument</a:t>
            </a:r>
          </a:p>
          <a:p>
            <a:pPr defTabSz="912813" eaLnBrk="1" hangingPunct="1">
              <a:buFontTx/>
              <a:buChar char="o"/>
            </a:pPr>
            <a:r>
              <a:rPr lang="sv-SE" sz="2600" smtClean="0"/>
              <a:t>Kärnavfalls Förbränning</a:t>
            </a:r>
          </a:p>
          <a:p>
            <a:pPr lvl="1" defTabSz="912813" eaLnBrk="1" hangingPunct="1">
              <a:buFontTx/>
              <a:buChar char="o"/>
            </a:pPr>
            <a:r>
              <a:rPr lang="sv-SE" sz="2200" smtClean="0"/>
              <a:t>Transmutation </a:t>
            </a:r>
          </a:p>
          <a:p>
            <a:pPr defTabSz="912813" eaLnBrk="1" hangingPunct="1">
              <a:buFontTx/>
              <a:buChar char="o"/>
            </a:pPr>
            <a:r>
              <a:rPr lang="sv-SE" sz="2600" smtClean="0"/>
              <a:t>Supraledande Magneter</a:t>
            </a:r>
          </a:p>
          <a:p>
            <a:pPr defTabSz="912813" eaLnBrk="1" hangingPunct="1">
              <a:buFontTx/>
              <a:buChar char="o"/>
            </a:pPr>
            <a:r>
              <a:rPr lang="sv-SE" sz="2600" smtClean="0"/>
              <a:t>Strålningstålig Elektronik</a:t>
            </a:r>
          </a:p>
          <a:p>
            <a:pPr defTabSz="912813" eaLnBrk="1" hangingPunct="1">
              <a:buFontTx/>
              <a:buChar char="o"/>
            </a:pPr>
            <a:r>
              <a:rPr lang="sv-SE" sz="2600" smtClean="0"/>
              <a:t>......</a:t>
            </a:r>
            <a:endParaRPr lang="en-US" sz="2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331F6A12-02EC-4812-B4B1-7C03BDD4BAEE}" type="slidenum">
              <a:rPr lang="en-US" smtClean="0"/>
              <a:pPr defTabSz="912813"/>
              <a:t>47</a:t>
            </a:fld>
            <a:endParaRPr lang="en-US" smtClean="0"/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The World Wide Web</a:t>
            </a:r>
          </a:p>
        </p:txBody>
      </p:sp>
      <p:pic>
        <p:nvPicPr>
          <p:cNvPr id="50182" name="Picture 5" descr="800px-Premier_serveur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362200"/>
            <a:ext cx="400367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6"/>
          <p:cNvSpPr txBox="1">
            <a:spLocks noChangeArrowheads="1"/>
          </p:cNvSpPr>
          <p:nvPr/>
        </p:nvSpPr>
        <p:spPr bwMode="auto">
          <a:xfrm>
            <a:off x="1295400" y="5257800"/>
            <a:ext cx="319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2813"/>
            <a:r>
              <a:rPr lang="en-US" sz="1800"/>
              <a:t>Världens första web-server.</a:t>
            </a:r>
          </a:p>
        </p:txBody>
      </p:sp>
      <p:sp>
        <p:nvSpPr>
          <p:cNvPr id="50184" name="Text Box 7"/>
          <p:cNvSpPr txBox="1">
            <a:spLocks noChangeArrowheads="1"/>
          </p:cNvSpPr>
          <p:nvPr/>
        </p:nvSpPr>
        <p:spPr bwMode="auto">
          <a:xfrm>
            <a:off x="5715000" y="5257800"/>
            <a:ext cx="2895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en-US" sz="1800"/>
              <a:t>Tim Berners-Lee uppfinnaren av World Wide Web.</a:t>
            </a:r>
          </a:p>
        </p:txBody>
      </p:sp>
      <p:sp>
        <p:nvSpPr>
          <p:cNvPr id="50185" name="Text Box 8"/>
          <p:cNvSpPr txBox="1">
            <a:spLocks noChangeArrowheads="1"/>
          </p:cNvSpPr>
          <p:nvPr/>
        </p:nvSpPr>
        <p:spPr bwMode="auto">
          <a:xfrm>
            <a:off x="533400" y="1219200"/>
            <a:ext cx="82454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/>
            <a:r>
              <a:rPr lang="en-US" sz="2000">
                <a:solidFill>
                  <a:srgbClr val="008000"/>
                </a:solidFill>
              </a:rPr>
              <a:t>Den viktigaste spinn-off effekten från partikelfysiken är </a:t>
            </a:r>
            <a:r>
              <a:rPr lang="en-US" sz="2000">
                <a:solidFill>
                  <a:srgbClr val="FF0000"/>
                </a:solidFill>
              </a:rPr>
              <a:t>World </a:t>
            </a:r>
          </a:p>
          <a:p>
            <a:pPr algn="l" defTabSz="912813"/>
            <a:r>
              <a:rPr lang="en-US" sz="2000">
                <a:solidFill>
                  <a:srgbClr val="FF0000"/>
                </a:solidFill>
              </a:rPr>
              <a:t>Wide Web</a:t>
            </a:r>
            <a:r>
              <a:rPr lang="en-US" sz="2000">
                <a:solidFill>
                  <a:srgbClr val="008000"/>
                </a:solidFill>
              </a:rPr>
              <a:t> som </a:t>
            </a:r>
            <a:r>
              <a:rPr lang="en-US" sz="2000">
                <a:solidFill>
                  <a:srgbClr val="FF0000"/>
                </a:solidFill>
              </a:rPr>
              <a:t>uppfanns på CERN </a:t>
            </a:r>
            <a:r>
              <a:rPr lang="en-US" sz="2000">
                <a:solidFill>
                  <a:srgbClr val="008000"/>
                </a:solidFill>
              </a:rPr>
              <a:t>för att fysikerna enkelt skulle kunna förmedla information mellan datorer i olika länder.</a:t>
            </a:r>
          </a:p>
        </p:txBody>
      </p:sp>
      <p:pic>
        <p:nvPicPr>
          <p:cNvPr id="10" name="Berner_Le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23622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EACB352E-C00B-4C0B-B5F4-394AE160C0F5}" type="slidenum">
              <a:rPr lang="en-US" smtClean="0"/>
              <a:pPr defTabSz="912813"/>
              <a:t>48</a:t>
            </a:fld>
            <a:endParaRPr lang="en-US" smtClean="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467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 smtClean="0"/>
              <a:t>Senaste</a:t>
            </a:r>
            <a:r>
              <a:rPr lang="en-US" sz="3200" dirty="0" smtClean="0"/>
              <a:t> </a:t>
            </a:r>
            <a:r>
              <a:rPr lang="en-US" sz="3200" dirty="0" err="1" smtClean="0"/>
              <a:t>datorprojektet</a:t>
            </a:r>
            <a:r>
              <a:rPr lang="en-US" sz="3200" dirty="0" smtClean="0"/>
              <a:t> </a:t>
            </a:r>
            <a:r>
              <a:rPr lang="en-US" sz="3200" dirty="0" err="1" smtClean="0"/>
              <a:t>är</a:t>
            </a:r>
            <a:r>
              <a:rPr lang="en-US" sz="3200" dirty="0" smtClean="0"/>
              <a:t> grid</a:t>
            </a:r>
          </a:p>
        </p:txBody>
      </p:sp>
      <p:sp>
        <p:nvSpPr>
          <p:cNvPr id="51206" name="Text Box 12"/>
          <p:cNvSpPr txBox="1">
            <a:spLocks noChangeArrowheads="1"/>
          </p:cNvSpPr>
          <p:nvPr/>
        </p:nvSpPr>
        <p:spPr bwMode="auto">
          <a:xfrm>
            <a:off x="0" y="2057400"/>
            <a:ext cx="3200400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en-US" sz="2000" dirty="0">
                <a:solidFill>
                  <a:srgbClr val="FF0000"/>
                </a:solidFill>
              </a:rPr>
              <a:t>The Worldwide LHC Computing Grid </a:t>
            </a:r>
            <a:r>
              <a:rPr lang="en-US" sz="2000" dirty="0" err="1"/>
              <a:t>har</a:t>
            </a:r>
            <a:r>
              <a:rPr lang="en-US" sz="2000" dirty="0"/>
              <a:t> </a:t>
            </a:r>
            <a:r>
              <a:rPr lang="en-US" sz="2000" dirty="0" err="1"/>
              <a:t>konstruerats</a:t>
            </a:r>
            <a:r>
              <a:rPr lang="en-US" sz="2000" dirty="0"/>
              <a:t> </a:t>
            </a:r>
            <a:r>
              <a:rPr lang="en-US" sz="2000" dirty="0" err="1"/>
              <a:t>så</a:t>
            </a:r>
            <a:r>
              <a:rPr lang="en-US" sz="2000" dirty="0"/>
              <a:t>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 smtClean="0"/>
              <a:t>fysiker</a:t>
            </a:r>
            <a:r>
              <a:rPr lang="en-US" sz="2000" dirty="0"/>
              <a:t> </a:t>
            </a:r>
            <a:r>
              <a:rPr lang="en-US" sz="2000" dirty="0" smtClean="0"/>
              <a:t>runt </a:t>
            </a:r>
            <a:r>
              <a:rPr lang="en-US" sz="2000" dirty="0" err="1"/>
              <a:t>om</a:t>
            </a:r>
            <a:r>
              <a:rPr lang="en-US" sz="2000" dirty="0"/>
              <a:t> i </a:t>
            </a:r>
            <a:r>
              <a:rPr lang="en-US" sz="2000" dirty="0" err="1"/>
              <a:t>världen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få</a:t>
            </a:r>
            <a:r>
              <a:rPr lang="en-US" sz="2000" dirty="0"/>
              <a:t> </a:t>
            </a:r>
            <a:r>
              <a:rPr lang="en-US" sz="2000" dirty="0" err="1"/>
              <a:t>tillgång</a:t>
            </a:r>
            <a:r>
              <a:rPr lang="en-US" sz="2000" dirty="0"/>
              <a:t> till </a:t>
            </a:r>
            <a:r>
              <a:rPr lang="en-US" sz="2000" dirty="0" err="1"/>
              <a:t>dator</a:t>
            </a:r>
            <a:r>
              <a:rPr lang="en-US" sz="2000" dirty="0"/>
              <a:t> </a:t>
            </a:r>
            <a:r>
              <a:rPr lang="en-US" sz="2000" dirty="0" err="1"/>
              <a:t>kraft</a:t>
            </a:r>
            <a:r>
              <a:rPr lang="en-US" sz="2000" dirty="0"/>
              <a:t> </a:t>
            </a:r>
            <a:r>
              <a:rPr lang="en-US" sz="2000" dirty="0" err="1"/>
              <a:t>och</a:t>
            </a:r>
            <a:r>
              <a:rPr lang="en-US" sz="2000" dirty="0"/>
              <a:t> till de 15 </a:t>
            </a:r>
            <a:r>
              <a:rPr lang="en-US" sz="2000" dirty="0" err="1" smtClean="0"/>
              <a:t>miljoner</a:t>
            </a:r>
            <a:r>
              <a:rPr lang="en-US" sz="2000" dirty="0"/>
              <a:t> </a:t>
            </a:r>
            <a:r>
              <a:rPr lang="en-US" sz="2000" dirty="0" smtClean="0"/>
              <a:t>Gigabytes </a:t>
            </a:r>
            <a:r>
              <a:rPr lang="en-US" sz="2000" dirty="0" err="1"/>
              <a:t>av</a:t>
            </a:r>
            <a:r>
              <a:rPr lang="en-US" sz="2000" dirty="0"/>
              <a:t> data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kommer</a:t>
            </a:r>
            <a:r>
              <a:rPr lang="en-US" sz="2000" dirty="0"/>
              <a:t> </a:t>
            </a:r>
            <a:r>
              <a:rPr lang="en-US" sz="2000" dirty="0" err="1"/>
              <a:t>att</a:t>
            </a:r>
            <a:r>
              <a:rPr lang="en-US" sz="2000" dirty="0"/>
              <a:t> </a:t>
            </a:r>
            <a:r>
              <a:rPr lang="en-US" sz="2000" dirty="0" err="1"/>
              <a:t>producerats</a:t>
            </a:r>
            <a:r>
              <a:rPr lang="en-US" sz="2000" dirty="0"/>
              <a:t> </a:t>
            </a:r>
            <a:r>
              <a:rPr lang="en-US" sz="2000" dirty="0" err="1"/>
              <a:t>varje</a:t>
            </a:r>
            <a:r>
              <a:rPr lang="en-US" sz="2000" dirty="0"/>
              <a:t> </a:t>
            </a:r>
            <a:r>
              <a:rPr lang="en-US" sz="2000" dirty="0" err="1"/>
              <a:t>år</a:t>
            </a:r>
            <a:r>
              <a:rPr lang="en-US" sz="2000" dirty="0"/>
              <a:t>.</a:t>
            </a:r>
          </a:p>
          <a:p>
            <a:pPr algn="l" defTabSz="912813"/>
            <a:endParaRPr lang="en-US" sz="2000" dirty="0"/>
          </a:p>
        </p:txBody>
      </p:sp>
      <p:pic>
        <p:nvPicPr>
          <p:cNvPr id="8" name="gri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219200"/>
            <a:ext cx="59436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dirty="0" smtClean="0"/>
              <a:t>Vincent Hedberg - </a:t>
            </a:r>
            <a:r>
              <a:rPr lang="en-US" dirty="0" err="1" smtClean="0"/>
              <a:t>Lunds</a:t>
            </a:r>
            <a:r>
              <a:rPr lang="en-US" dirty="0" smtClean="0"/>
              <a:t> </a:t>
            </a:r>
            <a:r>
              <a:rPr lang="en-US" dirty="0" err="1" smtClean="0"/>
              <a:t>Universitet</a:t>
            </a:r>
            <a:endParaRPr lang="en-US" dirty="0" smtClean="0"/>
          </a:p>
        </p:txBody>
      </p:sp>
      <p:sp>
        <p:nvSpPr>
          <p:cNvPr id="522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18F7AD3A-9B54-4D34-B820-DA965A54EB2D}" type="slidenum">
              <a:rPr lang="en-US" smtClean="0"/>
              <a:pPr defTabSz="912813"/>
              <a:t>49</a:t>
            </a:fld>
            <a:endParaRPr lang="en-US" smtClean="0"/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Till slut….den </a:t>
            </a:r>
            <a:r>
              <a:rPr lang="en-US" sz="2800" dirty="0" err="1" smtClean="0"/>
              <a:t>vanligaste</a:t>
            </a:r>
            <a:r>
              <a:rPr lang="en-US" sz="2800" dirty="0" smtClean="0"/>
              <a:t> </a:t>
            </a:r>
            <a:r>
              <a:rPr lang="en-US" sz="2800" dirty="0" err="1" smtClean="0"/>
              <a:t>frågan</a:t>
            </a:r>
            <a:r>
              <a:rPr lang="en-US" sz="2800" dirty="0" smtClean="0"/>
              <a:t>: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0" y="1143000"/>
            <a:ext cx="89154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>
              <a:spcBef>
                <a:spcPts val="0"/>
              </a:spcBef>
            </a:pPr>
            <a:r>
              <a:rPr lang="en-US" sz="1800" dirty="0" err="1" smtClean="0"/>
              <a:t>Det</a:t>
            </a:r>
            <a:r>
              <a:rPr lang="en-US" sz="1800" dirty="0" smtClean="0"/>
              <a:t> </a:t>
            </a:r>
            <a:r>
              <a:rPr lang="en-US" sz="1800" dirty="0" err="1"/>
              <a:t>här</a:t>
            </a:r>
            <a:r>
              <a:rPr lang="en-US" sz="1800" dirty="0"/>
              <a:t> </a:t>
            </a:r>
            <a:r>
              <a:rPr lang="en-US" sz="1800" dirty="0" err="1"/>
              <a:t>låter</a:t>
            </a:r>
            <a:r>
              <a:rPr lang="en-US" sz="1800" dirty="0"/>
              <a:t> </a:t>
            </a:r>
            <a:r>
              <a:rPr lang="en-US" sz="1800" dirty="0" err="1"/>
              <a:t>väldigt</a:t>
            </a:r>
            <a:r>
              <a:rPr lang="en-US" sz="1800" dirty="0"/>
              <a:t> </a:t>
            </a:r>
            <a:r>
              <a:rPr lang="en-US" sz="1800" dirty="0" err="1"/>
              <a:t>komplicerat</a:t>
            </a:r>
            <a:r>
              <a:rPr lang="en-US" sz="1800" dirty="0"/>
              <a:t> </a:t>
            </a:r>
            <a:r>
              <a:rPr lang="en-US" sz="1800" dirty="0" err="1"/>
              <a:t>och</a:t>
            </a:r>
            <a:r>
              <a:rPr lang="en-US" sz="1800" dirty="0"/>
              <a:t> </a:t>
            </a:r>
            <a:r>
              <a:rPr lang="en-US" sz="1800" dirty="0" err="1"/>
              <a:t>dyrt</a:t>
            </a:r>
            <a:r>
              <a:rPr lang="en-US" sz="1800" dirty="0"/>
              <a:t>, </a:t>
            </a:r>
            <a:r>
              <a:rPr lang="en-US" sz="1800" dirty="0" smtClean="0"/>
              <a:t> men </a:t>
            </a:r>
            <a:r>
              <a:rPr lang="en-US" sz="1800" dirty="0" err="1"/>
              <a:t>vad</a:t>
            </a:r>
            <a:r>
              <a:rPr lang="en-US" sz="1800" dirty="0"/>
              <a:t> </a:t>
            </a:r>
            <a:r>
              <a:rPr lang="en-US" sz="1800" dirty="0" err="1"/>
              <a:t>tjänar</a:t>
            </a:r>
            <a:r>
              <a:rPr lang="en-US" sz="1800" dirty="0"/>
              <a:t> </a:t>
            </a:r>
            <a:r>
              <a:rPr lang="en-US" sz="1800" dirty="0" err="1"/>
              <a:t>alltihop</a:t>
            </a:r>
            <a:r>
              <a:rPr lang="en-US" sz="1800" dirty="0"/>
              <a:t> till ? </a:t>
            </a:r>
            <a:endParaRPr lang="en-US" sz="1800" dirty="0" smtClean="0"/>
          </a:p>
          <a:p>
            <a:pPr algn="l" defTabSz="912813">
              <a:spcBef>
                <a:spcPts val="0"/>
              </a:spcBef>
            </a:pPr>
            <a:r>
              <a:rPr lang="en-US" sz="1800" dirty="0" err="1" smtClean="0">
                <a:solidFill>
                  <a:schemeClr val="accent2"/>
                </a:solidFill>
              </a:rPr>
              <a:t>Vilken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nytta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har</a:t>
            </a:r>
            <a:r>
              <a:rPr lang="en-US" sz="1800" dirty="0">
                <a:solidFill>
                  <a:schemeClr val="accent2"/>
                </a:solidFill>
              </a:rPr>
              <a:t> man </a:t>
            </a:r>
            <a:r>
              <a:rPr lang="en-US" sz="1800" dirty="0" err="1">
                <a:solidFill>
                  <a:schemeClr val="accent2"/>
                </a:solidFill>
              </a:rPr>
              <a:t>av</a:t>
            </a:r>
            <a:r>
              <a:rPr lang="en-US" sz="1800" dirty="0">
                <a:solidFill>
                  <a:schemeClr val="accent2"/>
                </a:solidFill>
              </a:rPr>
              <a:t> den </a:t>
            </a:r>
            <a:r>
              <a:rPr lang="en-US" sz="1800" dirty="0" err="1">
                <a:solidFill>
                  <a:schemeClr val="accent2"/>
                </a:solidFill>
              </a:rPr>
              <a:t>här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forskningen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accent2"/>
                </a:solidFill>
              </a:rPr>
              <a:t>?</a:t>
            </a:r>
          </a:p>
          <a:p>
            <a:pPr algn="l" defTabSz="912813">
              <a:spcBef>
                <a:spcPts val="0"/>
              </a:spcBef>
            </a:pPr>
            <a:endParaRPr lang="en-US" sz="1800" dirty="0">
              <a:solidFill>
                <a:schemeClr val="accent2"/>
              </a:solidFill>
            </a:endParaRPr>
          </a:p>
          <a:p>
            <a:pPr algn="l" defTabSz="912813">
              <a:spcBef>
                <a:spcPts val="0"/>
              </a:spcBef>
            </a:pPr>
            <a:r>
              <a:rPr lang="en-US" sz="1800" dirty="0" err="1"/>
              <a:t>Det</a:t>
            </a:r>
            <a:r>
              <a:rPr lang="en-US" sz="1800" dirty="0"/>
              <a:t> </a:t>
            </a:r>
            <a:r>
              <a:rPr lang="en-US" sz="1800" dirty="0" err="1"/>
              <a:t>finns</a:t>
            </a:r>
            <a:r>
              <a:rPr lang="en-US" sz="1800" dirty="0"/>
              <a:t> två standard </a:t>
            </a:r>
            <a:r>
              <a:rPr lang="en-US" sz="1800" dirty="0" err="1" smtClean="0"/>
              <a:t>svar</a:t>
            </a:r>
            <a:r>
              <a:rPr lang="en-US" sz="1800" dirty="0" smtClean="0"/>
              <a:t>:</a:t>
            </a:r>
            <a:endParaRPr lang="en-US" sz="1800" dirty="0"/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0" y="2514600"/>
            <a:ext cx="87630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2900" algn="l" defTabSz="912813">
              <a:buFontTx/>
              <a:buAutoNum type="arabicPeriod"/>
            </a:pPr>
            <a:r>
              <a:rPr lang="en-US" sz="1800" dirty="0" smtClean="0"/>
              <a:t>Michaels </a:t>
            </a:r>
            <a:r>
              <a:rPr lang="en-US" sz="1800" dirty="0" err="1" smtClean="0"/>
              <a:t>Faradys</a:t>
            </a:r>
            <a:r>
              <a:rPr lang="en-US" sz="1800" dirty="0" smtClean="0"/>
              <a:t> </a:t>
            </a:r>
            <a:r>
              <a:rPr lang="en-US" sz="1800" dirty="0" err="1" smtClean="0"/>
              <a:t>svar</a:t>
            </a:r>
            <a:r>
              <a:rPr lang="en-US" sz="1800" dirty="0" smtClean="0"/>
              <a:t> till </a:t>
            </a:r>
            <a:r>
              <a:rPr lang="en-US" sz="1800" dirty="0" err="1" smtClean="0"/>
              <a:t>drottning</a:t>
            </a:r>
            <a:r>
              <a:rPr lang="en-US" sz="1800" dirty="0" smtClean="0"/>
              <a:t> Victoria: </a:t>
            </a:r>
          </a:p>
          <a:p>
            <a:pPr marL="341313" indent="-342900" algn="l" defTabSz="912813"/>
            <a:r>
              <a:rPr lang="en-US" sz="1800" dirty="0" smtClean="0">
                <a:solidFill>
                  <a:srgbClr val="0066CC"/>
                </a:solidFill>
              </a:rPr>
              <a:t>    Madam</a:t>
            </a:r>
            <a:r>
              <a:rPr lang="en-US" sz="1800" dirty="0">
                <a:solidFill>
                  <a:srgbClr val="0066CC"/>
                </a:solidFill>
              </a:rPr>
              <a:t>, of what use is a baby ?</a:t>
            </a:r>
            <a:r>
              <a:rPr lang="en-US" sz="1800" dirty="0"/>
              <a:t> </a:t>
            </a:r>
            <a:endParaRPr lang="en-US" sz="1800" dirty="0" smtClean="0"/>
          </a:p>
          <a:p>
            <a:pPr marL="341313" indent="-342900" algn="l" defTabSz="912813"/>
            <a:r>
              <a:rPr lang="en-US" sz="1800" dirty="0" smtClean="0"/>
              <a:t>    30 </a:t>
            </a:r>
            <a:r>
              <a:rPr lang="en-US" sz="1800" dirty="0" err="1"/>
              <a:t>år</a:t>
            </a:r>
            <a:r>
              <a:rPr lang="en-US" sz="1800" dirty="0"/>
              <a:t> </a:t>
            </a:r>
            <a:r>
              <a:rPr lang="en-US" sz="1800" dirty="0" err="1" smtClean="0"/>
              <a:t>senare</a:t>
            </a:r>
            <a:r>
              <a:rPr lang="en-US" sz="1800" dirty="0" smtClean="0"/>
              <a:t>: Maxwell </a:t>
            </a:r>
            <a:r>
              <a:rPr lang="en-US" sz="1800" dirty="0" err="1" smtClean="0"/>
              <a:t>teori</a:t>
            </a:r>
            <a:r>
              <a:rPr lang="en-US" sz="1800" dirty="0" smtClean="0"/>
              <a:t> </a:t>
            </a:r>
            <a:r>
              <a:rPr lang="en-US" sz="1800" dirty="0" err="1" smtClean="0"/>
              <a:t>för</a:t>
            </a:r>
            <a:r>
              <a:rPr lang="en-US" sz="1800" dirty="0" smtClean="0"/>
              <a:t> </a:t>
            </a:r>
            <a:r>
              <a:rPr lang="en-US" sz="1800" dirty="0" err="1" smtClean="0"/>
              <a:t>elektromagnetism</a:t>
            </a:r>
            <a:r>
              <a:rPr lang="en-US" sz="1800" dirty="0" smtClean="0"/>
              <a:t>.</a:t>
            </a:r>
          </a:p>
          <a:p>
            <a:pPr marL="341313" indent="-342900" algn="l" defTabSz="912813"/>
            <a:r>
              <a:rPr lang="en-US" sz="1800" dirty="0" smtClean="0"/>
              <a:t>    70 </a:t>
            </a:r>
            <a:r>
              <a:rPr lang="en-US" sz="1800" dirty="0" err="1"/>
              <a:t>år</a:t>
            </a:r>
            <a:r>
              <a:rPr lang="en-US" sz="1800" dirty="0"/>
              <a:t> </a:t>
            </a:r>
            <a:r>
              <a:rPr lang="en-US" sz="1800" dirty="0" err="1" smtClean="0"/>
              <a:t>senare</a:t>
            </a:r>
            <a:r>
              <a:rPr lang="en-US" sz="1800" dirty="0" smtClean="0"/>
              <a:t>: Marconi </a:t>
            </a:r>
            <a:r>
              <a:rPr lang="en-US" sz="1800" dirty="0"/>
              <a:t>radio signaler </a:t>
            </a:r>
            <a:r>
              <a:rPr lang="en-US" sz="1800" dirty="0" err="1"/>
              <a:t>över</a:t>
            </a:r>
            <a:r>
              <a:rPr lang="en-US" sz="1800" dirty="0"/>
              <a:t> </a:t>
            </a:r>
            <a:r>
              <a:rPr lang="en-US" sz="1800" dirty="0" err="1" smtClean="0"/>
              <a:t>Atlanten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0" y="3810000"/>
            <a:ext cx="8305800" cy="25853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/>
            <a:r>
              <a:rPr lang="en-US" sz="1800" dirty="0"/>
              <a:t>2. </a:t>
            </a:r>
            <a:r>
              <a:rPr lang="en-US" sz="1800" dirty="0">
                <a:solidFill>
                  <a:srgbClr val="0066CC"/>
                </a:solidFill>
              </a:rPr>
              <a:t>Vi </a:t>
            </a:r>
            <a:r>
              <a:rPr lang="en-US" sz="1800" dirty="0" err="1">
                <a:solidFill>
                  <a:srgbClr val="0066CC"/>
                </a:solidFill>
              </a:rPr>
              <a:t>får</a:t>
            </a:r>
            <a:r>
              <a:rPr lang="en-US" sz="1800" dirty="0">
                <a:solidFill>
                  <a:srgbClr val="0066CC"/>
                </a:solidFill>
              </a:rPr>
              <a:t> (</a:t>
            </a:r>
            <a:r>
              <a:rPr lang="en-US" sz="1800" dirty="0" err="1">
                <a:solidFill>
                  <a:srgbClr val="0066CC"/>
                </a:solidFill>
              </a:rPr>
              <a:t>antagligen</a:t>
            </a:r>
            <a:r>
              <a:rPr lang="en-US" sz="1800" dirty="0">
                <a:solidFill>
                  <a:srgbClr val="0066CC"/>
                </a:solidFill>
              </a:rPr>
              <a:t>) </a:t>
            </a:r>
            <a:r>
              <a:rPr lang="en-US" sz="1800" dirty="0" err="1">
                <a:solidFill>
                  <a:srgbClr val="0066CC"/>
                </a:solidFill>
              </a:rPr>
              <a:t>ingen</a:t>
            </a:r>
            <a:r>
              <a:rPr lang="en-US" sz="1800" dirty="0">
                <a:solidFill>
                  <a:srgbClr val="0066CC"/>
                </a:solidFill>
              </a:rPr>
              <a:t> </a:t>
            </a:r>
            <a:r>
              <a:rPr lang="en-US" sz="1800" dirty="0" err="1">
                <a:solidFill>
                  <a:srgbClr val="0066CC"/>
                </a:solidFill>
              </a:rPr>
              <a:t>nytta</a:t>
            </a:r>
            <a:r>
              <a:rPr lang="en-US" sz="1800" dirty="0">
                <a:solidFill>
                  <a:srgbClr val="0066CC"/>
                </a:solidFill>
              </a:rPr>
              <a:t> </a:t>
            </a:r>
            <a:r>
              <a:rPr lang="en-US" sz="1800" dirty="0" err="1">
                <a:solidFill>
                  <a:srgbClr val="0066CC"/>
                </a:solidFill>
              </a:rPr>
              <a:t>av</a:t>
            </a:r>
            <a:r>
              <a:rPr lang="en-US" sz="1800" dirty="0">
                <a:solidFill>
                  <a:srgbClr val="0066CC"/>
                </a:solidFill>
              </a:rPr>
              <a:t> den </a:t>
            </a:r>
            <a:endParaRPr lang="en-US" sz="1800" dirty="0" smtClean="0">
              <a:solidFill>
                <a:srgbClr val="0066CC"/>
              </a:solidFill>
            </a:endParaRPr>
          </a:p>
          <a:p>
            <a:pPr algn="l" defTabSz="912813"/>
            <a:r>
              <a:rPr lang="en-US" sz="1800" dirty="0" smtClean="0">
                <a:solidFill>
                  <a:srgbClr val="0066CC"/>
                </a:solidFill>
              </a:rPr>
              <a:t>    </a:t>
            </a:r>
            <a:r>
              <a:rPr lang="en-US" sz="1800" dirty="0" err="1" smtClean="0">
                <a:solidFill>
                  <a:srgbClr val="0066CC"/>
                </a:solidFill>
              </a:rPr>
              <a:t>här</a:t>
            </a:r>
            <a:r>
              <a:rPr lang="en-US" sz="1800" dirty="0" smtClean="0">
                <a:solidFill>
                  <a:srgbClr val="0066CC"/>
                </a:solidFill>
              </a:rPr>
              <a:t> </a:t>
            </a:r>
            <a:r>
              <a:rPr lang="en-US" sz="1800" dirty="0" err="1">
                <a:solidFill>
                  <a:srgbClr val="0066CC"/>
                </a:solidFill>
              </a:rPr>
              <a:t>grundforskningen</a:t>
            </a:r>
            <a:r>
              <a:rPr lang="en-US" sz="1800" dirty="0">
                <a:solidFill>
                  <a:srgbClr val="0066CC"/>
                </a:solidFill>
              </a:rPr>
              <a:t> !</a:t>
            </a:r>
            <a:r>
              <a:rPr lang="en-US" sz="1800" dirty="0"/>
              <a:t> </a:t>
            </a:r>
            <a:endParaRPr lang="en-US" sz="1800" dirty="0" smtClean="0"/>
          </a:p>
          <a:p>
            <a:pPr algn="l" defTabSz="912813"/>
            <a:endParaRPr lang="en-US" sz="1800" dirty="0" smtClean="0"/>
          </a:p>
          <a:p>
            <a:pPr algn="l" defTabSz="912813"/>
            <a:r>
              <a:rPr lang="en-US" sz="1800" dirty="0" err="1" smtClean="0"/>
              <a:t>Syftet</a:t>
            </a:r>
            <a:r>
              <a:rPr lang="en-US" sz="1800" dirty="0" smtClean="0"/>
              <a:t> </a:t>
            </a:r>
            <a:r>
              <a:rPr lang="en-US" sz="1800" dirty="0" err="1"/>
              <a:t>är</a:t>
            </a:r>
            <a:r>
              <a:rPr lang="en-US" sz="1800" dirty="0"/>
              <a:t> </a:t>
            </a:r>
            <a:r>
              <a:rPr lang="en-US" sz="1800" dirty="0" err="1" smtClean="0"/>
              <a:t>att</a:t>
            </a:r>
            <a:r>
              <a:rPr lang="en-US" sz="1800" dirty="0" smtClean="0"/>
              <a:t> </a:t>
            </a:r>
            <a:r>
              <a:rPr lang="en-US" sz="1800" dirty="0" err="1"/>
              <a:t>förstå</a:t>
            </a:r>
            <a:r>
              <a:rPr lang="en-US" sz="1800" dirty="0"/>
              <a:t> </a:t>
            </a:r>
            <a:r>
              <a:rPr lang="en-US" sz="1800" dirty="0" err="1"/>
              <a:t>hur</a:t>
            </a:r>
            <a:r>
              <a:rPr lang="en-US" sz="1800" dirty="0"/>
              <a:t> </a:t>
            </a:r>
            <a:r>
              <a:rPr lang="en-US" sz="1800" dirty="0" err="1"/>
              <a:t>världen</a:t>
            </a:r>
            <a:r>
              <a:rPr lang="en-US" sz="1800" dirty="0"/>
              <a:t> vi lever </a:t>
            </a:r>
            <a:r>
              <a:rPr lang="en-US" sz="1800" dirty="0" smtClean="0"/>
              <a:t>i </a:t>
            </a:r>
          </a:p>
          <a:p>
            <a:pPr algn="l" defTabSz="912813"/>
            <a:r>
              <a:rPr lang="en-US" sz="1800" dirty="0" smtClean="0"/>
              <a:t> </a:t>
            </a:r>
            <a:r>
              <a:rPr lang="en-US" sz="1800" dirty="0" err="1"/>
              <a:t>är</a:t>
            </a:r>
            <a:r>
              <a:rPr lang="en-US" sz="1800" dirty="0"/>
              <a:t> </a:t>
            </a:r>
            <a:r>
              <a:rPr lang="en-US" sz="1800" dirty="0" err="1"/>
              <a:t>uppbyggd</a:t>
            </a:r>
            <a:r>
              <a:rPr lang="en-US" sz="1800" dirty="0"/>
              <a:t>. </a:t>
            </a:r>
            <a:endParaRPr lang="en-US" sz="1800" dirty="0" smtClean="0"/>
          </a:p>
          <a:p>
            <a:pPr algn="l" defTabSz="912813"/>
            <a:endParaRPr lang="en-US" sz="1800" dirty="0" smtClean="0"/>
          </a:p>
          <a:p>
            <a:pPr algn="l" defTabSz="912813"/>
            <a:r>
              <a:rPr lang="en-US" sz="1800" dirty="0" smtClean="0"/>
              <a:t>Hubble </a:t>
            </a:r>
            <a:r>
              <a:rPr lang="en-US" sz="1800" dirty="0" err="1"/>
              <a:t>teleskopets</a:t>
            </a:r>
            <a:r>
              <a:rPr lang="en-US" sz="1800" dirty="0"/>
              <a:t> </a:t>
            </a:r>
            <a:r>
              <a:rPr lang="en-US" sz="1800" dirty="0" err="1" smtClean="0"/>
              <a:t>bilder</a:t>
            </a:r>
            <a:r>
              <a:rPr lang="en-US" sz="1800" dirty="0" smtClean="0"/>
              <a:t> </a:t>
            </a:r>
            <a:r>
              <a:rPr lang="en-US" sz="1800" dirty="0" err="1" smtClean="0"/>
              <a:t>kan</a:t>
            </a:r>
            <a:r>
              <a:rPr lang="en-US" sz="1800" dirty="0" smtClean="0"/>
              <a:t> </a:t>
            </a:r>
            <a:r>
              <a:rPr lang="en-US" sz="1800" dirty="0" err="1" smtClean="0"/>
              <a:t>inte</a:t>
            </a:r>
            <a:endParaRPr lang="en-US" sz="1800" dirty="0" smtClean="0"/>
          </a:p>
          <a:p>
            <a:pPr algn="l" defTabSz="912813"/>
            <a:r>
              <a:rPr lang="en-US" sz="1800" dirty="0" err="1" smtClean="0"/>
              <a:t>användas</a:t>
            </a:r>
            <a:r>
              <a:rPr lang="en-US" sz="1800" dirty="0" smtClean="0"/>
              <a:t> </a:t>
            </a:r>
            <a:r>
              <a:rPr lang="en-US" sz="1800" dirty="0" err="1" smtClean="0"/>
              <a:t>för</a:t>
            </a:r>
            <a:r>
              <a:rPr lang="en-US" sz="1800" dirty="0" smtClean="0"/>
              <a:t> </a:t>
            </a:r>
            <a:r>
              <a:rPr lang="en-US" sz="1800" dirty="0" err="1"/>
              <a:t>praktisk</a:t>
            </a:r>
            <a:r>
              <a:rPr lang="en-US" sz="1800" dirty="0"/>
              <a:t> </a:t>
            </a:r>
            <a:r>
              <a:rPr lang="en-US" sz="1800" dirty="0" err="1" smtClean="0"/>
              <a:t>nytta</a:t>
            </a:r>
            <a:r>
              <a:rPr lang="en-US" sz="1800" dirty="0" smtClean="0"/>
              <a:t> men </a:t>
            </a:r>
            <a:r>
              <a:rPr lang="en-US" sz="1800" dirty="0" err="1" smtClean="0"/>
              <a:t>gör</a:t>
            </a:r>
            <a:r>
              <a:rPr lang="en-US" sz="1800" dirty="0" smtClean="0"/>
              <a:t> </a:t>
            </a:r>
            <a:r>
              <a:rPr lang="en-US" sz="1800" dirty="0" err="1" smtClean="0"/>
              <a:t>det</a:t>
            </a:r>
            <a:endParaRPr lang="en-US" sz="1800" dirty="0" smtClean="0"/>
          </a:p>
          <a:p>
            <a:pPr algn="l" defTabSz="912813"/>
            <a:r>
              <a:rPr lang="en-US" sz="1800" dirty="0" err="1" smtClean="0"/>
              <a:t>möjligt</a:t>
            </a:r>
            <a:r>
              <a:rPr lang="en-US" sz="1800" dirty="0" smtClean="0"/>
              <a:t> </a:t>
            </a:r>
            <a:r>
              <a:rPr lang="en-US" sz="1800" dirty="0" err="1" smtClean="0"/>
              <a:t>att</a:t>
            </a:r>
            <a:r>
              <a:rPr lang="en-US" sz="1800" dirty="0" smtClean="0"/>
              <a:t> </a:t>
            </a:r>
            <a:r>
              <a:rPr lang="en-US" sz="1800" dirty="0" err="1" smtClean="0"/>
              <a:t>förstå</a:t>
            </a:r>
            <a:r>
              <a:rPr lang="en-US" sz="1800" dirty="0" smtClean="0"/>
              <a:t> </a:t>
            </a:r>
            <a:r>
              <a:rPr lang="en-US" sz="1800" dirty="0" err="1" smtClean="0"/>
              <a:t>universum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17" name="farada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943600" y="1524000"/>
            <a:ext cx="2997200" cy="2247900"/>
          </a:xfrm>
          <a:prstGeom prst="rect">
            <a:avLst/>
          </a:prstGeom>
        </p:spPr>
      </p:pic>
      <p:pic>
        <p:nvPicPr>
          <p:cNvPr id="18" name="hubbl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105400" y="38862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3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0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7FD6289D-8622-4865-8D92-2584FC8C35C6}" type="slidenum">
              <a:rPr lang="en-US" smtClean="0"/>
              <a:pPr defTabSz="912813"/>
              <a:t>5</a:t>
            </a:fld>
            <a:endParaRPr lang="en-US" smtClean="0"/>
          </a:p>
        </p:txBody>
      </p:sp>
      <p:sp>
        <p:nvSpPr>
          <p:cNvPr id="7171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6CA7ECE3-DF71-4A19-BA33-9CF14C02EDEC}" type="slidenum">
              <a:rPr lang="en-US" sz="1200"/>
              <a:pPr algn="r" defTabSz="912813" eaLnBrk="1" hangingPunct="1"/>
              <a:t>5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Cern i siffror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143000"/>
            <a:ext cx="5791200" cy="4953000"/>
          </a:xfrm>
          <a:prstGeom prst="rect">
            <a:avLst/>
          </a:prstGeom>
        </p:spPr>
        <p:txBody>
          <a:bodyPr/>
          <a:lstStyle/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CERNs budget 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6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vilka</a:t>
            </a:r>
            <a:r>
              <a:rPr lang="en-US" sz="2000" kern="0" dirty="0">
                <a:latin typeface="+mn-lt"/>
              </a:rPr>
              <a:t> 2.56% (150 </a:t>
            </a:r>
            <a:r>
              <a:rPr lang="en-US" sz="2000" kern="0" dirty="0" err="1">
                <a:latin typeface="+mn-lt"/>
              </a:rPr>
              <a:t>miljoner</a:t>
            </a:r>
            <a:r>
              <a:rPr lang="en-US" sz="2000" kern="0" dirty="0">
                <a:latin typeface="+mn-lt"/>
              </a:rPr>
              <a:t> kronor) </a:t>
            </a:r>
            <a:r>
              <a:rPr lang="en-US" sz="2000" kern="0" dirty="0" err="1">
                <a:latin typeface="+mn-lt"/>
              </a:rPr>
              <a:t>betalas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Sverige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H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 err="1">
                <a:latin typeface="+mn-lt"/>
              </a:rPr>
              <a:t>lften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budgeten</a:t>
            </a:r>
            <a:r>
              <a:rPr lang="en-US" sz="2000" kern="0" dirty="0">
                <a:latin typeface="+mn-lt"/>
              </a:rPr>
              <a:t> g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r 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t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betala</a:t>
            </a:r>
            <a:r>
              <a:rPr lang="en-US" sz="2000" kern="0" dirty="0">
                <a:latin typeface="+mn-lt"/>
              </a:rPr>
              <a:t> l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 err="1">
                <a:latin typeface="+mn-lt"/>
              </a:rPr>
              <a:t>nerna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2500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anst</a:t>
            </a:r>
            <a:r>
              <a:rPr lang="sv-SE" sz="2000" kern="0" dirty="0">
                <a:solidFill>
                  <a:schemeClr val="accent2"/>
                </a:solidFill>
                <a:latin typeface="+mn-lt"/>
              </a:rPr>
              <a:t>ä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llda</a:t>
            </a:r>
            <a:r>
              <a:rPr lang="en-US" sz="2000" kern="0" dirty="0">
                <a:latin typeface="+mn-lt"/>
              </a:rPr>
              <a:t> (3% </a:t>
            </a:r>
            <a:r>
              <a:rPr lang="en-US" sz="2000" kern="0" dirty="0" err="1">
                <a:latin typeface="+mn-lt"/>
              </a:rPr>
              <a:t>forskningsfysiker</a:t>
            </a:r>
            <a:r>
              <a:rPr lang="en-US" sz="2000" kern="0" dirty="0">
                <a:latin typeface="+mn-lt"/>
              </a:rPr>
              <a:t>, 80% </a:t>
            </a:r>
            <a:r>
              <a:rPr lang="en-US" sz="2000" kern="0" dirty="0" err="1">
                <a:latin typeface="+mn-lt"/>
              </a:rPr>
              <a:t>teknisk</a:t>
            </a:r>
            <a:r>
              <a:rPr lang="en-US" sz="2000" kern="0" dirty="0">
                <a:latin typeface="+mn-lt"/>
              </a:rPr>
              <a:t> personal, 17% </a:t>
            </a:r>
            <a:r>
              <a:rPr lang="en-US" sz="2000" kern="0" dirty="0" err="1">
                <a:latin typeface="+mn-lt"/>
              </a:rPr>
              <a:t>administrativ</a:t>
            </a:r>
            <a:r>
              <a:rPr lang="en-US" sz="2000" kern="0" dirty="0">
                <a:latin typeface="+mn-lt"/>
              </a:rPr>
              <a:t> personal).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kern="0" dirty="0">
              <a:latin typeface="+mn-lt"/>
            </a:endParaRP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2600" kern="0" dirty="0">
              <a:latin typeface="+mn-lt"/>
            </a:endParaRPr>
          </a:p>
        </p:txBody>
      </p:sp>
      <p:pic>
        <p:nvPicPr>
          <p:cNvPr id="7174" name="Picture 4" descr="arial_view_c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295400"/>
            <a:ext cx="3130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81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BC5409CA-E855-4076-AC19-675CFFB534BF}" type="slidenum">
              <a:rPr lang="en-US" smtClean="0"/>
              <a:pPr defTabSz="912813"/>
              <a:t>6</a:t>
            </a:fld>
            <a:endParaRPr lang="en-US" smtClean="0"/>
          </a:p>
        </p:txBody>
      </p:sp>
      <p:sp>
        <p:nvSpPr>
          <p:cNvPr id="8196" name="Footer Placeholder 4"/>
          <p:cNvSpPr txBox="1">
            <a:spLocks/>
          </p:cNvSpPr>
          <p:nvPr/>
        </p:nvSpPr>
        <p:spPr bwMode="auto">
          <a:xfrm>
            <a:off x="1676400" y="6477000"/>
            <a:ext cx="571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eaLnBrk="1" hangingPunct="1"/>
            <a:endParaRPr lang="en-US" sz="1200"/>
          </a:p>
        </p:txBody>
      </p:sp>
      <p:sp>
        <p:nvSpPr>
          <p:cNvPr id="8197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FEE0AEA6-D2FD-4501-AF15-23FC0351F1EE}" type="slidenum">
              <a:rPr lang="en-US" sz="1200"/>
              <a:pPr algn="r" defTabSz="912813" eaLnBrk="1" hangingPunct="1"/>
              <a:t>6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Cern i siffror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143000"/>
            <a:ext cx="5791200" cy="4953000"/>
          </a:xfrm>
          <a:prstGeom prst="rect">
            <a:avLst/>
          </a:prstGeom>
        </p:spPr>
        <p:txBody>
          <a:bodyPr/>
          <a:lstStyle/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CERNs budget 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6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vilka</a:t>
            </a:r>
            <a:r>
              <a:rPr lang="en-US" sz="2000" kern="0" dirty="0">
                <a:latin typeface="+mn-lt"/>
              </a:rPr>
              <a:t> 2.56% (150 </a:t>
            </a:r>
            <a:r>
              <a:rPr lang="en-US" sz="2000" kern="0" dirty="0" err="1">
                <a:latin typeface="+mn-lt"/>
              </a:rPr>
              <a:t>miljoner</a:t>
            </a:r>
            <a:r>
              <a:rPr lang="en-US" sz="2000" kern="0" dirty="0">
                <a:latin typeface="+mn-lt"/>
              </a:rPr>
              <a:t> kronor) </a:t>
            </a:r>
            <a:r>
              <a:rPr lang="en-US" sz="2000" kern="0" dirty="0" err="1">
                <a:latin typeface="+mn-lt"/>
              </a:rPr>
              <a:t>betalas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Sverige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H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 err="1">
                <a:latin typeface="+mn-lt"/>
              </a:rPr>
              <a:t>lften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budgeten</a:t>
            </a:r>
            <a:r>
              <a:rPr lang="en-US" sz="2000" kern="0" dirty="0">
                <a:latin typeface="+mn-lt"/>
              </a:rPr>
              <a:t> g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r 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t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betala</a:t>
            </a:r>
            <a:r>
              <a:rPr lang="en-US" sz="2000" kern="0" dirty="0">
                <a:latin typeface="+mn-lt"/>
              </a:rPr>
              <a:t> l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 err="1">
                <a:latin typeface="+mn-lt"/>
              </a:rPr>
              <a:t>nerna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2500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anst</a:t>
            </a:r>
            <a:r>
              <a:rPr lang="sv-SE" sz="2000" kern="0" dirty="0">
                <a:solidFill>
                  <a:schemeClr val="accent2"/>
                </a:solidFill>
                <a:latin typeface="+mn-lt"/>
              </a:rPr>
              <a:t>ä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llda</a:t>
            </a:r>
            <a:r>
              <a:rPr lang="en-US" sz="2000" kern="0" dirty="0">
                <a:latin typeface="+mn-lt"/>
              </a:rPr>
              <a:t> (3% </a:t>
            </a:r>
            <a:r>
              <a:rPr lang="en-US" sz="2000" kern="0" dirty="0" err="1">
                <a:latin typeface="+mn-lt"/>
              </a:rPr>
              <a:t>forskningsfysiker</a:t>
            </a:r>
            <a:r>
              <a:rPr lang="en-US" sz="2000" kern="0" dirty="0">
                <a:latin typeface="+mn-lt"/>
              </a:rPr>
              <a:t>, 80% </a:t>
            </a:r>
            <a:r>
              <a:rPr lang="en-US" sz="2000" kern="0" dirty="0" err="1">
                <a:latin typeface="+mn-lt"/>
              </a:rPr>
              <a:t>teknisk</a:t>
            </a:r>
            <a:r>
              <a:rPr lang="en-US" sz="2000" kern="0" dirty="0">
                <a:latin typeface="+mn-lt"/>
              </a:rPr>
              <a:t> personal, 17% </a:t>
            </a:r>
            <a:r>
              <a:rPr lang="en-US" sz="2000" kern="0" dirty="0" err="1">
                <a:latin typeface="+mn-lt"/>
              </a:rPr>
              <a:t>administrativ</a:t>
            </a:r>
            <a:r>
              <a:rPr lang="en-US" sz="2000" kern="0" dirty="0">
                <a:latin typeface="+mn-lt"/>
              </a:rPr>
              <a:t> personal).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 err="1">
                <a:latin typeface="+mn-lt"/>
              </a:rPr>
              <a:t>Kostnaden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för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bygga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LHC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acceleratorn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varit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30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kern="0" dirty="0">
              <a:latin typeface="+mn-lt"/>
            </a:endParaRP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2600" kern="0" dirty="0">
              <a:latin typeface="+mn-lt"/>
            </a:endParaRPr>
          </a:p>
        </p:txBody>
      </p:sp>
      <p:pic>
        <p:nvPicPr>
          <p:cNvPr id="8200" name="Picture 4" descr="arial_view_c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295400"/>
            <a:ext cx="3130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921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D73AC5E9-536B-4B12-BC81-14E08FC8FA00}" type="slidenum">
              <a:rPr lang="en-US" smtClean="0"/>
              <a:pPr defTabSz="912813"/>
              <a:t>7</a:t>
            </a:fld>
            <a:endParaRPr lang="en-US" smtClean="0"/>
          </a:p>
        </p:txBody>
      </p:sp>
      <p:sp>
        <p:nvSpPr>
          <p:cNvPr id="9220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B2715F7C-867E-4A02-848B-7FE6EAE0061A}" type="slidenum">
              <a:rPr lang="en-US" sz="1200"/>
              <a:pPr algn="r" defTabSz="912813" eaLnBrk="1" hangingPunct="1"/>
              <a:t>7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Cern i siffror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143000"/>
            <a:ext cx="5791200" cy="4953000"/>
          </a:xfrm>
          <a:prstGeom prst="rect">
            <a:avLst/>
          </a:prstGeom>
        </p:spPr>
        <p:txBody>
          <a:bodyPr/>
          <a:lstStyle/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CERNs budget 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6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vilka</a:t>
            </a:r>
            <a:r>
              <a:rPr lang="en-US" sz="2000" kern="0" dirty="0">
                <a:latin typeface="+mn-lt"/>
              </a:rPr>
              <a:t> 2.56% (150 </a:t>
            </a:r>
            <a:r>
              <a:rPr lang="en-US" sz="2000" kern="0" dirty="0" err="1">
                <a:latin typeface="+mn-lt"/>
              </a:rPr>
              <a:t>miljoner</a:t>
            </a:r>
            <a:r>
              <a:rPr lang="en-US" sz="2000" kern="0" dirty="0">
                <a:latin typeface="+mn-lt"/>
              </a:rPr>
              <a:t> kronor) </a:t>
            </a:r>
            <a:r>
              <a:rPr lang="en-US" sz="2000" kern="0" dirty="0" err="1">
                <a:latin typeface="+mn-lt"/>
              </a:rPr>
              <a:t>betalas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Sverige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H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 err="1">
                <a:latin typeface="+mn-lt"/>
              </a:rPr>
              <a:t>lften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budgeten</a:t>
            </a:r>
            <a:r>
              <a:rPr lang="en-US" sz="2000" kern="0" dirty="0">
                <a:latin typeface="+mn-lt"/>
              </a:rPr>
              <a:t> g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r 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t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betala</a:t>
            </a:r>
            <a:r>
              <a:rPr lang="en-US" sz="2000" kern="0" dirty="0">
                <a:latin typeface="+mn-lt"/>
              </a:rPr>
              <a:t> l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 err="1">
                <a:latin typeface="+mn-lt"/>
              </a:rPr>
              <a:t>nerna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2500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anst</a:t>
            </a:r>
            <a:r>
              <a:rPr lang="sv-SE" sz="2000" kern="0" dirty="0">
                <a:solidFill>
                  <a:schemeClr val="accent2"/>
                </a:solidFill>
                <a:latin typeface="+mn-lt"/>
              </a:rPr>
              <a:t>ä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llda</a:t>
            </a:r>
            <a:r>
              <a:rPr lang="en-US" sz="2000" kern="0" dirty="0">
                <a:latin typeface="+mn-lt"/>
              </a:rPr>
              <a:t> (3% </a:t>
            </a:r>
            <a:r>
              <a:rPr lang="en-US" sz="2000" kern="0" dirty="0" err="1">
                <a:latin typeface="+mn-lt"/>
              </a:rPr>
              <a:t>forskningsfysiker</a:t>
            </a:r>
            <a:r>
              <a:rPr lang="en-US" sz="2000" kern="0" dirty="0">
                <a:latin typeface="+mn-lt"/>
              </a:rPr>
              <a:t>, 80% </a:t>
            </a:r>
            <a:r>
              <a:rPr lang="en-US" sz="2000" kern="0" dirty="0" err="1">
                <a:latin typeface="+mn-lt"/>
              </a:rPr>
              <a:t>teknisk</a:t>
            </a:r>
            <a:r>
              <a:rPr lang="en-US" sz="2000" kern="0" dirty="0">
                <a:latin typeface="+mn-lt"/>
              </a:rPr>
              <a:t> personal, 17% </a:t>
            </a:r>
            <a:r>
              <a:rPr lang="en-US" sz="2000" kern="0" dirty="0" err="1">
                <a:latin typeface="+mn-lt"/>
              </a:rPr>
              <a:t>administrativ</a:t>
            </a:r>
            <a:r>
              <a:rPr lang="en-US" sz="2000" kern="0" dirty="0">
                <a:latin typeface="+mn-lt"/>
              </a:rPr>
              <a:t> personal).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 err="1">
                <a:latin typeface="+mn-lt"/>
              </a:rPr>
              <a:t>Kostnaden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för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bygga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LHC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acceleratorn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varit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30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ansvaret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bygga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acceleratorerna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medans</a:t>
            </a:r>
            <a:r>
              <a:rPr lang="en-US" sz="2000" kern="0" dirty="0">
                <a:latin typeface="+mn-lt"/>
              </a:rPr>
              <a:t>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560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universitet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och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institut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som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bedriver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forskning</a:t>
            </a:r>
            <a:r>
              <a:rPr lang="en-US" sz="2000" kern="0" dirty="0">
                <a:latin typeface="+mn-lt"/>
              </a:rPr>
              <a:t> p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 CERN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ansvaret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 err="1">
                <a:latin typeface="+mn-lt"/>
              </a:rPr>
              <a:t>experimenten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defRPr/>
            </a:pPr>
            <a:endParaRPr lang="en-US" sz="2000" kern="0" dirty="0">
              <a:latin typeface="+mn-lt"/>
            </a:endParaRP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2600" kern="0" dirty="0">
              <a:latin typeface="+mn-lt"/>
            </a:endParaRPr>
          </a:p>
        </p:txBody>
      </p:sp>
      <p:pic>
        <p:nvPicPr>
          <p:cNvPr id="9223" name="Picture 4" descr="arial_view_c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295400"/>
            <a:ext cx="3130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dirty="0" smtClean="0"/>
              <a:t>Vincent Hedberg - </a:t>
            </a:r>
            <a:r>
              <a:rPr lang="en-US" dirty="0" err="1" smtClean="0"/>
              <a:t>Lunds</a:t>
            </a:r>
            <a:r>
              <a:rPr lang="en-US" dirty="0" smtClean="0"/>
              <a:t> </a:t>
            </a:r>
            <a:r>
              <a:rPr lang="en-US" dirty="0" err="1" smtClean="0"/>
              <a:t>Universitet</a:t>
            </a:r>
            <a:endParaRPr lang="en-US" dirty="0" smtClean="0"/>
          </a:p>
        </p:txBody>
      </p:sp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28E33F32-21F1-4F2C-8FFE-7F455C535DCA}" type="slidenum">
              <a:rPr lang="en-US" smtClean="0"/>
              <a:pPr defTabSz="912813"/>
              <a:t>8</a:t>
            </a:fld>
            <a:endParaRPr lang="en-US" smtClean="0"/>
          </a:p>
        </p:txBody>
      </p:sp>
      <p:sp>
        <p:nvSpPr>
          <p:cNvPr id="10244" name="Slide Number Placeholder 5"/>
          <p:cNvSpPr txBox="1">
            <a:spLocks/>
          </p:cNvSpPr>
          <p:nvPr/>
        </p:nvSpPr>
        <p:spPr bwMode="auto">
          <a:xfrm>
            <a:off x="6553200" y="640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defTabSz="912813" eaLnBrk="1" hangingPunct="1"/>
            <a:fld id="{3D4A2046-A218-44E1-BFC7-FD31618096BE}" type="slidenum">
              <a:rPr lang="en-US" sz="1200"/>
              <a:pPr algn="r" defTabSz="912813" eaLnBrk="1" hangingPunct="1"/>
              <a:t>8</a:t>
            </a:fld>
            <a:endParaRPr lang="en-US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152400"/>
            <a:ext cx="70104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400" b="1" ker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Cern i siffror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28600" y="1143000"/>
            <a:ext cx="5791200" cy="4953000"/>
          </a:xfrm>
          <a:prstGeom prst="rect">
            <a:avLst/>
          </a:prstGeom>
        </p:spPr>
        <p:txBody>
          <a:bodyPr/>
          <a:lstStyle/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CERNs budget 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6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vilka</a:t>
            </a:r>
            <a:r>
              <a:rPr lang="en-US" sz="2000" kern="0" dirty="0">
                <a:latin typeface="+mn-lt"/>
              </a:rPr>
              <a:t> 2.56% (150 </a:t>
            </a:r>
            <a:r>
              <a:rPr lang="en-US" sz="2000" kern="0" dirty="0" err="1">
                <a:latin typeface="+mn-lt"/>
              </a:rPr>
              <a:t>miljoner</a:t>
            </a:r>
            <a:r>
              <a:rPr lang="en-US" sz="2000" kern="0" dirty="0">
                <a:latin typeface="+mn-lt"/>
              </a:rPr>
              <a:t> kronor) </a:t>
            </a:r>
            <a:r>
              <a:rPr lang="en-US" sz="2000" kern="0" dirty="0" err="1">
                <a:latin typeface="+mn-lt"/>
              </a:rPr>
              <a:t>betalas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Sverige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H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 err="1">
                <a:latin typeface="+mn-lt"/>
              </a:rPr>
              <a:t>lften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budgeten</a:t>
            </a:r>
            <a:r>
              <a:rPr lang="en-US" sz="2000" kern="0" dirty="0">
                <a:latin typeface="+mn-lt"/>
              </a:rPr>
              <a:t> g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r 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t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betala</a:t>
            </a:r>
            <a:r>
              <a:rPr lang="en-US" sz="2000" kern="0" dirty="0">
                <a:latin typeface="+mn-lt"/>
              </a:rPr>
              <a:t> l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 err="1">
                <a:latin typeface="+mn-lt"/>
              </a:rPr>
              <a:t>nerna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2500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anst</a:t>
            </a:r>
            <a:r>
              <a:rPr lang="sv-SE" sz="2000" kern="0" dirty="0">
                <a:solidFill>
                  <a:schemeClr val="accent2"/>
                </a:solidFill>
                <a:latin typeface="+mn-lt"/>
              </a:rPr>
              <a:t>ä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llda</a:t>
            </a:r>
            <a:r>
              <a:rPr lang="en-US" sz="2000" kern="0" dirty="0">
                <a:latin typeface="+mn-lt"/>
              </a:rPr>
              <a:t> (3% </a:t>
            </a:r>
            <a:r>
              <a:rPr lang="en-US" sz="2000" kern="0" dirty="0" err="1">
                <a:latin typeface="+mn-lt"/>
              </a:rPr>
              <a:t>forskningsfysiker</a:t>
            </a:r>
            <a:r>
              <a:rPr lang="en-US" sz="2000" kern="0" dirty="0">
                <a:latin typeface="+mn-lt"/>
              </a:rPr>
              <a:t>, 80% </a:t>
            </a:r>
            <a:r>
              <a:rPr lang="en-US" sz="2000" kern="0" dirty="0" err="1">
                <a:latin typeface="+mn-lt"/>
              </a:rPr>
              <a:t>teknisk</a:t>
            </a:r>
            <a:r>
              <a:rPr lang="en-US" sz="2000" kern="0" dirty="0">
                <a:latin typeface="+mn-lt"/>
              </a:rPr>
              <a:t> personal, 17% </a:t>
            </a:r>
            <a:r>
              <a:rPr lang="en-US" sz="2000" kern="0" dirty="0" err="1">
                <a:latin typeface="+mn-lt"/>
              </a:rPr>
              <a:t>administrativ</a:t>
            </a:r>
            <a:r>
              <a:rPr lang="en-US" sz="2000" kern="0" dirty="0">
                <a:latin typeface="+mn-lt"/>
              </a:rPr>
              <a:t> personal).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 err="1">
                <a:latin typeface="+mn-lt"/>
              </a:rPr>
              <a:t>Kostnaden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för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bygga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LHC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acceleratorn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varit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30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miljarder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kronor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>
                <a:latin typeface="+mn-lt"/>
              </a:rPr>
              <a:t>CERN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ansvaret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 err="1">
                <a:latin typeface="+mn-lt"/>
              </a:rPr>
              <a:t>att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bygga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acceleratorerna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medans</a:t>
            </a:r>
            <a:r>
              <a:rPr lang="en-US" sz="2000" kern="0" dirty="0">
                <a:latin typeface="+mn-lt"/>
              </a:rPr>
              <a:t> de 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560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universitet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och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institut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som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bedriver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forskning</a:t>
            </a:r>
            <a:r>
              <a:rPr lang="en-US" sz="2000" kern="0" dirty="0">
                <a:latin typeface="+mn-lt"/>
              </a:rPr>
              <a:t> p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 CERN </a:t>
            </a:r>
            <a:r>
              <a:rPr lang="en-US" sz="2000" kern="0" dirty="0" err="1">
                <a:latin typeface="+mn-lt"/>
              </a:rPr>
              <a:t>har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ansvaret</a:t>
            </a:r>
            <a:r>
              <a:rPr lang="en-US" sz="2000" kern="0" dirty="0">
                <a:latin typeface="+mn-lt"/>
              </a:rPr>
              <a:t> f</a:t>
            </a:r>
            <a:r>
              <a:rPr lang="sv-SE" sz="2000" kern="0" dirty="0">
                <a:latin typeface="+mn-lt"/>
              </a:rPr>
              <a:t>ö</a:t>
            </a:r>
            <a:r>
              <a:rPr lang="en-US" sz="2000" kern="0" dirty="0">
                <a:latin typeface="+mn-lt"/>
              </a:rPr>
              <a:t>r </a:t>
            </a:r>
            <a:r>
              <a:rPr lang="en-US" sz="2000" kern="0" dirty="0" err="1">
                <a:latin typeface="+mn-lt"/>
              </a:rPr>
              <a:t>experimenten</a:t>
            </a:r>
            <a:r>
              <a:rPr lang="en-US" sz="2000" kern="0" dirty="0">
                <a:latin typeface="+mn-lt"/>
              </a:rPr>
              <a:t>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en-US" sz="2000" kern="0" dirty="0" err="1">
                <a:latin typeface="+mn-lt"/>
              </a:rPr>
              <a:t>Totalt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bedriver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10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000 </a:t>
            </a: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fysiker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forskning</a:t>
            </a:r>
            <a:r>
              <a:rPr lang="en-US" sz="2000" kern="0" dirty="0">
                <a:latin typeface="+mn-lt"/>
              </a:rPr>
              <a:t> p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 CERN. 65% </a:t>
            </a:r>
            <a:r>
              <a:rPr lang="en-US" sz="2000" kern="0" dirty="0" err="1">
                <a:latin typeface="+mn-lt"/>
              </a:rPr>
              <a:t>av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dessa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kommer</a:t>
            </a:r>
            <a:r>
              <a:rPr lang="en-US" sz="2000" kern="0" dirty="0">
                <a:latin typeface="+mn-lt"/>
              </a:rPr>
              <a:t> </a:t>
            </a:r>
            <a:r>
              <a:rPr lang="en-US" sz="2000" kern="0" dirty="0" err="1">
                <a:latin typeface="+mn-lt"/>
              </a:rPr>
              <a:t>fr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n </a:t>
            </a:r>
            <a:r>
              <a:rPr lang="en-US" sz="2000" kern="0" dirty="0" err="1">
                <a:latin typeface="+mn-lt"/>
              </a:rPr>
              <a:t>medlemsl</a:t>
            </a:r>
            <a:r>
              <a:rPr lang="sv-SE" sz="2000" kern="0" dirty="0">
                <a:latin typeface="+mn-lt"/>
              </a:rPr>
              <a:t>ä</a:t>
            </a:r>
            <a:r>
              <a:rPr lang="en-US" sz="2000" kern="0" dirty="0" err="1">
                <a:latin typeface="+mn-lt"/>
              </a:rPr>
              <a:t>nderna</a:t>
            </a:r>
            <a:r>
              <a:rPr lang="en-US" sz="2000" kern="0" dirty="0">
                <a:latin typeface="+mn-lt"/>
              </a:rPr>
              <a:t> (0.7% </a:t>
            </a:r>
            <a:r>
              <a:rPr lang="en-US" sz="2000" kern="0" dirty="0" err="1">
                <a:latin typeface="+mn-lt"/>
              </a:rPr>
              <a:t>fr</a:t>
            </a:r>
            <a:r>
              <a:rPr lang="sv-SE" sz="2000" kern="0" dirty="0">
                <a:latin typeface="+mn-lt"/>
              </a:rPr>
              <a:t>å</a:t>
            </a:r>
            <a:r>
              <a:rPr lang="en-US" sz="2000" kern="0" dirty="0">
                <a:latin typeface="+mn-lt"/>
              </a:rPr>
              <a:t>n </a:t>
            </a:r>
            <a:r>
              <a:rPr lang="en-US" sz="2000" kern="0" dirty="0" err="1">
                <a:latin typeface="+mn-lt"/>
              </a:rPr>
              <a:t>Sverige</a:t>
            </a:r>
            <a:r>
              <a:rPr lang="en-US" sz="2000" kern="0" dirty="0">
                <a:latin typeface="+mn-lt"/>
              </a:rPr>
              <a:t>).</a:t>
            </a:r>
          </a:p>
          <a:p>
            <a:pPr marL="469900" indent="-469900" algn="l" eaLnBrk="1" hangingPunct="1">
              <a:lnSpc>
                <a:spcPct val="90000"/>
              </a:lnSpc>
              <a:spcBef>
                <a:spcPct val="20000"/>
              </a:spcBef>
              <a:buClr>
                <a:srgbClr val="A50021"/>
              </a:buClr>
              <a:buFontTx/>
              <a:buChar char="•"/>
              <a:defRPr/>
            </a:pPr>
            <a:endParaRPr lang="en-US" sz="2600" kern="0" dirty="0">
              <a:latin typeface="+mn-lt"/>
            </a:endParaRPr>
          </a:p>
        </p:txBody>
      </p:sp>
      <p:pic>
        <p:nvPicPr>
          <p:cNvPr id="10247" name="Picture 4" descr="arial_view_c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295400"/>
            <a:ext cx="3130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defTabSz="912813"/>
            <a:r>
              <a:rPr lang="en-US" smtClean="0"/>
              <a:t>Vincent Hedberg - Lunds Universitet</a:t>
            </a:r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CA018D9E-DB8B-44FB-9B78-6D7FBCA99B77}" type="slidenum">
              <a:rPr lang="en-US" smtClean="0"/>
              <a:pPr defTabSz="912813"/>
              <a:t>9</a:t>
            </a:fld>
            <a:endParaRPr lang="en-US" smtClean="0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v-SE" sz="4000" smtClean="0"/>
              <a:t>Partikel Fysik</a:t>
            </a:r>
            <a:endParaRPr lang="en-US" sz="4000" smtClean="0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4800600" cy="1981200"/>
          </a:xfrm>
        </p:spPr>
        <p:txBody>
          <a:bodyPr/>
          <a:lstStyle/>
          <a:p>
            <a:pPr defTabSz="912813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sv-SE" sz="2600" smtClean="0"/>
              <a:t>Studera naturens minsta beståndsdelar och deras växelverkan </a:t>
            </a:r>
          </a:p>
          <a:p>
            <a:pPr defTabSz="912813" eaLnBrk="1" hangingPunct="1">
              <a:lnSpc>
                <a:spcPct val="90000"/>
              </a:lnSpc>
              <a:buFont typeface="Wingdings" pitchFamily="2" charset="2"/>
              <a:buChar char="Ø"/>
            </a:pPr>
            <a:endParaRPr lang="sv-SE" sz="1400" smtClean="0"/>
          </a:p>
          <a:p>
            <a:pPr defTabSz="912813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sv-SE" sz="2600" smtClean="0"/>
              <a:t>Litet = Hög Energi</a:t>
            </a:r>
            <a:endParaRPr lang="en-US" sz="2600" smtClean="0"/>
          </a:p>
        </p:txBody>
      </p:sp>
      <p:pic>
        <p:nvPicPr>
          <p:cNvPr id="11270" name="Picture 4" descr="9108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0025" y="1066800"/>
            <a:ext cx="36353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0"/>
          </a:schemeClr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0"/>
          </a:schemeClr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6974</TotalTime>
  <Words>2422</Words>
  <Application>Microsoft Office PowerPoint</Application>
  <PresentationFormat>On-screen Show (4:3)</PresentationFormat>
  <Paragraphs>510</Paragraphs>
  <Slides>49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Profile</vt:lpstr>
      <vt:lpstr>CERN, LHC &amp; ATLAS Världens största laboratorium för partikelfysik</vt:lpstr>
      <vt:lpstr>CERN – Ett världslaboratorium</vt:lpstr>
      <vt:lpstr>CERNs 20 medlemsländer</vt:lpstr>
      <vt:lpstr>Cern i siffror</vt:lpstr>
      <vt:lpstr>PowerPoint Presentation</vt:lpstr>
      <vt:lpstr>PowerPoint Presentation</vt:lpstr>
      <vt:lpstr>PowerPoint Presentation</vt:lpstr>
      <vt:lpstr>PowerPoint Presentation</vt:lpstr>
      <vt:lpstr>Partikel Fysik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Anti-materia</vt:lpstr>
      <vt:lpstr>PowerPoint Presentation</vt:lpstr>
      <vt:lpstr>Anti-materia till en bomb ?</vt:lpstr>
      <vt:lpstr>PowerPoint Presentation</vt:lpstr>
      <vt:lpstr>The Large Hadron Collider (LHC)</vt:lpstr>
      <vt:lpstr>I LHC accelerator tunneln</vt:lpstr>
      <vt:lpstr>Den stora hadron kollideraren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Magneter for att styra proton strålarna</vt:lpstr>
      <vt:lpstr>Kaviteter för att ge protonerna energi</vt:lpstr>
      <vt:lpstr>Byggandet av LHC</vt:lpstr>
      <vt:lpstr>10 September 2008 – Champagne !</vt:lpstr>
      <vt:lpstr>PowerPoint Presentation</vt:lpstr>
      <vt:lpstr>Experiment vid LHC</vt:lpstr>
      <vt:lpstr>Svenska forskargrupper</vt:lpstr>
      <vt:lpstr>Detektering av partiklar</vt:lpstr>
      <vt:lpstr>ATLAS experimentet</vt:lpstr>
      <vt:lpstr>En proton-proton kollision i ATLAS</vt:lpstr>
      <vt:lpstr>PowerPoint Presentation</vt:lpstr>
      <vt:lpstr>PowerPoint Presentation</vt:lpstr>
      <vt:lpstr>PowerPoint Presentation</vt:lpstr>
      <vt:lpstr>PowerPoint Presentation</vt:lpstr>
      <vt:lpstr>Hur använder man ATLAS ?</vt:lpstr>
      <vt:lpstr>Svarta hål = jordens undergång ?</vt:lpstr>
      <vt:lpstr>Vilka andra problem återstår att lösa ?</vt:lpstr>
      <vt:lpstr>Vilka problem återstår att lösa ?</vt:lpstr>
      <vt:lpstr>Och man får på köpet ....</vt:lpstr>
      <vt:lpstr>The World Wide Web</vt:lpstr>
      <vt:lpstr>Senaste datorprojektet är grid</vt:lpstr>
      <vt:lpstr>Till slut….den vanligaste frågan: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v. hedberg</dc:creator>
  <cp:lastModifiedBy>vincent</cp:lastModifiedBy>
  <cp:revision>243</cp:revision>
  <dcterms:created xsi:type="dcterms:W3CDTF">2005-06-29T17:25:54Z</dcterms:created>
  <dcterms:modified xsi:type="dcterms:W3CDTF">2012-07-25T11:26:05Z</dcterms:modified>
</cp:coreProperties>
</file>